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omments/modernComment_405_403BC6F7.xml" ContentType="application/vnd.ms-powerpoint.comments+xml"/>
  <Override PartName="/ppt/charts/chart5.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Lst>
  <p:notesMasterIdLst>
    <p:notesMasterId r:id="rId18"/>
  </p:notesMasterIdLst>
  <p:sldIdLst>
    <p:sldId id="996" r:id="rId5"/>
    <p:sldId id="1049" r:id="rId6"/>
    <p:sldId id="1047" r:id="rId7"/>
    <p:sldId id="1045" r:id="rId8"/>
    <p:sldId id="1042" r:id="rId9"/>
    <p:sldId id="1026" r:id="rId10"/>
    <p:sldId id="1027" r:id="rId11"/>
    <p:sldId id="1052" r:id="rId12"/>
    <p:sldId id="1046" r:id="rId13"/>
    <p:sldId id="1029" r:id="rId14"/>
    <p:sldId id="889" r:id="rId15"/>
    <p:sldId id="999" r:id="rId16"/>
    <p:sldId id="948" r:id="rId17"/>
  </p:sldIdLst>
  <p:sldSz cx="10691813" cy="7559675"/>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51" userDrawn="1">
          <p15:clr>
            <a:srgbClr val="A4A3A4"/>
          </p15:clr>
        </p15:guide>
        <p15:guide id="3" pos="6429" userDrawn="1">
          <p15:clr>
            <a:srgbClr val="A4A3A4"/>
          </p15:clr>
        </p15:guide>
        <p15:guide id="9" orient="horz" pos="10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A4B00-806C-1239-3161-0C29B7E3E7AA}" name="Ioan Brigden" initials="IB" userId="S::iBrigden@lexingtoncf.co.uk::4e163fb8-fcd0-4548-bce0-9f89681d21cc" providerId="AD"/>
  <p188:author id="{B9D42B47-AC52-10F5-1967-2B6920B8C257}" name="Evan Norvill" initials="EN" userId="S::enorvill@lexingtoncf.co.uk::a34c36ff-3f04-40ea-a4cf-42f68822b42e" providerId="AD"/>
  <p188:author id="{0F30F87B-515D-AA20-24C6-8E3A4DE8546B}" name="Gary Partridge" initials="GP" userId="S::gpartridge@lexingtoncf.co.uk::a11f9056-c3ea-4597-a7f1-b6415e422c1a" providerId="AD"/>
  <p188:author id="{5D9D7488-653F-E08C-44FA-4AAD4BFA4D26}" name="Thomas Edwards" initials="TE" userId="S::tdmedwards@lexingtoncf.co.uk::c168bd99-dc66-4090-9c16-f94b49ef0cdd" providerId="AD"/>
  <p188:author id="{8C5FF6A2-F980-106F-BD70-AAEAC64898D8}" name="Charles Lesbirel" initials="CL" userId="S::CLesbirel@lexingtoncf.co.uk::6053e16c-8c42-47bb-9b41-9c4130b5a7a8" providerId="AD"/>
  <p188:author id="{C2B470BD-6F35-73AF-2228-45AB312B9FDE}" name="Tom Coombes" initials="TC" userId="S::Tcoombes@lexingtoncf.co.uk::b0d9f66d-ccaf-4c7e-93ea-79a98a5d4170" providerId="AD"/>
  <p188:author id="{385860C4-1B1A-C88E-05C5-E350894849A1}" name="Twm Westcott" initials="TW" userId="S::twestcott@lexingtoncf.co.uk::6f6dbd1f-c054-42bf-b3d1-66e84304dfa8" providerId="AD"/>
  <p188:author id="{D01CBACD-0436-C65B-36FD-F7C1A90C5A80}" name="Jade Burgess" initials="JB" userId="S::JBurgess@lexingtoncf.co.uk::b01fa785-b29c-4049-8a44-9f6b22b3eee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 Tose" initials="jT" lastIdx="2" clrIdx="0">
    <p:extLst>
      <p:ext uri="{19B8F6BF-5375-455C-9EA6-DF929625EA0E}">
        <p15:presenceInfo xmlns:p15="http://schemas.microsoft.com/office/powerpoint/2012/main" userId="John Tose" providerId="None"/>
      </p:ext>
    </p:extLst>
  </p:cmAuthor>
  <p:cmAuthor id="2" name="Adam Thomas-Brown" initials="AT" lastIdx="13" clrIdx="1">
    <p:extLst>
      <p:ext uri="{19B8F6BF-5375-455C-9EA6-DF929625EA0E}">
        <p15:presenceInfo xmlns:p15="http://schemas.microsoft.com/office/powerpoint/2012/main" userId="Adam Thomas-Brown" providerId="None"/>
      </p:ext>
    </p:extLst>
  </p:cmAuthor>
  <p:cmAuthor id="3" name="Pablo Shorney" initials="4" lastIdx="4" clrIdx="2">
    <p:extLst>
      <p:ext uri="{19B8F6BF-5375-455C-9EA6-DF929625EA0E}">
        <p15:presenceInfo xmlns:p15="http://schemas.microsoft.com/office/powerpoint/2012/main" userId="Pablo Shorney" providerId="None"/>
      </p:ext>
    </p:extLst>
  </p:cmAuthor>
  <p:cmAuthor id="4" name="Charlotte Mancuso" initials="CM" lastIdx="2" clrIdx="3">
    <p:extLst>
      <p:ext uri="{19B8F6BF-5375-455C-9EA6-DF929625EA0E}">
        <p15:presenceInfo xmlns:p15="http://schemas.microsoft.com/office/powerpoint/2012/main" userId="S::CMancuso@lxncf.com::e82bf7a2-f0e9-4864-8695-288a66dc91d6" providerId="AD"/>
      </p:ext>
    </p:extLst>
  </p:cmAuthor>
  <p:cmAuthor id="5" name="Gary Partridge" initials="GP" lastIdx="1" clrIdx="4">
    <p:extLst>
      <p:ext uri="{19B8F6BF-5375-455C-9EA6-DF929625EA0E}">
        <p15:presenceInfo xmlns:p15="http://schemas.microsoft.com/office/powerpoint/2012/main" userId="S::gpartridge@lxnca.co.uk::a11f9056-c3ea-4597-a7f1-b6415e422c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D1CEE0"/>
    <a:srgbClr val="BEBAD4"/>
    <a:srgbClr val="E0E490"/>
    <a:srgbClr val="8DDFEF"/>
    <a:srgbClr val="7BDAED"/>
    <a:srgbClr val="92D8DA"/>
    <a:srgbClr val="3EB3B7"/>
    <a:srgbClr val="FFFFFF"/>
    <a:srgbClr val="F2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A6154-853A-41AF-BCD7-61E8636E66DC}" v="15" dt="2024-06-21T13:08:51.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9" d="100"/>
          <a:sy n="89" d="100"/>
        </p:scale>
        <p:origin x="752" y="68"/>
      </p:cViewPr>
      <p:guideLst>
        <p:guide pos="351"/>
        <p:guide pos="6429"/>
        <p:guide orient="horz" pos="102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https://lexington365.sharepoint.com/sites/LiveProjects/LiveProjects/Live%20Projects/M&amp;A%20Report/01.%20Tech%20M&amp;A%20Reports/Technology%20M&amp;A%20report%20V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https://lexington365.sharepoint.com/sites/LiveProjects/LiveProjects/Live%20Projects/M&amp;A%20Report/01.%20Tech%20M&amp;A%20Reports/Technology%20M&amp;A%20report%20V5.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https://lexington365.sharepoint.com/sites/LiveProjects/LiveProjects/Live%20Projects/M&amp;A%20Report/01.%20Tech%20M&amp;A%20Reports/Technology%20M&amp;A%20report%20V5.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https://lexington365.sharepoint.com/sites/LiveProjects/LiveProjects/Live%20Projects/M&amp;A%20Report/01.%20Tech%20M&amp;A%20Reports/Technology%20M&amp;A%20report%20V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lexington365.sharepoint.com/sites/LiveProjects/LiveProjects/Live%20Projects/M&amp;A%20Report/01.%20Tech%20M&amp;A%20Reports/Technology%20M&amp;A%20report%20V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104284693191548E-2"/>
          <c:y val="5.5388727201164813E-2"/>
          <c:w val="0.93115001242319473"/>
          <c:h val="0.67578189825373902"/>
        </c:manualLayout>
      </c:layout>
      <c:barChart>
        <c:barDir val="col"/>
        <c:grouping val="clustered"/>
        <c:varyColors val="0"/>
        <c:ser>
          <c:idx val="0"/>
          <c:order val="0"/>
          <c:tx>
            <c:strRef>
              <c:f>Summary!$B$4</c:f>
              <c:strCache>
                <c:ptCount val="1"/>
                <c:pt idx="0">
                  <c:v>Deal volume</c:v>
                </c:pt>
              </c:strCache>
            </c:strRef>
          </c:tx>
          <c:spPr>
            <a:solidFill>
              <a:srgbClr val="3EB3B7">
                <a:alpha val="45098"/>
              </a:srgbClr>
            </a:solidFill>
            <a:ln w="6350">
              <a:solidFill>
                <a:srgbClr val="575756"/>
              </a:solidFill>
            </a:ln>
            <a:effectLst/>
          </c:spPr>
          <c:invertIfNegative val="0"/>
          <c:dLbls>
            <c:dLbl>
              <c:idx val="16"/>
              <c:tx>
                <c:rich>
                  <a:bodyPr/>
                  <a:lstStyle/>
                  <a:p>
                    <a:r>
                      <a:rPr lang="en-US"/>
                      <a:t>148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BA4-4FEF-8CB6-8E55A851D7F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57575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Summary!$C$2:$W$3</c:f>
              <c:multiLvlStrCache>
                <c:ptCount val="17"/>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lvl>
                <c:lvl>
                  <c:pt idx="0">
                    <c:v>2020</c:v>
                  </c:pt>
                  <c:pt idx="4">
                    <c:v>2021</c:v>
                  </c:pt>
                  <c:pt idx="8">
                    <c:v>2022</c:v>
                  </c:pt>
                  <c:pt idx="12">
                    <c:v>2023</c:v>
                  </c:pt>
                  <c:pt idx="16">
                    <c:v>2024</c:v>
                  </c:pt>
                </c:lvl>
              </c:multiLvlStrCache>
              <c:extLst/>
            </c:multiLvlStrRef>
          </c:cat>
          <c:val>
            <c:numRef>
              <c:f>Summary!$C$4:$W$4</c:f>
              <c:numCache>
                <c:formatCode>0</c:formatCode>
                <c:ptCount val="17"/>
                <c:pt idx="0">
                  <c:v>75</c:v>
                </c:pt>
                <c:pt idx="1">
                  <c:v>38</c:v>
                </c:pt>
                <c:pt idx="2">
                  <c:v>71</c:v>
                </c:pt>
                <c:pt idx="3">
                  <c:v>97</c:v>
                </c:pt>
                <c:pt idx="4">
                  <c:v>154</c:v>
                </c:pt>
                <c:pt idx="5">
                  <c:v>141</c:v>
                </c:pt>
                <c:pt idx="6">
                  <c:v>130</c:v>
                </c:pt>
                <c:pt idx="7">
                  <c:v>161</c:v>
                </c:pt>
                <c:pt idx="8">
                  <c:v>208</c:v>
                </c:pt>
                <c:pt idx="9">
                  <c:v>187</c:v>
                </c:pt>
                <c:pt idx="10">
                  <c:v>133</c:v>
                </c:pt>
                <c:pt idx="11">
                  <c:v>146</c:v>
                </c:pt>
                <c:pt idx="12">
                  <c:v>170</c:v>
                </c:pt>
                <c:pt idx="13">
                  <c:v>145</c:v>
                </c:pt>
                <c:pt idx="14">
                  <c:v>130</c:v>
                </c:pt>
                <c:pt idx="15">
                  <c:v>118</c:v>
                </c:pt>
                <c:pt idx="16">
                  <c:v>150</c:v>
                </c:pt>
              </c:numCache>
              <c:extLst/>
            </c:numRef>
          </c:val>
          <c:extLst>
            <c:ext xmlns:c16="http://schemas.microsoft.com/office/drawing/2014/chart" uri="{C3380CC4-5D6E-409C-BE32-E72D297353CC}">
              <c16:uniqueId val="{00000000-3906-4961-A4D7-80D48AC2A253}"/>
            </c:ext>
          </c:extLst>
        </c:ser>
        <c:dLbls>
          <c:showLegendKey val="0"/>
          <c:showVal val="0"/>
          <c:showCatName val="0"/>
          <c:showSerName val="0"/>
          <c:showPercent val="0"/>
          <c:showBubbleSize val="0"/>
        </c:dLbls>
        <c:gapWidth val="142"/>
        <c:axId val="445878128"/>
        <c:axId val="1785874928"/>
      </c:barChart>
      <c:lineChart>
        <c:grouping val="standard"/>
        <c:varyColors val="0"/>
        <c:ser>
          <c:idx val="1"/>
          <c:order val="1"/>
          <c:tx>
            <c:strRef>
              <c:f>Summary!$B$6</c:f>
              <c:strCache>
                <c:ptCount val="1"/>
                <c:pt idx="0">
                  <c:v>Median deal value (£m)</c:v>
                </c:pt>
              </c:strCache>
            </c:strRef>
          </c:tx>
          <c:spPr>
            <a:ln w="12700" cap="rnd">
              <a:solidFill>
                <a:srgbClr val="E9512A">
                  <a:lumMod val="60000"/>
                  <a:lumOff val="40000"/>
                </a:srgbClr>
              </a:solidFill>
              <a:round/>
            </a:ln>
            <a:effectLst/>
          </c:spPr>
          <c:marker>
            <c:symbol val="circle"/>
            <c:size val="5"/>
            <c:spPr>
              <a:solidFill>
                <a:srgbClr val="E9512A">
                  <a:lumMod val="60000"/>
                  <a:lumOff val="40000"/>
                </a:srgbClr>
              </a:solidFill>
              <a:ln w="12700">
                <a:solidFill>
                  <a:srgbClr val="E9512A">
                    <a:lumMod val="60000"/>
                    <a:lumOff val="40000"/>
                  </a:srgbClr>
                </a:solidFill>
              </a:ln>
              <a:effectLst/>
            </c:spPr>
          </c:marker>
          <c:dLbls>
            <c:dLbl>
              <c:idx val="0"/>
              <c:layout>
                <c:manualLayout>
                  <c:x val="-1.5056022927833387E-2"/>
                  <c:y val="-4.6887376320700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06-4961-A4D7-80D48AC2A253}"/>
                </c:ext>
              </c:extLst>
            </c:dLbl>
            <c:dLbl>
              <c:idx val="1"/>
              <c:layout>
                <c:manualLayout>
                  <c:x val="-1.3801354350513941E-2"/>
                  <c:y val="-5.1149865077127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06-4961-A4D7-80D48AC2A253}"/>
                </c:ext>
              </c:extLst>
            </c:dLbl>
            <c:dLbl>
              <c:idx val="2"/>
              <c:layout>
                <c:manualLayout>
                  <c:x val="-1.9034106066717363E-2"/>
                  <c:y val="4.2367098681986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06-4961-A4D7-80D48AC2A253}"/>
                </c:ext>
              </c:extLst>
            </c:dLbl>
            <c:dLbl>
              <c:idx val="3"/>
              <c:layout>
                <c:manualLayout>
                  <c:x val="-1.7565333843145316E-2"/>
                  <c:y val="5.8319306795512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06-4961-A4D7-80D48AC2A253}"/>
                </c:ext>
              </c:extLst>
            </c:dLbl>
            <c:dLbl>
              <c:idx val="4"/>
              <c:layout>
                <c:manualLayout>
                  <c:x val="-1.9034106066717363E-2"/>
                  <c:y val="5.3324979796262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906-4961-A4D7-80D48AC2A253}"/>
                </c:ext>
              </c:extLst>
            </c:dLbl>
            <c:dLbl>
              <c:idx val="5"/>
              <c:layout>
                <c:manualLayout>
                  <c:x val="-1.7565360082472229E-2"/>
                  <c:y val="5.5412353833554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906-4961-A4D7-80D48AC2A253}"/>
                </c:ext>
              </c:extLst>
            </c:dLbl>
            <c:dLbl>
              <c:idx val="6"/>
              <c:layout>
                <c:manualLayout>
                  <c:x val="-1.7565360082472229E-2"/>
                  <c:y val="-5.1149865077127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906-4961-A4D7-80D48AC2A253}"/>
                </c:ext>
              </c:extLst>
            </c:dLbl>
            <c:dLbl>
              <c:idx val="7"/>
              <c:layout>
                <c:manualLayout>
                  <c:x val="-1.7565360082472323E-2"/>
                  <c:y val="5.1149865077127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906-4961-A4D7-80D48AC2A253}"/>
                </c:ext>
              </c:extLst>
            </c:dLbl>
            <c:dLbl>
              <c:idx val="8"/>
              <c:layout>
                <c:manualLayout>
                  <c:x val="-1.7565360082472323E-2"/>
                  <c:y val="-5.5412353833554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06-4961-A4D7-80D48AC2A253}"/>
                </c:ext>
              </c:extLst>
            </c:dLbl>
            <c:dLbl>
              <c:idx val="9"/>
              <c:layout>
                <c:manualLayout>
                  <c:x val="-1.7565360082472229E-2"/>
                  <c:y val="5.9674842589982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906-4961-A4D7-80D48AC2A253}"/>
                </c:ext>
              </c:extLst>
            </c:dLbl>
            <c:dLbl>
              <c:idx val="10"/>
              <c:layout>
                <c:manualLayout>
                  <c:x val="-1.6310691505152877E-2"/>
                  <c:y val="4.6887376320700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906-4961-A4D7-80D48AC2A253}"/>
                </c:ext>
              </c:extLst>
            </c:dLbl>
            <c:dLbl>
              <c:idx val="11"/>
              <c:layout>
                <c:manualLayout>
                  <c:x val="-1.5056022927833524E-2"/>
                  <c:y val="-4.2624887564272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906-4961-A4D7-80D48AC2A253}"/>
                </c:ext>
              </c:extLst>
            </c:dLbl>
            <c:dLbl>
              <c:idx val="12"/>
              <c:layout>
                <c:manualLayout>
                  <c:x val="-1.505602292783334E-2"/>
                  <c:y val="-5.5412353833554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906-4961-A4D7-80D48AC2A253}"/>
                </c:ext>
              </c:extLst>
            </c:dLbl>
            <c:dLbl>
              <c:idx val="13"/>
              <c:layout>
                <c:manualLayout>
                  <c:x val="-1.3260401819410562E-2"/>
                  <c:y val="-4.2861990526794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A4-4FEF-8CB6-8E55A851D7FC}"/>
                </c:ext>
              </c:extLst>
            </c:dLbl>
            <c:dLbl>
              <c:idx val="14"/>
              <c:layout>
                <c:manualLayout>
                  <c:x val="-1.7238522365233953E-2"/>
                  <c:y val="-3.8965445933449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A4-4FEF-8CB6-8E55A851D7FC}"/>
                </c:ext>
              </c:extLst>
            </c:dLbl>
            <c:dLbl>
              <c:idx val="15"/>
              <c:layout>
                <c:manualLayout>
                  <c:x val="-1.7238522365234051E-2"/>
                  <c:y val="-4.6758535120139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A4-4FEF-8CB6-8E55A851D7FC}"/>
                </c:ext>
              </c:extLst>
            </c:dLbl>
            <c:dLbl>
              <c:idx val="16"/>
              <c:layout>
                <c:manualLayout>
                  <c:x val="-1.5912482183292987E-2"/>
                  <c:y val="-4.2861990526794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A4-4FEF-8CB6-8E55A851D7FC}"/>
                </c:ext>
              </c:extLst>
            </c:dLbl>
            <c:spPr>
              <a:noFill/>
              <a:ln>
                <a:noFill/>
              </a:ln>
              <a:effectLst/>
            </c:spPr>
            <c:txPr>
              <a:bodyPr rot="0" spcFirstLastPara="1" vertOverflow="ellipsis" vert="horz" wrap="square" lIns="38100" tIns="19050" rIns="38100" bIns="19050" anchor="ctr" anchorCtr="1">
                <a:spAutoFit/>
              </a:bodyPr>
              <a:lstStyle/>
              <a:p>
                <a:pPr>
                  <a:defRPr sz="1050" b="1" i="1" u="none" strike="noStrike" kern="1200" baseline="0">
                    <a:solidFill>
                      <a:srgbClr val="F2977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multiLvlStrRef>
              <c:f>Summary!$C$2:$V$3</c:f>
              <c:multiLvlStrCache>
                <c:ptCount val="1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lvl>
                <c:lvl>
                  <c:pt idx="0">
                    <c:v>2020</c:v>
                  </c:pt>
                  <c:pt idx="4">
                    <c:v>2021</c:v>
                  </c:pt>
                  <c:pt idx="8">
                    <c:v>2022</c:v>
                  </c:pt>
                  <c:pt idx="12">
                    <c:v>2023</c:v>
                  </c:pt>
                </c:lvl>
              </c:multiLvlStrCache>
              <c:extLst/>
            </c:multiLvlStrRef>
          </c:cat>
          <c:val>
            <c:numRef>
              <c:f>Summary!$C$6:$W$6</c:f>
              <c:numCache>
                <c:formatCode>0</c:formatCode>
                <c:ptCount val="17"/>
                <c:pt idx="0">
                  <c:v>17.2</c:v>
                </c:pt>
                <c:pt idx="1">
                  <c:v>15.7316</c:v>
                </c:pt>
                <c:pt idx="2">
                  <c:v>18.811999999999998</c:v>
                </c:pt>
                <c:pt idx="3">
                  <c:v>27.3</c:v>
                </c:pt>
                <c:pt idx="4">
                  <c:v>24.049999999999997</c:v>
                </c:pt>
                <c:pt idx="5">
                  <c:v>26.175049999999999</c:v>
                </c:pt>
                <c:pt idx="6">
                  <c:v>58.131100000000004</c:v>
                </c:pt>
                <c:pt idx="7">
                  <c:v>35.630400000000002</c:v>
                </c:pt>
                <c:pt idx="8">
                  <c:v>30.085349999999998</c:v>
                </c:pt>
                <c:pt idx="9">
                  <c:v>31.9514</c:v>
                </c:pt>
                <c:pt idx="10">
                  <c:v>21.127400000000002</c:v>
                </c:pt>
                <c:pt idx="11">
                  <c:v>18.257899999999999</c:v>
                </c:pt>
                <c:pt idx="12">
                  <c:v>9.9064000000000014</c:v>
                </c:pt>
                <c:pt idx="13">
                  <c:v>8.5</c:v>
                </c:pt>
                <c:pt idx="14">
                  <c:v>9.9</c:v>
                </c:pt>
                <c:pt idx="15">
                  <c:v>12.4213</c:v>
                </c:pt>
                <c:pt idx="16">
                  <c:v>18.704699999999999</c:v>
                </c:pt>
              </c:numCache>
              <c:extLst/>
            </c:numRef>
          </c:val>
          <c:smooth val="0"/>
          <c:extLst>
            <c:ext xmlns:c16="http://schemas.microsoft.com/office/drawing/2014/chart" uri="{C3380CC4-5D6E-409C-BE32-E72D297353CC}">
              <c16:uniqueId val="{00000012-3906-4961-A4D7-80D48AC2A253}"/>
            </c:ext>
          </c:extLst>
        </c:ser>
        <c:dLbls>
          <c:showLegendKey val="0"/>
          <c:showVal val="0"/>
          <c:showCatName val="0"/>
          <c:showSerName val="0"/>
          <c:showPercent val="0"/>
          <c:showBubbleSize val="0"/>
        </c:dLbls>
        <c:marker val="1"/>
        <c:smooth val="0"/>
        <c:axId val="1936019552"/>
        <c:axId val="1936022912"/>
      </c:lineChart>
      <c:catAx>
        <c:axId val="445878128"/>
        <c:scaling>
          <c:orientation val="minMax"/>
        </c:scaling>
        <c:delete val="0"/>
        <c:axPos val="b"/>
        <c:numFmt formatCode="General" sourceLinked="1"/>
        <c:majorTickMark val="none"/>
        <c:minorTickMark val="none"/>
        <c:tickLblPos val="nextTo"/>
        <c:spPr>
          <a:noFill/>
          <a:ln w="9525" cap="flat" cmpd="sng" algn="ctr">
            <a:solidFill>
              <a:srgbClr val="FFFFFF">
                <a:lumMod val="75000"/>
              </a:srgbClr>
            </a:solidFill>
            <a:round/>
          </a:ln>
          <a:effectLst/>
        </c:spPr>
        <c:txPr>
          <a:bodyPr rot="-60000000" spcFirstLastPara="1" vertOverflow="ellipsis" vert="horz" wrap="square" anchor="ctr" anchorCtr="1"/>
          <a:lstStyle/>
          <a:p>
            <a:pPr>
              <a:defRPr sz="1050" b="0" i="0" u="none" strike="noStrike" kern="1200" baseline="0">
                <a:solidFill>
                  <a:srgbClr val="575756"/>
                </a:solidFill>
                <a:latin typeface="+mn-lt"/>
                <a:ea typeface="+mn-ea"/>
                <a:cs typeface="+mn-cs"/>
              </a:defRPr>
            </a:pPr>
            <a:endParaRPr lang="en-US"/>
          </a:p>
        </c:txPr>
        <c:crossAx val="1785874928"/>
        <c:crosses val="autoZero"/>
        <c:auto val="1"/>
        <c:lblAlgn val="ctr"/>
        <c:lblOffset val="100"/>
        <c:noMultiLvlLbl val="0"/>
      </c:catAx>
      <c:valAx>
        <c:axId val="1785874928"/>
        <c:scaling>
          <c:orientation val="minMax"/>
          <c:max val="220"/>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445878128"/>
        <c:crosses val="autoZero"/>
        <c:crossBetween val="between"/>
      </c:valAx>
      <c:valAx>
        <c:axId val="1936022912"/>
        <c:scaling>
          <c:orientation val="minMax"/>
          <c:max val="6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US"/>
          </a:p>
        </c:txPr>
        <c:crossAx val="1936019552"/>
        <c:crosses val="max"/>
        <c:crossBetween val="between"/>
      </c:valAx>
      <c:catAx>
        <c:axId val="1936019552"/>
        <c:scaling>
          <c:orientation val="minMax"/>
        </c:scaling>
        <c:delete val="1"/>
        <c:axPos val="b"/>
        <c:numFmt formatCode="General" sourceLinked="1"/>
        <c:majorTickMark val="out"/>
        <c:minorTickMark val="none"/>
        <c:tickLblPos val="nextTo"/>
        <c:crossAx val="1936022912"/>
        <c:crosses val="autoZero"/>
        <c:auto val="1"/>
        <c:lblAlgn val="ctr"/>
        <c:lblOffset val="100"/>
        <c:noMultiLvlLbl val="0"/>
      </c:catAx>
      <c:spPr>
        <a:solidFill>
          <a:sysClr val="window" lastClr="FFFFFF"/>
        </a:solidFill>
      </c:spPr>
    </c:plotArea>
    <c:legend>
      <c:legendPos val="b"/>
      <c:layout>
        <c:manualLayout>
          <c:xMode val="edge"/>
          <c:yMode val="edge"/>
          <c:x val="3.5825029107459661E-2"/>
          <c:y val="0.92107096705037428"/>
          <c:w val="0.93319344272660232"/>
          <c:h val="7.1149328070670051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575756"/>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81415506172385"/>
          <c:y val="0.13910016712244205"/>
          <c:w val="0.64895270291899076"/>
          <c:h val="0.68357557297579108"/>
        </c:manualLayout>
      </c:layout>
      <c:pieChart>
        <c:varyColors val="1"/>
        <c:ser>
          <c:idx val="0"/>
          <c:order val="0"/>
          <c:tx>
            <c:strRef>
              <c:f>Summary!$I$72</c:f>
              <c:strCache>
                <c:ptCount val="1"/>
                <c:pt idx="0">
                  <c:v>Deal volume</c:v>
                </c:pt>
              </c:strCache>
            </c:strRef>
          </c:tx>
          <c:dPt>
            <c:idx val="0"/>
            <c:bubble3D val="0"/>
            <c:spPr>
              <a:solidFill>
                <a:srgbClr val="158097"/>
              </a:solidFill>
            </c:spPr>
            <c:extLst>
              <c:ext xmlns:c16="http://schemas.microsoft.com/office/drawing/2014/chart" uri="{C3380CC4-5D6E-409C-BE32-E72D297353CC}">
                <c16:uniqueId val="{00000001-20B1-4D4F-B2C5-5B2A4863FBFE}"/>
              </c:ext>
            </c:extLst>
          </c:dPt>
          <c:dPt>
            <c:idx val="1"/>
            <c:bubble3D val="0"/>
            <c:spPr>
              <a:solidFill>
                <a:srgbClr val="3EB3B7"/>
              </a:solidFill>
            </c:spPr>
            <c:extLst>
              <c:ext xmlns:c16="http://schemas.microsoft.com/office/drawing/2014/chart" uri="{C3380CC4-5D6E-409C-BE32-E72D297353CC}">
                <c16:uniqueId val="{00000002-20B1-4D4F-B2C5-5B2A4863FBFE}"/>
              </c:ext>
            </c:extLst>
          </c:dPt>
          <c:dPt>
            <c:idx val="2"/>
            <c:bubble3D val="0"/>
            <c:spPr>
              <a:solidFill>
                <a:srgbClr val="F2977F"/>
              </a:solidFill>
            </c:spPr>
            <c:extLst>
              <c:ext xmlns:c16="http://schemas.microsoft.com/office/drawing/2014/chart" uri="{C3380CC4-5D6E-409C-BE32-E72D297353CC}">
                <c16:uniqueId val="{00000003-20B1-4D4F-B2C5-5B2A4863FBFE}"/>
              </c:ext>
            </c:extLst>
          </c:dPt>
          <c:dPt>
            <c:idx val="3"/>
            <c:bubble3D val="0"/>
            <c:spPr>
              <a:solidFill>
                <a:srgbClr val="575756"/>
              </a:solidFill>
            </c:spPr>
            <c:extLst>
              <c:ext xmlns:c16="http://schemas.microsoft.com/office/drawing/2014/chart" uri="{C3380CC4-5D6E-409C-BE32-E72D297353CC}">
                <c16:uniqueId val="{00000004-20B1-4D4F-B2C5-5B2A4863FBFE}"/>
              </c:ext>
            </c:extLst>
          </c:dPt>
          <c:dPt>
            <c:idx val="4"/>
            <c:bubble3D val="0"/>
            <c:spPr>
              <a:solidFill>
                <a:srgbClr val="DADF7A"/>
              </a:solidFill>
            </c:spPr>
            <c:extLst>
              <c:ext xmlns:c16="http://schemas.microsoft.com/office/drawing/2014/chart" uri="{C3380CC4-5D6E-409C-BE32-E72D297353CC}">
                <c16:uniqueId val="{00000005-20B1-4D4F-B2C5-5B2A4863FBFE}"/>
              </c:ext>
            </c:extLst>
          </c:dPt>
          <c:dPt>
            <c:idx val="5"/>
            <c:bubble3D val="0"/>
            <c:spPr>
              <a:solidFill>
                <a:srgbClr val="D0CDE0"/>
              </a:solidFill>
            </c:spPr>
            <c:extLst>
              <c:ext xmlns:c16="http://schemas.microsoft.com/office/drawing/2014/chart" uri="{C3380CC4-5D6E-409C-BE32-E72D297353CC}">
                <c16:uniqueId val="{00000006-20B1-4D4F-B2C5-5B2A4863FBFE}"/>
              </c:ext>
            </c:extLst>
          </c:dPt>
          <c:dLbls>
            <c:dLbl>
              <c:idx val="0"/>
              <c:tx>
                <c:rich>
                  <a:bodyPr/>
                  <a:lstStyle/>
                  <a:p>
                    <a:r>
                      <a:rPr lang="en-US"/>
                      <a:t>46</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0B1-4D4F-B2C5-5B2A4863FBFE}"/>
                </c:ext>
              </c:extLst>
            </c:dLbl>
            <c:spPr>
              <a:noFill/>
              <a:ln>
                <a:noFill/>
              </a:ln>
              <a:effectLst/>
            </c:spPr>
            <c:txPr>
              <a:bodyPr wrap="square" lIns="38100" tIns="19050" rIns="38100" bIns="19050" anchor="ctr">
                <a:spAutoFit/>
              </a:bodyPr>
              <a:lstStyle/>
              <a:p>
                <a:pPr>
                  <a:defRPr sz="1400" b="1" i="1">
                    <a:solidFill>
                      <a:srgbClr val="FFFFFF"/>
                    </a:solidFill>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Summary!$C$74:$C$79</c:f>
              <c:strCache>
                <c:ptCount val="6"/>
                <c:pt idx="0">
                  <c:v>Software development</c:v>
                </c:pt>
                <c:pt idx="1">
                  <c:v>Application software</c:v>
                </c:pt>
                <c:pt idx="2">
                  <c:v>IT consulting</c:v>
                </c:pt>
                <c:pt idx="3">
                  <c:v>Data processing</c:v>
                </c:pt>
                <c:pt idx="4">
                  <c:v>Fintech</c:v>
                </c:pt>
                <c:pt idx="5">
                  <c:v>Cyber security</c:v>
                </c:pt>
              </c:strCache>
            </c:strRef>
          </c:cat>
          <c:val>
            <c:numRef>
              <c:f>Summary!$I$74:$I$79</c:f>
              <c:numCache>
                <c:formatCode>General</c:formatCode>
                <c:ptCount val="6"/>
                <c:pt idx="0">
                  <c:v>48</c:v>
                </c:pt>
                <c:pt idx="1">
                  <c:v>35</c:v>
                </c:pt>
                <c:pt idx="2">
                  <c:v>32</c:v>
                </c:pt>
                <c:pt idx="3">
                  <c:v>10</c:v>
                </c:pt>
                <c:pt idx="4">
                  <c:v>15</c:v>
                </c:pt>
                <c:pt idx="5">
                  <c:v>10</c:v>
                </c:pt>
              </c:numCache>
            </c:numRef>
          </c:val>
          <c:extLst>
            <c:ext xmlns:c16="http://schemas.microsoft.com/office/drawing/2014/chart" uri="{C3380CC4-5D6E-409C-BE32-E72D297353CC}">
              <c16:uniqueId val="{00000000-20B1-4D4F-B2C5-5B2A4863FBFE}"/>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754451531336919E-2"/>
          <c:y val="4.994501400748496E-2"/>
          <c:w val="0.94849282502298449"/>
          <c:h val="0.70399874726321332"/>
        </c:manualLayout>
      </c:layout>
      <c:barChart>
        <c:barDir val="col"/>
        <c:grouping val="clustered"/>
        <c:varyColors val="0"/>
        <c:ser>
          <c:idx val="0"/>
          <c:order val="0"/>
          <c:tx>
            <c:strRef>
              <c:f>Summary!$B$37</c:f>
              <c:strCache>
                <c:ptCount val="1"/>
                <c:pt idx="0">
                  <c:v>Trade</c:v>
                </c:pt>
              </c:strCache>
            </c:strRef>
          </c:tx>
          <c:spPr>
            <a:solidFill>
              <a:srgbClr val="2D2943"/>
            </a:solidFill>
            <a:ln>
              <a:noFill/>
            </a:ln>
            <a:effectLst/>
          </c:spPr>
          <c:invertIfNegative val="0"/>
          <c:cat>
            <c:multiLvlStrRef>
              <c:f>Summary!$C$35:$W$36</c:f>
              <c:multiLvlStrCache>
                <c:ptCount val="17"/>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lvl>
                <c:lvl>
                  <c:pt idx="0">
                    <c:v>2020</c:v>
                  </c:pt>
                  <c:pt idx="4">
                    <c:v>2021</c:v>
                  </c:pt>
                  <c:pt idx="8">
                    <c:v>2022</c:v>
                  </c:pt>
                  <c:pt idx="12">
                    <c:v>2023</c:v>
                  </c:pt>
                  <c:pt idx="16">
                    <c:v>2024</c:v>
                  </c:pt>
                </c:lvl>
              </c:multiLvlStrCache>
              <c:extLst/>
            </c:multiLvlStrRef>
          </c:cat>
          <c:val>
            <c:numRef>
              <c:f>Summary!$C$37:$W$37</c:f>
              <c:numCache>
                <c:formatCode>0</c:formatCode>
                <c:ptCount val="17"/>
                <c:pt idx="0">
                  <c:v>58</c:v>
                </c:pt>
                <c:pt idx="1">
                  <c:v>30</c:v>
                </c:pt>
                <c:pt idx="2">
                  <c:v>47</c:v>
                </c:pt>
                <c:pt idx="3">
                  <c:v>69</c:v>
                </c:pt>
                <c:pt idx="4">
                  <c:v>95</c:v>
                </c:pt>
                <c:pt idx="5">
                  <c:v>97</c:v>
                </c:pt>
                <c:pt idx="6">
                  <c:v>90</c:v>
                </c:pt>
                <c:pt idx="7">
                  <c:v>115</c:v>
                </c:pt>
                <c:pt idx="8">
                  <c:v>118</c:v>
                </c:pt>
                <c:pt idx="9">
                  <c:v>114</c:v>
                </c:pt>
                <c:pt idx="10">
                  <c:v>90</c:v>
                </c:pt>
                <c:pt idx="11">
                  <c:v>90</c:v>
                </c:pt>
                <c:pt idx="12">
                  <c:v>102</c:v>
                </c:pt>
                <c:pt idx="13">
                  <c:v>79</c:v>
                </c:pt>
                <c:pt idx="14">
                  <c:v>62</c:v>
                </c:pt>
                <c:pt idx="15">
                  <c:v>66</c:v>
                </c:pt>
                <c:pt idx="16">
                  <c:v>81</c:v>
                </c:pt>
              </c:numCache>
              <c:extLst/>
            </c:numRef>
          </c:val>
          <c:extLst>
            <c:ext xmlns:c16="http://schemas.microsoft.com/office/drawing/2014/chart" uri="{C3380CC4-5D6E-409C-BE32-E72D297353CC}">
              <c16:uniqueId val="{00000000-DBBD-421D-97DF-895DBC406992}"/>
            </c:ext>
          </c:extLst>
        </c:ser>
        <c:ser>
          <c:idx val="1"/>
          <c:order val="1"/>
          <c:tx>
            <c:strRef>
              <c:f>Summary!$B$38</c:f>
              <c:strCache>
                <c:ptCount val="1"/>
                <c:pt idx="0">
                  <c:v>PE</c:v>
                </c:pt>
              </c:strCache>
            </c:strRef>
          </c:tx>
          <c:spPr>
            <a:solidFill>
              <a:srgbClr val="3EB3B7"/>
            </a:solidFill>
            <a:ln>
              <a:noFill/>
            </a:ln>
            <a:effectLst/>
          </c:spPr>
          <c:invertIfNegative val="0"/>
          <c:cat>
            <c:multiLvlStrRef>
              <c:f>Summary!$C$35:$W$36</c:f>
              <c:multiLvlStrCache>
                <c:ptCount val="17"/>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lvl>
                <c:lvl>
                  <c:pt idx="0">
                    <c:v>2020</c:v>
                  </c:pt>
                  <c:pt idx="4">
                    <c:v>2021</c:v>
                  </c:pt>
                  <c:pt idx="8">
                    <c:v>2022</c:v>
                  </c:pt>
                  <c:pt idx="12">
                    <c:v>2023</c:v>
                  </c:pt>
                  <c:pt idx="16">
                    <c:v>2024</c:v>
                  </c:pt>
                </c:lvl>
              </c:multiLvlStrCache>
              <c:extLst/>
            </c:multiLvlStrRef>
          </c:cat>
          <c:val>
            <c:numRef>
              <c:f>Summary!$C$38:$W$38</c:f>
              <c:numCache>
                <c:formatCode>0</c:formatCode>
                <c:ptCount val="17"/>
                <c:pt idx="0">
                  <c:v>17</c:v>
                </c:pt>
                <c:pt idx="1">
                  <c:v>8</c:v>
                </c:pt>
                <c:pt idx="2">
                  <c:v>24</c:v>
                </c:pt>
                <c:pt idx="3">
                  <c:v>28</c:v>
                </c:pt>
                <c:pt idx="4">
                  <c:v>59</c:v>
                </c:pt>
                <c:pt idx="5">
                  <c:v>44</c:v>
                </c:pt>
                <c:pt idx="6">
                  <c:v>40</c:v>
                </c:pt>
                <c:pt idx="7">
                  <c:v>46</c:v>
                </c:pt>
                <c:pt idx="8">
                  <c:v>90</c:v>
                </c:pt>
                <c:pt idx="9">
                  <c:v>73</c:v>
                </c:pt>
                <c:pt idx="10">
                  <c:v>43</c:v>
                </c:pt>
                <c:pt idx="11">
                  <c:v>56</c:v>
                </c:pt>
                <c:pt idx="12">
                  <c:v>68</c:v>
                </c:pt>
                <c:pt idx="13">
                  <c:v>66</c:v>
                </c:pt>
                <c:pt idx="14">
                  <c:v>68</c:v>
                </c:pt>
                <c:pt idx="15">
                  <c:v>52</c:v>
                </c:pt>
                <c:pt idx="16">
                  <c:v>67</c:v>
                </c:pt>
              </c:numCache>
              <c:extLst/>
            </c:numRef>
          </c:val>
          <c:extLst>
            <c:ext xmlns:c16="http://schemas.microsoft.com/office/drawing/2014/chart" uri="{C3380CC4-5D6E-409C-BE32-E72D297353CC}">
              <c16:uniqueId val="{00000001-DBBD-421D-97DF-895DBC406992}"/>
            </c:ext>
          </c:extLst>
        </c:ser>
        <c:dLbls>
          <c:showLegendKey val="0"/>
          <c:showVal val="0"/>
          <c:showCatName val="0"/>
          <c:showSerName val="0"/>
          <c:showPercent val="0"/>
          <c:showBubbleSize val="0"/>
        </c:dLbls>
        <c:gapWidth val="163"/>
        <c:overlap val="-19"/>
        <c:axId val="1177133967"/>
        <c:axId val="1177120239"/>
      </c:barChart>
      <c:catAx>
        <c:axId val="11771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75756"/>
                </a:solidFill>
                <a:latin typeface="+mn-lt"/>
                <a:ea typeface="+mn-ea"/>
                <a:cs typeface="+mn-cs"/>
              </a:defRPr>
            </a:pPr>
            <a:endParaRPr lang="en-US"/>
          </a:p>
        </c:txPr>
        <c:crossAx val="1177120239"/>
        <c:crosses val="autoZero"/>
        <c:auto val="1"/>
        <c:lblAlgn val="ctr"/>
        <c:lblOffset val="100"/>
        <c:noMultiLvlLbl val="0"/>
      </c:catAx>
      <c:valAx>
        <c:axId val="1177120239"/>
        <c:scaling>
          <c:orientation val="minMax"/>
          <c:max val="12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75756"/>
                </a:solidFill>
                <a:latin typeface="+mn-lt"/>
                <a:ea typeface="+mn-ea"/>
                <a:cs typeface="+mn-cs"/>
              </a:defRPr>
            </a:pPr>
            <a:endParaRPr lang="en-US"/>
          </a:p>
        </c:txPr>
        <c:crossAx val="1177133967"/>
        <c:crosses val="autoZero"/>
        <c:crossBetween val="between"/>
      </c:valAx>
      <c:spPr>
        <a:solidFill>
          <a:srgbClr val="FFFFFF"/>
        </a:solidFill>
        <a:ln w="25400">
          <a:noFill/>
        </a:ln>
      </c:spPr>
    </c:plotArea>
    <c:legend>
      <c:legendPos val="b"/>
      <c:layout>
        <c:manualLayout>
          <c:xMode val="edge"/>
          <c:yMode val="edge"/>
          <c:x val="3.7352797494423641E-2"/>
          <c:y val="0.92421085447803353"/>
          <c:w val="0.94675291184123067"/>
          <c:h val="7.5789145521966514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75756"/>
              </a:solidFill>
              <a:latin typeface="+mn-lt"/>
              <a:ea typeface="+mn-ea"/>
              <a:cs typeface="+mn-cs"/>
            </a:defRPr>
          </a:pPr>
          <a:endParaRPr lang="en-US"/>
        </a:p>
      </c:txPr>
    </c:legend>
    <c:plotVisOnly val="1"/>
    <c:dispBlanksAs val="gap"/>
    <c:showDLblsOverMax val="0"/>
  </c:chart>
  <c:spPr>
    <a:solidFill>
      <a:srgbClr val="FFFFFF"/>
    </a:solidFill>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2977F"/>
              </a:solidFill>
              <a:ln>
                <a:noFill/>
              </a:ln>
              <a:effectLst/>
            </c:spPr>
            <c:extLst>
              <c:ext xmlns:c16="http://schemas.microsoft.com/office/drawing/2014/chart" uri="{C3380CC4-5D6E-409C-BE32-E72D297353CC}">
                <c16:uniqueId val="{00000001-2064-4420-8EB2-C0145B60ADAF}"/>
              </c:ext>
            </c:extLst>
          </c:dPt>
          <c:dPt>
            <c:idx val="1"/>
            <c:invertIfNegative val="0"/>
            <c:bubble3D val="0"/>
            <c:spPr>
              <a:solidFill>
                <a:srgbClr val="F2977F"/>
              </a:solidFill>
              <a:ln>
                <a:noFill/>
              </a:ln>
              <a:effectLst/>
            </c:spPr>
            <c:extLst>
              <c:ext xmlns:c16="http://schemas.microsoft.com/office/drawing/2014/chart" uri="{C3380CC4-5D6E-409C-BE32-E72D297353CC}">
                <c16:uniqueId val="{00000003-2064-4420-8EB2-C0145B60ADAF}"/>
              </c:ext>
            </c:extLst>
          </c:dPt>
          <c:dPt>
            <c:idx val="2"/>
            <c:invertIfNegative val="0"/>
            <c:bubble3D val="0"/>
            <c:spPr>
              <a:solidFill>
                <a:srgbClr val="158097"/>
              </a:solidFill>
              <a:ln>
                <a:noFill/>
              </a:ln>
              <a:effectLst/>
            </c:spPr>
            <c:extLst>
              <c:ext xmlns:c16="http://schemas.microsoft.com/office/drawing/2014/chart" uri="{C3380CC4-5D6E-409C-BE32-E72D297353CC}">
                <c16:uniqueId val="{00000005-2064-4420-8EB2-C0145B60ADAF}"/>
              </c:ext>
            </c:extLst>
          </c:dPt>
          <c:dPt>
            <c:idx val="3"/>
            <c:invertIfNegative val="0"/>
            <c:bubble3D val="0"/>
            <c:spPr>
              <a:solidFill>
                <a:srgbClr val="3EB3B7"/>
              </a:solidFill>
              <a:ln>
                <a:noFill/>
              </a:ln>
              <a:effectLst/>
            </c:spPr>
            <c:extLst>
              <c:ext xmlns:c16="http://schemas.microsoft.com/office/drawing/2014/chart" uri="{C3380CC4-5D6E-409C-BE32-E72D297353CC}">
                <c16:uniqueId val="{00000007-2064-4420-8EB2-C0145B60ADAF}"/>
              </c:ext>
            </c:extLst>
          </c:dPt>
          <c:dPt>
            <c:idx val="4"/>
            <c:invertIfNegative val="0"/>
            <c:bubble3D val="0"/>
            <c:spPr>
              <a:solidFill>
                <a:srgbClr val="D0CDE0"/>
              </a:solidFill>
              <a:ln>
                <a:noFill/>
              </a:ln>
              <a:effectLst/>
            </c:spPr>
            <c:extLst>
              <c:ext xmlns:c16="http://schemas.microsoft.com/office/drawing/2014/chart" uri="{C3380CC4-5D6E-409C-BE32-E72D297353CC}">
                <c16:uniqueId val="{00000009-2064-4420-8EB2-C0145B60ADAF}"/>
              </c:ext>
            </c:extLst>
          </c:dPt>
          <c:dPt>
            <c:idx val="5"/>
            <c:invertIfNegative val="0"/>
            <c:bubble3D val="0"/>
            <c:spPr>
              <a:solidFill>
                <a:srgbClr val="DADF7A"/>
              </a:solidFill>
              <a:ln>
                <a:noFill/>
              </a:ln>
              <a:effectLst/>
            </c:spPr>
            <c:extLst>
              <c:ext xmlns:c16="http://schemas.microsoft.com/office/drawing/2014/chart" uri="{C3380CC4-5D6E-409C-BE32-E72D297353CC}">
                <c16:uniqueId val="{0000000B-2064-4420-8EB2-C0145B60ADAF}"/>
              </c:ext>
            </c:extLst>
          </c:dPt>
          <c:dPt>
            <c:idx val="6"/>
            <c:invertIfNegative val="0"/>
            <c:bubble3D val="0"/>
            <c:spPr>
              <a:solidFill>
                <a:srgbClr val="F2977F"/>
              </a:solidFill>
              <a:ln>
                <a:noFill/>
              </a:ln>
              <a:effectLst/>
            </c:spPr>
            <c:extLst>
              <c:ext xmlns:c16="http://schemas.microsoft.com/office/drawing/2014/chart" uri="{C3380CC4-5D6E-409C-BE32-E72D297353CC}">
                <c16:uniqueId val="{0000000D-2064-4420-8EB2-C0145B60ADAF}"/>
              </c:ext>
            </c:extLst>
          </c:dPt>
          <c:dPt>
            <c:idx val="7"/>
            <c:invertIfNegative val="0"/>
            <c:bubble3D val="0"/>
            <c:spPr>
              <a:solidFill>
                <a:srgbClr val="F2977F"/>
              </a:solidFill>
              <a:ln>
                <a:noFill/>
              </a:ln>
              <a:effectLst/>
            </c:spPr>
            <c:extLst>
              <c:ext xmlns:c16="http://schemas.microsoft.com/office/drawing/2014/chart" uri="{C3380CC4-5D6E-409C-BE32-E72D297353CC}">
                <c16:uniqueId val="{0000000F-2064-4420-8EB2-C0145B60ADAF}"/>
              </c:ext>
            </c:extLst>
          </c:dPt>
          <c:dPt>
            <c:idx val="8"/>
            <c:invertIfNegative val="0"/>
            <c:bubble3D val="0"/>
            <c:spPr>
              <a:solidFill>
                <a:srgbClr val="F2977F"/>
              </a:solidFill>
              <a:ln>
                <a:noFill/>
              </a:ln>
              <a:effectLst/>
            </c:spPr>
            <c:extLst>
              <c:ext xmlns:c16="http://schemas.microsoft.com/office/drawing/2014/chart" uri="{C3380CC4-5D6E-409C-BE32-E72D297353CC}">
                <c16:uniqueId val="{00000011-2064-4420-8EB2-C0145B60ADAF}"/>
              </c:ext>
            </c:extLst>
          </c:dPt>
          <c:dPt>
            <c:idx val="9"/>
            <c:invertIfNegative val="0"/>
            <c:bubble3D val="0"/>
            <c:spPr>
              <a:solidFill>
                <a:srgbClr val="F2977F"/>
              </a:solidFill>
              <a:ln>
                <a:noFill/>
              </a:ln>
              <a:effectLst/>
            </c:spPr>
            <c:extLst>
              <c:ext xmlns:c16="http://schemas.microsoft.com/office/drawing/2014/chart" uri="{C3380CC4-5D6E-409C-BE32-E72D297353CC}">
                <c16:uniqueId val="{00000013-2064-4420-8EB2-C0145B60ADAF}"/>
              </c:ext>
            </c:extLst>
          </c:dPt>
          <c:dPt>
            <c:idx val="10"/>
            <c:invertIfNegative val="0"/>
            <c:bubble3D val="0"/>
            <c:spPr>
              <a:solidFill>
                <a:srgbClr val="158097"/>
              </a:solidFill>
              <a:ln>
                <a:noFill/>
              </a:ln>
              <a:effectLst/>
            </c:spPr>
            <c:extLst>
              <c:ext xmlns:c16="http://schemas.microsoft.com/office/drawing/2014/chart" uri="{C3380CC4-5D6E-409C-BE32-E72D297353CC}">
                <c16:uniqueId val="{00000015-2064-4420-8EB2-C0145B60ADAF}"/>
              </c:ext>
            </c:extLst>
          </c:dPt>
          <c:dPt>
            <c:idx val="12"/>
            <c:invertIfNegative val="0"/>
            <c:bubble3D val="0"/>
            <c:spPr>
              <a:solidFill>
                <a:srgbClr val="D0CDE0"/>
              </a:solidFill>
              <a:ln>
                <a:noFill/>
              </a:ln>
              <a:effectLst/>
            </c:spPr>
            <c:extLst>
              <c:ext xmlns:c16="http://schemas.microsoft.com/office/drawing/2014/chart" uri="{C3380CC4-5D6E-409C-BE32-E72D297353CC}">
                <c16:uniqueId val="{00000017-2064-4420-8EB2-C0145B60ADAF}"/>
              </c:ext>
            </c:extLst>
          </c:dPt>
          <c:dPt>
            <c:idx val="13"/>
            <c:invertIfNegative val="0"/>
            <c:bubble3D val="0"/>
            <c:spPr>
              <a:solidFill>
                <a:srgbClr val="158097"/>
              </a:solidFill>
              <a:ln>
                <a:noFill/>
              </a:ln>
              <a:effectLst/>
            </c:spPr>
            <c:extLst>
              <c:ext xmlns:c16="http://schemas.microsoft.com/office/drawing/2014/chart" uri="{C3380CC4-5D6E-409C-BE32-E72D297353CC}">
                <c16:uniqueId val="{00000019-2064-4420-8EB2-C0145B60ADAF}"/>
              </c:ext>
            </c:extLst>
          </c:dPt>
          <c:dPt>
            <c:idx val="14"/>
            <c:invertIfNegative val="0"/>
            <c:bubble3D val="0"/>
            <c:spPr>
              <a:solidFill>
                <a:srgbClr val="D0CDE0"/>
              </a:solidFill>
              <a:ln>
                <a:noFill/>
              </a:ln>
              <a:effectLst/>
            </c:spPr>
            <c:extLst>
              <c:ext xmlns:c16="http://schemas.microsoft.com/office/drawing/2014/chart" uri="{C3380CC4-5D6E-409C-BE32-E72D297353CC}">
                <c16:uniqueId val="{0000001B-2064-4420-8EB2-C0145B60ADAF}"/>
              </c:ext>
            </c:extLst>
          </c:dPt>
          <c:dPt>
            <c:idx val="15"/>
            <c:invertIfNegative val="0"/>
            <c:bubble3D val="0"/>
            <c:spPr>
              <a:solidFill>
                <a:srgbClr val="158097"/>
              </a:solidFill>
              <a:ln>
                <a:noFill/>
              </a:ln>
              <a:effectLst/>
            </c:spPr>
            <c:extLst>
              <c:ext xmlns:c16="http://schemas.microsoft.com/office/drawing/2014/chart" uri="{C3380CC4-5D6E-409C-BE32-E72D297353CC}">
                <c16:uniqueId val="{0000001D-2064-4420-8EB2-C0145B60ADA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57575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 2024 QCs'!$A$15:$A$30</c:f>
              <c:strCache>
                <c:ptCount val="16"/>
                <c:pt idx="0">
                  <c:v>Capita plc (LSE:CPI)</c:v>
                </c:pt>
                <c:pt idx="1">
                  <c:v>iomart Group plc (AIM:IOM)</c:v>
                </c:pt>
                <c:pt idx="2">
                  <c:v>SysGroup plc (AIM:SYS)</c:v>
                </c:pt>
                <c:pt idx="3">
                  <c:v>Arcontech Group plc (AIM:ARC)</c:v>
                </c:pt>
                <c:pt idx="4">
                  <c:v>Redcentric plc (AIM:RCN)</c:v>
                </c:pt>
                <c:pt idx="5">
                  <c:v>Kin and Carta plc</c:v>
                </c:pt>
                <c:pt idx="6">
                  <c:v>Altitude Group plc (AIM:ALT)</c:v>
                </c:pt>
                <c:pt idx="7">
                  <c:v>CloudCoCo Group plc (AIM:CLCO)</c:v>
                </c:pt>
                <c:pt idx="8">
                  <c:v>Smarttech247 Group plc (AIM:S247)</c:v>
                </c:pt>
                <c:pt idx="9">
                  <c:v>NCC Group plc (LSE:NCC)</c:v>
                </c:pt>
                <c:pt idx="10">
                  <c:v>Fintel Plc (AIM:FNTL)</c:v>
                </c:pt>
                <c:pt idx="11">
                  <c:v>Accenture plc (NYSE:ACN)</c:v>
                </c:pt>
                <c:pt idx="12">
                  <c:v>Bytes Technology Group plc (LSE:BYIT)</c:v>
                </c:pt>
                <c:pt idx="13">
                  <c:v>The Sage Group plc (LSE:SGE)</c:v>
                </c:pt>
                <c:pt idx="14">
                  <c:v>1Spatial Plc (AIM:SPA)</c:v>
                </c:pt>
                <c:pt idx="15">
                  <c:v>Intercede Group plc (AIM:IGP)</c:v>
                </c:pt>
              </c:strCache>
            </c:strRef>
          </c:cat>
          <c:val>
            <c:numRef>
              <c:f>'Q1 2024 QCs'!$C$15:$C$30</c:f>
              <c:numCache>
                <c:formatCode>#,##0.0\x</c:formatCode>
                <c:ptCount val="16"/>
                <c:pt idx="0">
                  <c:v>3.7</c:v>
                </c:pt>
                <c:pt idx="1">
                  <c:v>6.4</c:v>
                </c:pt>
                <c:pt idx="2">
                  <c:v>7.1</c:v>
                </c:pt>
                <c:pt idx="3">
                  <c:v>9.1</c:v>
                </c:pt>
                <c:pt idx="4">
                  <c:v>10.8</c:v>
                </c:pt>
                <c:pt idx="5">
                  <c:v>11.7</c:v>
                </c:pt>
                <c:pt idx="6">
                  <c:v>13</c:v>
                </c:pt>
                <c:pt idx="7">
                  <c:v>13.9</c:v>
                </c:pt>
                <c:pt idx="8">
                  <c:v>14.1</c:v>
                </c:pt>
                <c:pt idx="9">
                  <c:v>15.9</c:v>
                </c:pt>
                <c:pt idx="10">
                  <c:v>16.7</c:v>
                </c:pt>
                <c:pt idx="11">
                  <c:v>17.600000000000001</c:v>
                </c:pt>
                <c:pt idx="12">
                  <c:v>20.9</c:v>
                </c:pt>
                <c:pt idx="13">
                  <c:v>27.6</c:v>
                </c:pt>
                <c:pt idx="14">
                  <c:v>31.3</c:v>
                </c:pt>
                <c:pt idx="15">
                  <c:v>38.5</c:v>
                </c:pt>
              </c:numCache>
            </c:numRef>
          </c:val>
          <c:extLst>
            <c:ext xmlns:c16="http://schemas.microsoft.com/office/drawing/2014/chart" uri="{C3380CC4-5D6E-409C-BE32-E72D297353CC}">
              <c16:uniqueId val="{0000001E-2064-4420-8EB2-C0145B60ADAF}"/>
            </c:ext>
          </c:extLst>
        </c:ser>
        <c:dLbls>
          <c:showLegendKey val="0"/>
          <c:showVal val="0"/>
          <c:showCatName val="0"/>
          <c:showSerName val="0"/>
          <c:showPercent val="0"/>
          <c:showBubbleSize val="0"/>
        </c:dLbls>
        <c:gapWidth val="55"/>
        <c:overlap val="70"/>
        <c:axId val="1971633567"/>
        <c:axId val="1788196479"/>
      </c:barChart>
      <c:catAx>
        <c:axId val="1971633567"/>
        <c:scaling>
          <c:orientation val="minMax"/>
        </c:scaling>
        <c:delete val="1"/>
        <c:axPos val="l"/>
        <c:numFmt formatCode="General" sourceLinked="1"/>
        <c:majorTickMark val="out"/>
        <c:minorTickMark val="none"/>
        <c:tickLblPos val="nextTo"/>
        <c:crossAx val="1788196479"/>
        <c:crosses val="autoZero"/>
        <c:auto val="1"/>
        <c:lblAlgn val="ctr"/>
        <c:lblOffset val="100"/>
        <c:noMultiLvlLbl val="0"/>
      </c:catAx>
      <c:valAx>
        <c:axId val="1788196479"/>
        <c:scaling>
          <c:orientation val="minMax"/>
        </c:scaling>
        <c:delete val="0"/>
        <c:axPos val="b"/>
        <c:numFmt formatCode="#,##0.0\x"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575756"/>
                </a:solidFill>
                <a:latin typeface="+mn-lt"/>
                <a:ea typeface="+mn-ea"/>
                <a:cs typeface="+mn-cs"/>
              </a:defRPr>
            </a:pPr>
            <a:endParaRPr lang="en-US"/>
          </a:p>
        </c:txPr>
        <c:crossAx val="1971633567"/>
        <c:crosses val="autoZero"/>
        <c:crossBetween val="between"/>
      </c:valAx>
    </c:plotArea>
    <c:plotVisOnly val="1"/>
    <c:dispBlanksAs val="gap"/>
    <c:showDLblsOverMax val="0"/>
  </c:chart>
  <c:txPr>
    <a:bodyPr/>
    <a:lstStyle/>
    <a:p>
      <a:pPr>
        <a:defRPr b="1">
          <a:solidFill>
            <a:srgbClr val="575756"/>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51002410776752"/>
          <c:y val="7.886607258168668E-2"/>
          <c:w val="0.78127695413285558"/>
          <c:h val="0.54388261357653056"/>
        </c:manualLayout>
      </c:layout>
      <c:lineChart>
        <c:grouping val="standard"/>
        <c:varyColors val="0"/>
        <c:ser>
          <c:idx val="0"/>
          <c:order val="0"/>
          <c:tx>
            <c:v>FTSE All-Share Index (GBP) (^ASX) - Index Value</c:v>
          </c:tx>
          <c:spPr>
            <a:ln w="28575">
              <a:solidFill>
                <a:schemeClr val="accent1"/>
              </a:solidFill>
              <a:prstDash val="solid"/>
            </a:ln>
          </c:spPr>
          <c:marker>
            <c:symbol val="none"/>
          </c:marker>
          <c:cat>
            <c:numRef>
              <c:f>'Q4 2024 Tech vs FTSE'!$A$37:$A$1386</c:f>
              <c:numCache>
                <c:formatCode>[$-409]mmm\-dd\-yyyy;@</c:formatCode>
                <c:ptCount val="1350"/>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43577</c:v>
                </c:pt>
                <c:pt idx="78">
                  <c:v>43578</c:v>
                </c:pt>
                <c:pt idx="79">
                  <c:v>43579</c:v>
                </c:pt>
                <c:pt idx="80">
                  <c:v>43580</c:v>
                </c:pt>
                <c:pt idx="81">
                  <c:v>43581</c:v>
                </c:pt>
                <c:pt idx="82">
                  <c:v>43584</c:v>
                </c:pt>
                <c:pt idx="83">
                  <c:v>43585</c:v>
                </c:pt>
                <c:pt idx="84">
                  <c:v>43586</c:v>
                </c:pt>
                <c:pt idx="85">
                  <c:v>43587</c:v>
                </c:pt>
                <c:pt idx="86">
                  <c:v>43588</c:v>
                </c:pt>
                <c:pt idx="87">
                  <c:v>43591</c:v>
                </c:pt>
                <c:pt idx="88">
                  <c:v>43592</c:v>
                </c:pt>
                <c:pt idx="89">
                  <c:v>43593</c:v>
                </c:pt>
                <c:pt idx="90">
                  <c:v>43594</c:v>
                </c:pt>
                <c:pt idx="91">
                  <c:v>43595</c:v>
                </c:pt>
                <c:pt idx="92">
                  <c:v>43598</c:v>
                </c:pt>
                <c:pt idx="93">
                  <c:v>43599</c:v>
                </c:pt>
                <c:pt idx="94">
                  <c:v>43600</c:v>
                </c:pt>
                <c:pt idx="95">
                  <c:v>43601</c:v>
                </c:pt>
                <c:pt idx="96">
                  <c:v>43602</c:v>
                </c:pt>
                <c:pt idx="97">
                  <c:v>43605</c:v>
                </c:pt>
                <c:pt idx="98">
                  <c:v>43606</c:v>
                </c:pt>
                <c:pt idx="99">
                  <c:v>43607</c:v>
                </c:pt>
                <c:pt idx="100">
                  <c:v>43608</c:v>
                </c:pt>
                <c:pt idx="101">
                  <c:v>43609</c:v>
                </c:pt>
                <c:pt idx="102">
                  <c:v>43613</c:v>
                </c:pt>
                <c:pt idx="103">
                  <c:v>43614</c:v>
                </c:pt>
                <c:pt idx="104">
                  <c:v>43615</c:v>
                </c:pt>
                <c:pt idx="105">
                  <c:v>43616</c:v>
                </c:pt>
                <c:pt idx="106">
                  <c:v>43619</c:v>
                </c:pt>
                <c:pt idx="107">
                  <c:v>43620</c:v>
                </c:pt>
                <c:pt idx="108">
                  <c:v>43621</c:v>
                </c:pt>
                <c:pt idx="109">
                  <c:v>43622</c:v>
                </c:pt>
                <c:pt idx="110">
                  <c:v>43623</c:v>
                </c:pt>
                <c:pt idx="111">
                  <c:v>43626</c:v>
                </c:pt>
                <c:pt idx="112">
                  <c:v>43627</c:v>
                </c:pt>
                <c:pt idx="113">
                  <c:v>43628</c:v>
                </c:pt>
                <c:pt idx="114">
                  <c:v>43629</c:v>
                </c:pt>
                <c:pt idx="115">
                  <c:v>43630</c:v>
                </c:pt>
                <c:pt idx="116">
                  <c:v>43633</c:v>
                </c:pt>
                <c:pt idx="117">
                  <c:v>43634</c:v>
                </c:pt>
                <c:pt idx="118">
                  <c:v>43635</c:v>
                </c:pt>
                <c:pt idx="119">
                  <c:v>43636</c:v>
                </c:pt>
                <c:pt idx="120">
                  <c:v>43637</c:v>
                </c:pt>
                <c:pt idx="121">
                  <c:v>43640</c:v>
                </c:pt>
                <c:pt idx="122">
                  <c:v>43641</c:v>
                </c:pt>
                <c:pt idx="123">
                  <c:v>43642</c:v>
                </c:pt>
                <c:pt idx="124">
                  <c:v>43643</c:v>
                </c:pt>
                <c:pt idx="125">
                  <c:v>43644</c:v>
                </c:pt>
                <c:pt idx="126">
                  <c:v>43647</c:v>
                </c:pt>
                <c:pt idx="127">
                  <c:v>43648</c:v>
                </c:pt>
                <c:pt idx="128">
                  <c:v>43649</c:v>
                </c:pt>
                <c:pt idx="129">
                  <c:v>43650</c:v>
                </c:pt>
                <c:pt idx="130">
                  <c:v>43651</c:v>
                </c:pt>
                <c:pt idx="131">
                  <c:v>43654</c:v>
                </c:pt>
                <c:pt idx="132">
                  <c:v>43655</c:v>
                </c:pt>
                <c:pt idx="133">
                  <c:v>43656</c:v>
                </c:pt>
                <c:pt idx="134">
                  <c:v>43657</c:v>
                </c:pt>
                <c:pt idx="135">
                  <c:v>43658</c:v>
                </c:pt>
                <c:pt idx="136">
                  <c:v>43661</c:v>
                </c:pt>
                <c:pt idx="137">
                  <c:v>43662</c:v>
                </c:pt>
                <c:pt idx="138">
                  <c:v>43663</c:v>
                </c:pt>
                <c:pt idx="139">
                  <c:v>43664</c:v>
                </c:pt>
                <c:pt idx="140">
                  <c:v>43665</c:v>
                </c:pt>
                <c:pt idx="141">
                  <c:v>43668</c:v>
                </c:pt>
                <c:pt idx="142">
                  <c:v>43669</c:v>
                </c:pt>
                <c:pt idx="143">
                  <c:v>43670</c:v>
                </c:pt>
                <c:pt idx="144">
                  <c:v>43671</c:v>
                </c:pt>
                <c:pt idx="145">
                  <c:v>43672</c:v>
                </c:pt>
                <c:pt idx="146">
                  <c:v>43675</c:v>
                </c:pt>
                <c:pt idx="147">
                  <c:v>43676</c:v>
                </c:pt>
                <c:pt idx="148">
                  <c:v>43677</c:v>
                </c:pt>
                <c:pt idx="149">
                  <c:v>43678</c:v>
                </c:pt>
                <c:pt idx="150">
                  <c:v>43679</c:v>
                </c:pt>
                <c:pt idx="151">
                  <c:v>43682</c:v>
                </c:pt>
                <c:pt idx="152">
                  <c:v>43683</c:v>
                </c:pt>
                <c:pt idx="153">
                  <c:v>43684</c:v>
                </c:pt>
                <c:pt idx="154">
                  <c:v>43685</c:v>
                </c:pt>
                <c:pt idx="155">
                  <c:v>43686</c:v>
                </c:pt>
                <c:pt idx="156">
                  <c:v>43689</c:v>
                </c:pt>
                <c:pt idx="157">
                  <c:v>43690</c:v>
                </c:pt>
                <c:pt idx="158">
                  <c:v>43691</c:v>
                </c:pt>
                <c:pt idx="159">
                  <c:v>43692</c:v>
                </c:pt>
                <c:pt idx="160">
                  <c:v>43693</c:v>
                </c:pt>
                <c:pt idx="161">
                  <c:v>43696</c:v>
                </c:pt>
                <c:pt idx="162">
                  <c:v>43697</c:v>
                </c:pt>
                <c:pt idx="163">
                  <c:v>43698</c:v>
                </c:pt>
                <c:pt idx="164">
                  <c:v>43699</c:v>
                </c:pt>
                <c:pt idx="165">
                  <c:v>43700</c:v>
                </c:pt>
                <c:pt idx="166">
                  <c:v>43703</c:v>
                </c:pt>
                <c:pt idx="167">
                  <c:v>43704</c:v>
                </c:pt>
                <c:pt idx="168">
                  <c:v>43705</c:v>
                </c:pt>
                <c:pt idx="169">
                  <c:v>43706</c:v>
                </c:pt>
                <c:pt idx="170">
                  <c:v>43707</c:v>
                </c:pt>
                <c:pt idx="171">
                  <c:v>43710</c:v>
                </c:pt>
                <c:pt idx="172">
                  <c:v>43711</c:v>
                </c:pt>
                <c:pt idx="173">
                  <c:v>43712</c:v>
                </c:pt>
                <c:pt idx="174">
                  <c:v>43713</c:v>
                </c:pt>
                <c:pt idx="175">
                  <c:v>43714</c:v>
                </c:pt>
                <c:pt idx="176">
                  <c:v>43717</c:v>
                </c:pt>
                <c:pt idx="177">
                  <c:v>43718</c:v>
                </c:pt>
                <c:pt idx="178">
                  <c:v>43719</c:v>
                </c:pt>
                <c:pt idx="179">
                  <c:v>43720</c:v>
                </c:pt>
                <c:pt idx="180">
                  <c:v>43721</c:v>
                </c:pt>
                <c:pt idx="181">
                  <c:v>43724</c:v>
                </c:pt>
                <c:pt idx="182">
                  <c:v>43725</c:v>
                </c:pt>
                <c:pt idx="183">
                  <c:v>43726</c:v>
                </c:pt>
                <c:pt idx="184">
                  <c:v>43727</c:v>
                </c:pt>
                <c:pt idx="185">
                  <c:v>43728</c:v>
                </c:pt>
                <c:pt idx="186">
                  <c:v>43731</c:v>
                </c:pt>
                <c:pt idx="187">
                  <c:v>43732</c:v>
                </c:pt>
                <c:pt idx="188">
                  <c:v>43733</c:v>
                </c:pt>
                <c:pt idx="189">
                  <c:v>43734</c:v>
                </c:pt>
                <c:pt idx="190">
                  <c:v>43735</c:v>
                </c:pt>
                <c:pt idx="191">
                  <c:v>43738</c:v>
                </c:pt>
                <c:pt idx="192">
                  <c:v>43739</c:v>
                </c:pt>
                <c:pt idx="193">
                  <c:v>43740</c:v>
                </c:pt>
                <c:pt idx="194">
                  <c:v>43741</c:v>
                </c:pt>
                <c:pt idx="195">
                  <c:v>43742</c:v>
                </c:pt>
                <c:pt idx="196">
                  <c:v>43745</c:v>
                </c:pt>
                <c:pt idx="197">
                  <c:v>43746</c:v>
                </c:pt>
                <c:pt idx="198">
                  <c:v>43747</c:v>
                </c:pt>
                <c:pt idx="199">
                  <c:v>43748</c:v>
                </c:pt>
                <c:pt idx="200">
                  <c:v>43749</c:v>
                </c:pt>
                <c:pt idx="201">
                  <c:v>43752</c:v>
                </c:pt>
                <c:pt idx="202">
                  <c:v>43753</c:v>
                </c:pt>
                <c:pt idx="203">
                  <c:v>43754</c:v>
                </c:pt>
                <c:pt idx="204">
                  <c:v>43755</c:v>
                </c:pt>
                <c:pt idx="205">
                  <c:v>43756</c:v>
                </c:pt>
                <c:pt idx="206">
                  <c:v>43759</c:v>
                </c:pt>
                <c:pt idx="207">
                  <c:v>43760</c:v>
                </c:pt>
                <c:pt idx="208">
                  <c:v>43761</c:v>
                </c:pt>
                <c:pt idx="209">
                  <c:v>43762</c:v>
                </c:pt>
                <c:pt idx="210">
                  <c:v>43763</c:v>
                </c:pt>
                <c:pt idx="211">
                  <c:v>43766</c:v>
                </c:pt>
                <c:pt idx="212">
                  <c:v>43767</c:v>
                </c:pt>
                <c:pt idx="213">
                  <c:v>43768</c:v>
                </c:pt>
                <c:pt idx="214">
                  <c:v>43769</c:v>
                </c:pt>
                <c:pt idx="215">
                  <c:v>43770</c:v>
                </c:pt>
                <c:pt idx="216">
                  <c:v>43773</c:v>
                </c:pt>
                <c:pt idx="217">
                  <c:v>43774</c:v>
                </c:pt>
                <c:pt idx="218">
                  <c:v>43775</c:v>
                </c:pt>
                <c:pt idx="219">
                  <c:v>43776</c:v>
                </c:pt>
                <c:pt idx="220">
                  <c:v>43777</c:v>
                </c:pt>
                <c:pt idx="221">
                  <c:v>43780</c:v>
                </c:pt>
                <c:pt idx="222">
                  <c:v>43781</c:v>
                </c:pt>
                <c:pt idx="223">
                  <c:v>43782</c:v>
                </c:pt>
                <c:pt idx="224">
                  <c:v>43783</c:v>
                </c:pt>
                <c:pt idx="225">
                  <c:v>43784</c:v>
                </c:pt>
                <c:pt idx="226">
                  <c:v>43787</c:v>
                </c:pt>
                <c:pt idx="227">
                  <c:v>43788</c:v>
                </c:pt>
                <c:pt idx="228">
                  <c:v>43789</c:v>
                </c:pt>
                <c:pt idx="229">
                  <c:v>43790</c:v>
                </c:pt>
                <c:pt idx="230">
                  <c:v>43791</c:v>
                </c:pt>
                <c:pt idx="231">
                  <c:v>43794</c:v>
                </c:pt>
                <c:pt idx="232">
                  <c:v>43795</c:v>
                </c:pt>
                <c:pt idx="233">
                  <c:v>43796</c:v>
                </c:pt>
                <c:pt idx="234">
                  <c:v>43797</c:v>
                </c:pt>
                <c:pt idx="235">
                  <c:v>43798</c:v>
                </c:pt>
                <c:pt idx="236">
                  <c:v>43801</c:v>
                </c:pt>
                <c:pt idx="237">
                  <c:v>43802</c:v>
                </c:pt>
                <c:pt idx="238">
                  <c:v>43803</c:v>
                </c:pt>
                <c:pt idx="239">
                  <c:v>43804</c:v>
                </c:pt>
                <c:pt idx="240">
                  <c:v>43805</c:v>
                </c:pt>
                <c:pt idx="241">
                  <c:v>43808</c:v>
                </c:pt>
                <c:pt idx="242">
                  <c:v>43809</c:v>
                </c:pt>
                <c:pt idx="243">
                  <c:v>43810</c:v>
                </c:pt>
                <c:pt idx="244">
                  <c:v>43811</c:v>
                </c:pt>
                <c:pt idx="245">
                  <c:v>43812</c:v>
                </c:pt>
                <c:pt idx="246">
                  <c:v>43815</c:v>
                </c:pt>
                <c:pt idx="247">
                  <c:v>43816</c:v>
                </c:pt>
                <c:pt idx="248">
                  <c:v>43817</c:v>
                </c:pt>
                <c:pt idx="249">
                  <c:v>43818</c:v>
                </c:pt>
                <c:pt idx="250">
                  <c:v>43819</c:v>
                </c:pt>
                <c:pt idx="251">
                  <c:v>43822</c:v>
                </c:pt>
                <c:pt idx="252">
                  <c:v>43823</c:v>
                </c:pt>
                <c:pt idx="253">
                  <c:v>43825</c:v>
                </c:pt>
                <c:pt idx="254">
                  <c:v>43826</c:v>
                </c:pt>
                <c:pt idx="255">
                  <c:v>43829</c:v>
                </c:pt>
                <c:pt idx="256">
                  <c:v>43830</c:v>
                </c:pt>
                <c:pt idx="257">
                  <c:v>43832</c:v>
                </c:pt>
                <c:pt idx="258">
                  <c:v>43833</c:v>
                </c:pt>
                <c:pt idx="259">
                  <c:v>43836</c:v>
                </c:pt>
                <c:pt idx="260">
                  <c:v>43837</c:v>
                </c:pt>
                <c:pt idx="261">
                  <c:v>43838</c:v>
                </c:pt>
                <c:pt idx="262">
                  <c:v>43839</c:v>
                </c:pt>
                <c:pt idx="263">
                  <c:v>43840</c:v>
                </c:pt>
                <c:pt idx="264">
                  <c:v>43843</c:v>
                </c:pt>
                <c:pt idx="265">
                  <c:v>43844</c:v>
                </c:pt>
                <c:pt idx="266">
                  <c:v>43845</c:v>
                </c:pt>
                <c:pt idx="267">
                  <c:v>43846</c:v>
                </c:pt>
                <c:pt idx="268">
                  <c:v>43847</c:v>
                </c:pt>
                <c:pt idx="269">
                  <c:v>43850</c:v>
                </c:pt>
                <c:pt idx="270">
                  <c:v>43851</c:v>
                </c:pt>
                <c:pt idx="271">
                  <c:v>43852</c:v>
                </c:pt>
                <c:pt idx="272">
                  <c:v>43853</c:v>
                </c:pt>
                <c:pt idx="273">
                  <c:v>43854</c:v>
                </c:pt>
                <c:pt idx="274">
                  <c:v>43857</c:v>
                </c:pt>
                <c:pt idx="275">
                  <c:v>43858</c:v>
                </c:pt>
                <c:pt idx="276">
                  <c:v>43859</c:v>
                </c:pt>
                <c:pt idx="277">
                  <c:v>43860</c:v>
                </c:pt>
                <c:pt idx="278">
                  <c:v>43861</c:v>
                </c:pt>
                <c:pt idx="279">
                  <c:v>43864</c:v>
                </c:pt>
                <c:pt idx="280">
                  <c:v>43865</c:v>
                </c:pt>
                <c:pt idx="281">
                  <c:v>43866</c:v>
                </c:pt>
                <c:pt idx="282">
                  <c:v>43867</c:v>
                </c:pt>
                <c:pt idx="283">
                  <c:v>43868</c:v>
                </c:pt>
                <c:pt idx="284">
                  <c:v>43871</c:v>
                </c:pt>
                <c:pt idx="285">
                  <c:v>43872</c:v>
                </c:pt>
                <c:pt idx="286">
                  <c:v>43873</c:v>
                </c:pt>
                <c:pt idx="287">
                  <c:v>43874</c:v>
                </c:pt>
                <c:pt idx="288">
                  <c:v>43875</c:v>
                </c:pt>
                <c:pt idx="289">
                  <c:v>43878</c:v>
                </c:pt>
                <c:pt idx="290">
                  <c:v>43879</c:v>
                </c:pt>
                <c:pt idx="291">
                  <c:v>43880</c:v>
                </c:pt>
                <c:pt idx="292">
                  <c:v>43881</c:v>
                </c:pt>
                <c:pt idx="293">
                  <c:v>43882</c:v>
                </c:pt>
                <c:pt idx="294">
                  <c:v>43885</c:v>
                </c:pt>
                <c:pt idx="295">
                  <c:v>43886</c:v>
                </c:pt>
                <c:pt idx="296">
                  <c:v>43887</c:v>
                </c:pt>
                <c:pt idx="297">
                  <c:v>43888</c:v>
                </c:pt>
                <c:pt idx="298">
                  <c:v>43889</c:v>
                </c:pt>
                <c:pt idx="299">
                  <c:v>43892</c:v>
                </c:pt>
                <c:pt idx="300">
                  <c:v>43893</c:v>
                </c:pt>
                <c:pt idx="301">
                  <c:v>43894</c:v>
                </c:pt>
                <c:pt idx="302">
                  <c:v>43895</c:v>
                </c:pt>
                <c:pt idx="303">
                  <c:v>43896</c:v>
                </c:pt>
                <c:pt idx="304">
                  <c:v>43899</c:v>
                </c:pt>
                <c:pt idx="305">
                  <c:v>43900</c:v>
                </c:pt>
                <c:pt idx="306">
                  <c:v>43901</c:v>
                </c:pt>
                <c:pt idx="307">
                  <c:v>43902</c:v>
                </c:pt>
                <c:pt idx="308">
                  <c:v>43903</c:v>
                </c:pt>
                <c:pt idx="309">
                  <c:v>43906</c:v>
                </c:pt>
                <c:pt idx="310">
                  <c:v>43907</c:v>
                </c:pt>
                <c:pt idx="311">
                  <c:v>43908</c:v>
                </c:pt>
                <c:pt idx="312">
                  <c:v>43909</c:v>
                </c:pt>
                <c:pt idx="313">
                  <c:v>43910</c:v>
                </c:pt>
                <c:pt idx="314">
                  <c:v>43913</c:v>
                </c:pt>
                <c:pt idx="315">
                  <c:v>43914</c:v>
                </c:pt>
                <c:pt idx="316">
                  <c:v>43915</c:v>
                </c:pt>
                <c:pt idx="317">
                  <c:v>43916</c:v>
                </c:pt>
                <c:pt idx="318">
                  <c:v>43917</c:v>
                </c:pt>
                <c:pt idx="319">
                  <c:v>43920</c:v>
                </c:pt>
                <c:pt idx="320">
                  <c:v>43921</c:v>
                </c:pt>
                <c:pt idx="321">
                  <c:v>43922</c:v>
                </c:pt>
                <c:pt idx="322">
                  <c:v>43923</c:v>
                </c:pt>
                <c:pt idx="323">
                  <c:v>43924</c:v>
                </c:pt>
                <c:pt idx="324">
                  <c:v>43927</c:v>
                </c:pt>
                <c:pt idx="325">
                  <c:v>43928</c:v>
                </c:pt>
                <c:pt idx="326">
                  <c:v>43929</c:v>
                </c:pt>
                <c:pt idx="327">
                  <c:v>43930</c:v>
                </c:pt>
                <c:pt idx="328">
                  <c:v>43934</c:v>
                </c:pt>
                <c:pt idx="329">
                  <c:v>43935</c:v>
                </c:pt>
                <c:pt idx="330">
                  <c:v>43936</c:v>
                </c:pt>
                <c:pt idx="331">
                  <c:v>43937</c:v>
                </c:pt>
                <c:pt idx="332">
                  <c:v>43938</c:v>
                </c:pt>
                <c:pt idx="333">
                  <c:v>43941</c:v>
                </c:pt>
                <c:pt idx="334">
                  <c:v>43942</c:v>
                </c:pt>
                <c:pt idx="335">
                  <c:v>43943</c:v>
                </c:pt>
                <c:pt idx="336">
                  <c:v>43944</c:v>
                </c:pt>
                <c:pt idx="337">
                  <c:v>43945</c:v>
                </c:pt>
                <c:pt idx="338">
                  <c:v>43948</c:v>
                </c:pt>
                <c:pt idx="339">
                  <c:v>43949</c:v>
                </c:pt>
                <c:pt idx="340">
                  <c:v>43950</c:v>
                </c:pt>
                <c:pt idx="341">
                  <c:v>43951</c:v>
                </c:pt>
                <c:pt idx="342">
                  <c:v>43952</c:v>
                </c:pt>
                <c:pt idx="343">
                  <c:v>43955</c:v>
                </c:pt>
                <c:pt idx="344">
                  <c:v>43956</c:v>
                </c:pt>
                <c:pt idx="345">
                  <c:v>43957</c:v>
                </c:pt>
                <c:pt idx="346">
                  <c:v>43958</c:v>
                </c:pt>
                <c:pt idx="347">
                  <c:v>43959</c:v>
                </c:pt>
                <c:pt idx="348">
                  <c:v>43962</c:v>
                </c:pt>
                <c:pt idx="349">
                  <c:v>43963</c:v>
                </c:pt>
                <c:pt idx="350">
                  <c:v>43964</c:v>
                </c:pt>
                <c:pt idx="351">
                  <c:v>43965</c:v>
                </c:pt>
                <c:pt idx="352">
                  <c:v>43966</c:v>
                </c:pt>
                <c:pt idx="353">
                  <c:v>43969</c:v>
                </c:pt>
                <c:pt idx="354">
                  <c:v>43970</c:v>
                </c:pt>
                <c:pt idx="355">
                  <c:v>43971</c:v>
                </c:pt>
                <c:pt idx="356">
                  <c:v>43972</c:v>
                </c:pt>
                <c:pt idx="357">
                  <c:v>43973</c:v>
                </c:pt>
                <c:pt idx="358">
                  <c:v>43977</c:v>
                </c:pt>
                <c:pt idx="359">
                  <c:v>43978</c:v>
                </c:pt>
                <c:pt idx="360">
                  <c:v>43979</c:v>
                </c:pt>
                <c:pt idx="361">
                  <c:v>43980</c:v>
                </c:pt>
                <c:pt idx="362">
                  <c:v>43983</c:v>
                </c:pt>
                <c:pt idx="363">
                  <c:v>43984</c:v>
                </c:pt>
                <c:pt idx="364">
                  <c:v>43985</c:v>
                </c:pt>
                <c:pt idx="365">
                  <c:v>43986</c:v>
                </c:pt>
                <c:pt idx="366">
                  <c:v>43987</c:v>
                </c:pt>
                <c:pt idx="367">
                  <c:v>43990</c:v>
                </c:pt>
                <c:pt idx="368">
                  <c:v>43991</c:v>
                </c:pt>
                <c:pt idx="369">
                  <c:v>43992</c:v>
                </c:pt>
                <c:pt idx="370">
                  <c:v>43993</c:v>
                </c:pt>
                <c:pt idx="371">
                  <c:v>43994</c:v>
                </c:pt>
                <c:pt idx="372">
                  <c:v>43997</c:v>
                </c:pt>
                <c:pt idx="373">
                  <c:v>43998</c:v>
                </c:pt>
                <c:pt idx="374">
                  <c:v>43999</c:v>
                </c:pt>
                <c:pt idx="375">
                  <c:v>44000</c:v>
                </c:pt>
                <c:pt idx="376">
                  <c:v>44001</c:v>
                </c:pt>
                <c:pt idx="377">
                  <c:v>44004</c:v>
                </c:pt>
                <c:pt idx="378">
                  <c:v>44005</c:v>
                </c:pt>
                <c:pt idx="379">
                  <c:v>44006</c:v>
                </c:pt>
                <c:pt idx="380">
                  <c:v>44007</c:v>
                </c:pt>
                <c:pt idx="381">
                  <c:v>44008</c:v>
                </c:pt>
                <c:pt idx="382">
                  <c:v>44011</c:v>
                </c:pt>
                <c:pt idx="383">
                  <c:v>44012</c:v>
                </c:pt>
                <c:pt idx="384">
                  <c:v>44013</c:v>
                </c:pt>
                <c:pt idx="385">
                  <c:v>44014</c:v>
                </c:pt>
                <c:pt idx="386">
                  <c:v>44015</c:v>
                </c:pt>
                <c:pt idx="387">
                  <c:v>44018</c:v>
                </c:pt>
                <c:pt idx="388">
                  <c:v>44019</c:v>
                </c:pt>
                <c:pt idx="389">
                  <c:v>44020</c:v>
                </c:pt>
                <c:pt idx="390">
                  <c:v>44021</c:v>
                </c:pt>
                <c:pt idx="391">
                  <c:v>44022</c:v>
                </c:pt>
                <c:pt idx="392">
                  <c:v>44025</c:v>
                </c:pt>
                <c:pt idx="393">
                  <c:v>44026</c:v>
                </c:pt>
                <c:pt idx="394">
                  <c:v>44027</c:v>
                </c:pt>
                <c:pt idx="395">
                  <c:v>44028</c:v>
                </c:pt>
                <c:pt idx="396">
                  <c:v>44029</c:v>
                </c:pt>
                <c:pt idx="397">
                  <c:v>44032</c:v>
                </c:pt>
                <c:pt idx="398">
                  <c:v>44033</c:v>
                </c:pt>
                <c:pt idx="399">
                  <c:v>44034</c:v>
                </c:pt>
                <c:pt idx="400">
                  <c:v>44035</c:v>
                </c:pt>
                <c:pt idx="401">
                  <c:v>44036</c:v>
                </c:pt>
                <c:pt idx="402">
                  <c:v>44039</c:v>
                </c:pt>
                <c:pt idx="403">
                  <c:v>44040</c:v>
                </c:pt>
                <c:pt idx="404">
                  <c:v>44041</c:v>
                </c:pt>
                <c:pt idx="405">
                  <c:v>44042</c:v>
                </c:pt>
                <c:pt idx="406">
                  <c:v>44043</c:v>
                </c:pt>
                <c:pt idx="407">
                  <c:v>44046</c:v>
                </c:pt>
                <c:pt idx="408">
                  <c:v>44047</c:v>
                </c:pt>
                <c:pt idx="409">
                  <c:v>44048</c:v>
                </c:pt>
                <c:pt idx="410">
                  <c:v>44049</c:v>
                </c:pt>
                <c:pt idx="411">
                  <c:v>44050</c:v>
                </c:pt>
                <c:pt idx="412">
                  <c:v>44053</c:v>
                </c:pt>
                <c:pt idx="413">
                  <c:v>44054</c:v>
                </c:pt>
                <c:pt idx="414">
                  <c:v>44055</c:v>
                </c:pt>
                <c:pt idx="415">
                  <c:v>44056</c:v>
                </c:pt>
                <c:pt idx="416">
                  <c:v>44057</c:v>
                </c:pt>
                <c:pt idx="417">
                  <c:v>44060</c:v>
                </c:pt>
                <c:pt idx="418">
                  <c:v>44061</c:v>
                </c:pt>
                <c:pt idx="419">
                  <c:v>44062</c:v>
                </c:pt>
                <c:pt idx="420">
                  <c:v>44063</c:v>
                </c:pt>
                <c:pt idx="421">
                  <c:v>44064</c:v>
                </c:pt>
                <c:pt idx="422">
                  <c:v>44067</c:v>
                </c:pt>
                <c:pt idx="423">
                  <c:v>44068</c:v>
                </c:pt>
                <c:pt idx="424">
                  <c:v>44069</c:v>
                </c:pt>
                <c:pt idx="425">
                  <c:v>44070</c:v>
                </c:pt>
                <c:pt idx="426">
                  <c:v>44071</c:v>
                </c:pt>
                <c:pt idx="427">
                  <c:v>44074</c:v>
                </c:pt>
                <c:pt idx="428">
                  <c:v>44075</c:v>
                </c:pt>
                <c:pt idx="429">
                  <c:v>44076</c:v>
                </c:pt>
                <c:pt idx="430">
                  <c:v>44077</c:v>
                </c:pt>
                <c:pt idx="431">
                  <c:v>44078</c:v>
                </c:pt>
                <c:pt idx="432">
                  <c:v>44081</c:v>
                </c:pt>
                <c:pt idx="433">
                  <c:v>44082</c:v>
                </c:pt>
                <c:pt idx="434">
                  <c:v>44083</c:v>
                </c:pt>
                <c:pt idx="435">
                  <c:v>44084</c:v>
                </c:pt>
                <c:pt idx="436">
                  <c:v>44085</c:v>
                </c:pt>
                <c:pt idx="437">
                  <c:v>44088</c:v>
                </c:pt>
                <c:pt idx="438">
                  <c:v>44089</c:v>
                </c:pt>
                <c:pt idx="439">
                  <c:v>44090</c:v>
                </c:pt>
                <c:pt idx="440">
                  <c:v>44091</c:v>
                </c:pt>
                <c:pt idx="441">
                  <c:v>44092</c:v>
                </c:pt>
                <c:pt idx="442">
                  <c:v>44095</c:v>
                </c:pt>
                <c:pt idx="443">
                  <c:v>44096</c:v>
                </c:pt>
                <c:pt idx="444">
                  <c:v>44097</c:v>
                </c:pt>
                <c:pt idx="445">
                  <c:v>44098</c:v>
                </c:pt>
                <c:pt idx="446">
                  <c:v>44099</c:v>
                </c:pt>
                <c:pt idx="447">
                  <c:v>44102</c:v>
                </c:pt>
                <c:pt idx="448">
                  <c:v>44103</c:v>
                </c:pt>
                <c:pt idx="449">
                  <c:v>44104</c:v>
                </c:pt>
                <c:pt idx="450">
                  <c:v>44105</c:v>
                </c:pt>
                <c:pt idx="451">
                  <c:v>44106</c:v>
                </c:pt>
                <c:pt idx="452">
                  <c:v>44109</c:v>
                </c:pt>
                <c:pt idx="453">
                  <c:v>44110</c:v>
                </c:pt>
                <c:pt idx="454">
                  <c:v>44111</c:v>
                </c:pt>
                <c:pt idx="455">
                  <c:v>44112</c:v>
                </c:pt>
                <c:pt idx="456">
                  <c:v>44113</c:v>
                </c:pt>
                <c:pt idx="457">
                  <c:v>44116</c:v>
                </c:pt>
                <c:pt idx="458">
                  <c:v>44117</c:v>
                </c:pt>
                <c:pt idx="459">
                  <c:v>44118</c:v>
                </c:pt>
                <c:pt idx="460">
                  <c:v>44119</c:v>
                </c:pt>
                <c:pt idx="461">
                  <c:v>44120</c:v>
                </c:pt>
                <c:pt idx="462">
                  <c:v>44123</c:v>
                </c:pt>
                <c:pt idx="463">
                  <c:v>44124</c:v>
                </c:pt>
                <c:pt idx="464">
                  <c:v>44125</c:v>
                </c:pt>
                <c:pt idx="465">
                  <c:v>44126</c:v>
                </c:pt>
                <c:pt idx="466">
                  <c:v>44127</c:v>
                </c:pt>
                <c:pt idx="467">
                  <c:v>44130</c:v>
                </c:pt>
                <c:pt idx="468">
                  <c:v>44131</c:v>
                </c:pt>
                <c:pt idx="469">
                  <c:v>44132</c:v>
                </c:pt>
                <c:pt idx="470">
                  <c:v>44133</c:v>
                </c:pt>
                <c:pt idx="471">
                  <c:v>44134</c:v>
                </c:pt>
                <c:pt idx="472">
                  <c:v>44137</c:v>
                </c:pt>
                <c:pt idx="473">
                  <c:v>44138</c:v>
                </c:pt>
                <c:pt idx="474">
                  <c:v>44139</c:v>
                </c:pt>
                <c:pt idx="475">
                  <c:v>44140</c:v>
                </c:pt>
                <c:pt idx="476">
                  <c:v>44141</c:v>
                </c:pt>
                <c:pt idx="477">
                  <c:v>44144</c:v>
                </c:pt>
                <c:pt idx="478">
                  <c:v>44145</c:v>
                </c:pt>
                <c:pt idx="479">
                  <c:v>44146</c:v>
                </c:pt>
                <c:pt idx="480">
                  <c:v>44147</c:v>
                </c:pt>
                <c:pt idx="481">
                  <c:v>44148</c:v>
                </c:pt>
                <c:pt idx="482">
                  <c:v>44151</c:v>
                </c:pt>
                <c:pt idx="483">
                  <c:v>44152</c:v>
                </c:pt>
                <c:pt idx="484">
                  <c:v>44153</c:v>
                </c:pt>
                <c:pt idx="485">
                  <c:v>44154</c:v>
                </c:pt>
                <c:pt idx="486">
                  <c:v>44155</c:v>
                </c:pt>
                <c:pt idx="487">
                  <c:v>44158</c:v>
                </c:pt>
                <c:pt idx="488">
                  <c:v>44159</c:v>
                </c:pt>
                <c:pt idx="489">
                  <c:v>44160</c:v>
                </c:pt>
                <c:pt idx="490">
                  <c:v>44161</c:v>
                </c:pt>
                <c:pt idx="491">
                  <c:v>44162</c:v>
                </c:pt>
                <c:pt idx="492">
                  <c:v>44165</c:v>
                </c:pt>
                <c:pt idx="493">
                  <c:v>44166</c:v>
                </c:pt>
                <c:pt idx="494">
                  <c:v>44167</c:v>
                </c:pt>
                <c:pt idx="495">
                  <c:v>44168</c:v>
                </c:pt>
                <c:pt idx="496">
                  <c:v>44169</c:v>
                </c:pt>
                <c:pt idx="497">
                  <c:v>44172</c:v>
                </c:pt>
                <c:pt idx="498">
                  <c:v>44173</c:v>
                </c:pt>
                <c:pt idx="499">
                  <c:v>44174</c:v>
                </c:pt>
                <c:pt idx="500">
                  <c:v>44175</c:v>
                </c:pt>
                <c:pt idx="501">
                  <c:v>44176</c:v>
                </c:pt>
                <c:pt idx="502">
                  <c:v>44179</c:v>
                </c:pt>
                <c:pt idx="503">
                  <c:v>44180</c:v>
                </c:pt>
                <c:pt idx="504">
                  <c:v>44181</c:v>
                </c:pt>
                <c:pt idx="505">
                  <c:v>44182</c:v>
                </c:pt>
                <c:pt idx="506">
                  <c:v>44183</c:v>
                </c:pt>
                <c:pt idx="507">
                  <c:v>44186</c:v>
                </c:pt>
                <c:pt idx="508">
                  <c:v>44187</c:v>
                </c:pt>
                <c:pt idx="509">
                  <c:v>44188</c:v>
                </c:pt>
                <c:pt idx="510">
                  <c:v>44189</c:v>
                </c:pt>
                <c:pt idx="511">
                  <c:v>44193</c:v>
                </c:pt>
                <c:pt idx="512">
                  <c:v>44194</c:v>
                </c:pt>
                <c:pt idx="513">
                  <c:v>44195</c:v>
                </c:pt>
                <c:pt idx="514">
                  <c:v>44196</c:v>
                </c:pt>
                <c:pt idx="515">
                  <c:v>44200</c:v>
                </c:pt>
                <c:pt idx="516">
                  <c:v>44201</c:v>
                </c:pt>
                <c:pt idx="517">
                  <c:v>44202</c:v>
                </c:pt>
                <c:pt idx="518">
                  <c:v>44203</c:v>
                </c:pt>
                <c:pt idx="519">
                  <c:v>44204</c:v>
                </c:pt>
                <c:pt idx="520">
                  <c:v>44207</c:v>
                </c:pt>
                <c:pt idx="521">
                  <c:v>44208</c:v>
                </c:pt>
                <c:pt idx="522">
                  <c:v>44209</c:v>
                </c:pt>
                <c:pt idx="523">
                  <c:v>44210</c:v>
                </c:pt>
                <c:pt idx="524">
                  <c:v>44211</c:v>
                </c:pt>
                <c:pt idx="525">
                  <c:v>44214</c:v>
                </c:pt>
                <c:pt idx="526">
                  <c:v>44215</c:v>
                </c:pt>
                <c:pt idx="527">
                  <c:v>44216</c:v>
                </c:pt>
                <c:pt idx="528">
                  <c:v>44217</c:v>
                </c:pt>
                <c:pt idx="529">
                  <c:v>44218</c:v>
                </c:pt>
                <c:pt idx="530">
                  <c:v>44221</c:v>
                </c:pt>
                <c:pt idx="531">
                  <c:v>44222</c:v>
                </c:pt>
                <c:pt idx="532">
                  <c:v>44223</c:v>
                </c:pt>
                <c:pt idx="533">
                  <c:v>44224</c:v>
                </c:pt>
                <c:pt idx="534">
                  <c:v>44225</c:v>
                </c:pt>
                <c:pt idx="535">
                  <c:v>44228</c:v>
                </c:pt>
                <c:pt idx="536">
                  <c:v>44229</c:v>
                </c:pt>
                <c:pt idx="537">
                  <c:v>44230</c:v>
                </c:pt>
                <c:pt idx="538">
                  <c:v>44231</c:v>
                </c:pt>
                <c:pt idx="539">
                  <c:v>44232</c:v>
                </c:pt>
                <c:pt idx="540">
                  <c:v>44235</c:v>
                </c:pt>
                <c:pt idx="541">
                  <c:v>44236</c:v>
                </c:pt>
                <c:pt idx="542">
                  <c:v>44237</c:v>
                </c:pt>
                <c:pt idx="543">
                  <c:v>44238</c:v>
                </c:pt>
                <c:pt idx="544">
                  <c:v>44239</c:v>
                </c:pt>
                <c:pt idx="545">
                  <c:v>44242</c:v>
                </c:pt>
                <c:pt idx="546">
                  <c:v>44243</c:v>
                </c:pt>
                <c:pt idx="547">
                  <c:v>44244</c:v>
                </c:pt>
                <c:pt idx="548">
                  <c:v>44245</c:v>
                </c:pt>
                <c:pt idx="549">
                  <c:v>44246</c:v>
                </c:pt>
                <c:pt idx="550">
                  <c:v>44249</c:v>
                </c:pt>
                <c:pt idx="551">
                  <c:v>44250</c:v>
                </c:pt>
                <c:pt idx="552">
                  <c:v>44251</c:v>
                </c:pt>
                <c:pt idx="553">
                  <c:v>44252</c:v>
                </c:pt>
                <c:pt idx="554">
                  <c:v>44253</c:v>
                </c:pt>
                <c:pt idx="555">
                  <c:v>44256</c:v>
                </c:pt>
                <c:pt idx="556">
                  <c:v>44257</c:v>
                </c:pt>
                <c:pt idx="557">
                  <c:v>44258</c:v>
                </c:pt>
                <c:pt idx="558">
                  <c:v>44259</c:v>
                </c:pt>
                <c:pt idx="559">
                  <c:v>44260</c:v>
                </c:pt>
                <c:pt idx="560">
                  <c:v>44263</c:v>
                </c:pt>
                <c:pt idx="561">
                  <c:v>44264</c:v>
                </c:pt>
                <c:pt idx="562">
                  <c:v>44265</c:v>
                </c:pt>
                <c:pt idx="563">
                  <c:v>44266</c:v>
                </c:pt>
                <c:pt idx="564">
                  <c:v>44267</c:v>
                </c:pt>
                <c:pt idx="565">
                  <c:v>44270</c:v>
                </c:pt>
                <c:pt idx="566">
                  <c:v>44271</c:v>
                </c:pt>
                <c:pt idx="567">
                  <c:v>44272</c:v>
                </c:pt>
                <c:pt idx="568">
                  <c:v>44273</c:v>
                </c:pt>
                <c:pt idx="569">
                  <c:v>44274</c:v>
                </c:pt>
                <c:pt idx="570">
                  <c:v>44277</c:v>
                </c:pt>
                <c:pt idx="571">
                  <c:v>44278</c:v>
                </c:pt>
                <c:pt idx="572">
                  <c:v>44279</c:v>
                </c:pt>
                <c:pt idx="573">
                  <c:v>44280</c:v>
                </c:pt>
                <c:pt idx="574">
                  <c:v>44281</c:v>
                </c:pt>
                <c:pt idx="575">
                  <c:v>44284</c:v>
                </c:pt>
                <c:pt idx="576">
                  <c:v>44285</c:v>
                </c:pt>
                <c:pt idx="577">
                  <c:v>44286</c:v>
                </c:pt>
                <c:pt idx="578">
                  <c:v>44287</c:v>
                </c:pt>
                <c:pt idx="579">
                  <c:v>44291</c:v>
                </c:pt>
                <c:pt idx="580">
                  <c:v>44292</c:v>
                </c:pt>
                <c:pt idx="581">
                  <c:v>44293</c:v>
                </c:pt>
                <c:pt idx="582">
                  <c:v>44294</c:v>
                </c:pt>
                <c:pt idx="583">
                  <c:v>44295</c:v>
                </c:pt>
                <c:pt idx="584">
                  <c:v>44298</c:v>
                </c:pt>
                <c:pt idx="585">
                  <c:v>44299</c:v>
                </c:pt>
                <c:pt idx="586">
                  <c:v>44300</c:v>
                </c:pt>
                <c:pt idx="587">
                  <c:v>44301</c:v>
                </c:pt>
                <c:pt idx="588">
                  <c:v>44302</c:v>
                </c:pt>
                <c:pt idx="589">
                  <c:v>44305</c:v>
                </c:pt>
                <c:pt idx="590">
                  <c:v>44306</c:v>
                </c:pt>
                <c:pt idx="591">
                  <c:v>44307</c:v>
                </c:pt>
                <c:pt idx="592">
                  <c:v>44308</c:v>
                </c:pt>
                <c:pt idx="593">
                  <c:v>44309</c:v>
                </c:pt>
                <c:pt idx="594">
                  <c:v>44312</c:v>
                </c:pt>
                <c:pt idx="595">
                  <c:v>44313</c:v>
                </c:pt>
                <c:pt idx="596">
                  <c:v>44314</c:v>
                </c:pt>
                <c:pt idx="597">
                  <c:v>44315</c:v>
                </c:pt>
                <c:pt idx="598">
                  <c:v>44316</c:v>
                </c:pt>
                <c:pt idx="599">
                  <c:v>44319</c:v>
                </c:pt>
                <c:pt idx="600">
                  <c:v>44320</c:v>
                </c:pt>
                <c:pt idx="601">
                  <c:v>44321</c:v>
                </c:pt>
                <c:pt idx="602">
                  <c:v>44322</c:v>
                </c:pt>
                <c:pt idx="603">
                  <c:v>44323</c:v>
                </c:pt>
                <c:pt idx="604">
                  <c:v>44326</c:v>
                </c:pt>
                <c:pt idx="605">
                  <c:v>44327</c:v>
                </c:pt>
                <c:pt idx="606">
                  <c:v>44328</c:v>
                </c:pt>
                <c:pt idx="607">
                  <c:v>44329</c:v>
                </c:pt>
                <c:pt idx="608">
                  <c:v>44330</c:v>
                </c:pt>
                <c:pt idx="609">
                  <c:v>44333</c:v>
                </c:pt>
                <c:pt idx="610">
                  <c:v>44334</c:v>
                </c:pt>
                <c:pt idx="611">
                  <c:v>44335</c:v>
                </c:pt>
                <c:pt idx="612">
                  <c:v>44336</c:v>
                </c:pt>
                <c:pt idx="613">
                  <c:v>44337</c:v>
                </c:pt>
                <c:pt idx="614">
                  <c:v>44340</c:v>
                </c:pt>
                <c:pt idx="615">
                  <c:v>44341</c:v>
                </c:pt>
                <c:pt idx="616">
                  <c:v>44342</c:v>
                </c:pt>
                <c:pt idx="617">
                  <c:v>44343</c:v>
                </c:pt>
                <c:pt idx="618">
                  <c:v>44344</c:v>
                </c:pt>
                <c:pt idx="619">
                  <c:v>44348</c:v>
                </c:pt>
                <c:pt idx="620">
                  <c:v>44349</c:v>
                </c:pt>
                <c:pt idx="621">
                  <c:v>44350</c:v>
                </c:pt>
                <c:pt idx="622">
                  <c:v>44351</c:v>
                </c:pt>
                <c:pt idx="623">
                  <c:v>44354</c:v>
                </c:pt>
                <c:pt idx="624">
                  <c:v>44355</c:v>
                </c:pt>
                <c:pt idx="625">
                  <c:v>44356</c:v>
                </c:pt>
                <c:pt idx="626">
                  <c:v>44357</c:v>
                </c:pt>
                <c:pt idx="627">
                  <c:v>44358</c:v>
                </c:pt>
                <c:pt idx="628">
                  <c:v>44361</c:v>
                </c:pt>
                <c:pt idx="629">
                  <c:v>44362</c:v>
                </c:pt>
                <c:pt idx="630">
                  <c:v>44363</c:v>
                </c:pt>
                <c:pt idx="631">
                  <c:v>44364</c:v>
                </c:pt>
                <c:pt idx="632">
                  <c:v>44365</c:v>
                </c:pt>
                <c:pt idx="633">
                  <c:v>44368</c:v>
                </c:pt>
                <c:pt idx="634">
                  <c:v>44369</c:v>
                </c:pt>
                <c:pt idx="635">
                  <c:v>44370</c:v>
                </c:pt>
                <c:pt idx="636">
                  <c:v>44371</c:v>
                </c:pt>
                <c:pt idx="637">
                  <c:v>44372</c:v>
                </c:pt>
                <c:pt idx="638">
                  <c:v>44375</c:v>
                </c:pt>
                <c:pt idx="639">
                  <c:v>44376</c:v>
                </c:pt>
                <c:pt idx="640">
                  <c:v>44377</c:v>
                </c:pt>
                <c:pt idx="641">
                  <c:v>44378</c:v>
                </c:pt>
                <c:pt idx="642">
                  <c:v>44379</c:v>
                </c:pt>
                <c:pt idx="643">
                  <c:v>44382</c:v>
                </c:pt>
                <c:pt idx="644">
                  <c:v>44383</c:v>
                </c:pt>
                <c:pt idx="645">
                  <c:v>44384</c:v>
                </c:pt>
                <c:pt idx="646">
                  <c:v>44385</c:v>
                </c:pt>
                <c:pt idx="647">
                  <c:v>44386</c:v>
                </c:pt>
                <c:pt idx="648">
                  <c:v>44389</c:v>
                </c:pt>
                <c:pt idx="649">
                  <c:v>44390</c:v>
                </c:pt>
                <c:pt idx="650">
                  <c:v>44391</c:v>
                </c:pt>
                <c:pt idx="651">
                  <c:v>44392</c:v>
                </c:pt>
                <c:pt idx="652">
                  <c:v>44393</c:v>
                </c:pt>
                <c:pt idx="653">
                  <c:v>44396</c:v>
                </c:pt>
                <c:pt idx="654">
                  <c:v>44397</c:v>
                </c:pt>
                <c:pt idx="655">
                  <c:v>44398</c:v>
                </c:pt>
                <c:pt idx="656">
                  <c:v>44399</c:v>
                </c:pt>
                <c:pt idx="657">
                  <c:v>44400</c:v>
                </c:pt>
                <c:pt idx="658">
                  <c:v>44403</c:v>
                </c:pt>
                <c:pt idx="659">
                  <c:v>44404</c:v>
                </c:pt>
                <c:pt idx="660">
                  <c:v>44405</c:v>
                </c:pt>
                <c:pt idx="661">
                  <c:v>44406</c:v>
                </c:pt>
                <c:pt idx="662">
                  <c:v>44407</c:v>
                </c:pt>
                <c:pt idx="663">
                  <c:v>44410</c:v>
                </c:pt>
                <c:pt idx="664">
                  <c:v>44411</c:v>
                </c:pt>
                <c:pt idx="665">
                  <c:v>44412</c:v>
                </c:pt>
                <c:pt idx="666">
                  <c:v>44413</c:v>
                </c:pt>
                <c:pt idx="667">
                  <c:v>44414</c:v>
                </c:pt>
                <c:pt idx="668">
                  <c:v>44417</c:v>
                </c:pt>
                <c:pt idx="669">
                  <c:v>44418</c:v>
                </c:pt>
                <c:pt idx="670">
                  <c:v>44419</c:v>
                </c:pt>
                <c:pt idx="671">
                  <c:v>44420</c:v>
                </c:pt>
                <c:pt idx="672">
                  <c:v>44421</c:v>
                </c:pt>
                <c:pt idx="673">
                  <c:v>44424</c:v>
                </c:pt>
                <c:pt idx="674">
                  <c:v>44425</c:v>
                </c:pt>
                <c:pt idx="675">
                  <c:v>44426</c:v>
                </c:pt>
                <c:pt idx="676">
                  <c:v>44427</c:v>
                </c:pt>
                <c:pt idx="677">
                  <c:v>44428</c:v>
                </c:pt>
                <c:pt idx="678">
                  <c:v>44431</c:v>
                </c:pt>
                <c:pt idx="679">
                  <c:v>44432</c:v>
                </c:pt>
                <c:pt idx="680">
                  <c:v>44433</c:v>
                </c:pt>
                <c:pt idx="681">
                  <c:v>44434</c:v>
                </c:pt>
                <c:pt idx="682">
                  <c:v>44435</c:v>
                </c:pt>
                <c:pt idx="683">
                  <c:v>44438</c:v>
                </c:pt>
                <c:pt idx="684">
                  <c:v>44439</c:v>
                </c:pt>
                <c:pt idx="685">
                  <c:v>44440</c:v>
                </c:pt>
                <c:pt idx="686">
                  <c:v>44441</c:v>
                </c:pt>
                <c:pt idx="687">
                  <c:v>44442</c:v>
                </c:pt>
                <c:pt idx="688">
                  <c:v>44445</c:v>
                </c:pt>
                <c:pt idx="689">
                  <c:v>44446</c:v>
                </c:pt>
                <c:pt idx="690">
                  <c:v>44447</c:v>
                </c:pt>
                <c:pt idx="691">
                  <c:v>44448</c:v>
                </c:pt>
                <c:pt idx="692">
                  <c:v>44449</c:v>
                </c:pt>
                <c:pt idx="693">
                  <c:v>44452</c:v>
                </c:pt>
                <c:pt idx="694">
                  <c:v>44453</c:v>
                </c:pt>
                <c:pt idx="695">
                  <c:v>44454</c:v>
                </c:pt>
                <c:pt idx="696">
                  <c:v>44455</c:v>
                </c:pt>
                <c:pt idx="697">
                  <c:v>44456</c:v>
                </c:pt>
                <c:pt idx="698">
                  <c:v>44459</c:v>
                </c:pt>
                <c:pt idx="699">
                  <c:v>44460</c:v>
                </c:pt>
                <c:pt idx="700">
                  <c:v>44461</c:v>
                </c:pt>
                <c:pt idx="701">
                  <c:v>44462</c:v>
                </c:pt>
                <c:pt idx="702">
                  <c:v>44463</c:v>
                </c:pt>
                <c:pt idx="703">
                  <c:v>44466</c:v>
                </c:pt>
                <c:pt idx="704">
                  <c:v>44467</c:v>
                </c:pt>
                <c:pt idx="705">
                  <c:v>44468</c:v>
                </c:pt>
                <c:pt idx="706">
                  <c:v>44469</c:v>
                </c:pt>
                <c:pt idx="707">
                  <c:v>44470</c:v>
                </c:pt>
                <c:pt idx="708">
                  <c:v>44473</c:v>
                </c:pt>
                <c:pt idx="709">
                  <c:v>44474</c:v>
                </c:pt>
                <c:pt idx="710">
                  <c:v>44475</c:v>
                </c:pt>
                <c:pt idx="711">
                  <c:v>44476</c:v>
                </c:pt>
                <c:pt idx="712">
                  <c:v>44477</c:v>
                </c:pt>
                <c:pt idx="713">
                  <c:v>44480</c:v>
                </c:pt>
                <c:pt idx="714">
                  <c:v>44481</c:v>
                </c:pt>
                <c:pt idx="715">
                  <c:v>44482</c:v>
                </c:pt>
                <c:pt idx="716">
                  <c:v>44483</c:v>
                </c:pt>
                <c:pt idx="717">
                  <c:v>44484</c:v>
                </c:pt>
                <c:pt idx="718">
                  <c:v>44487</c:v>
                </c:pt>
                <c:pt idx="719">
                  <c:v>44488</c:v>
                </c:pt>
                <c:pt idx="720">
                  <c:v>44489</c:v>
                </c:pt>
                <c:pt idx="721">
                  <c:v>44490</c:v>
                </c:pt>
                <c:pt idx="722">
                  <c:v>44491</c:v>
                </c:pt>
                <c:pt idx="723">
                  <c:v>44494</c:v>
                </c:pt>
                <c:pt idx="724">
                  <c:v>44495</c:v>
                </c:pt>
                <c:pt idx="725">
                  <c:v>44496</c:v>
                </c:pt>
                <c:pt idx="726">
                  <c:v>44497</c:v>
                </c:pt>
                <c:pt idx="727">
                  <c:v>44498</c:v>
                </c:pt>
                <c:pt idx="728">
                  <c:v>44501</c:v>
                </c:pt>
                <c:pt idx="729">
                  <c:v>44502</c:v>
                </c:pt>
                <c:pt idx="730">
                  <c:v>44503</c:v>
                </c:pt>
                <c:pt idx="731">
                  <c:v>44504</c:v>
                </c:pt>
                <c:pt idx="732">
                  <c:v>44505</c:v>
                </c:pt>
                <c:pt idx="733">
                  <c:v>44508</c:v>
                </c:pt>
                <c:pt idx="734">
                  <c:v>44509</c:v>
                </c:pt>
                <c:pt idx="735">
                  <c:v>44510</c:v>
                </c:pt>
                <c:pt idx="736">
                  <c:v>44511</c:v>
                </c:pt>
                <c:pt idx="737">
                  <c:v>44512</c:v>
                </c:pt>
                <c:pt idx="738">
                  <c:v>44515</c:v>
                </c:pt>
                <c:pt idx="739">
                  <c:v>44516</c:v>
                </c:pt>
                <c:pt idx="740">
                  <c:v>44517</c:v>
                </c:pt>
                <c:pt idx="741">
                  <c:v>44518</c:v>
                </c:pt>
                <c:pt idx="742">
                  <c:v>44519</c:v>
                </c:pt>
                <c:pt idx="743">
                  <c:v>44522</c:v>
                </c:pt>
                <c:pt idx="744">
                  <c:v>44523</c:v>
                </c:pt>
                <c:pt idx="745">
                  <c:v>44524</c:v>
                </c:pt>
                <c:pt idx="746">
                  <c:v>44525</c:v>
                </c:pt>
                <c:pt idx="747">
                  <c:v>44526</c:v>
                </c:pt>
                <c:pt idx="748">
                  <c:v>44529</c:v>
                </c:pt>
                <c:pt idx="749">
                  <c:v>44530</c:v>
                </c:pt>
                <c:pt idx="750">
                  <c:v>44531</c:v>
                </c:pt>
                <c:pt idx="751">
                  <c:v>44532</c:v>
                </c:pt>
                <c:pt idx="752">
                  <c:v>44533</c:v>
                </c:pt>
                <c:pt idx="753">
                  <c:v>44536</c:v>
                </c:pt>
                <c:pt idx="754">
                  <c:v>44537</c:v>
                </c:pt>
                <c:pt idx="755">
                  <c:v>44538</c:v>
                </c:pt>
                <c:pt idx="756">
                  <c:v>44539</c:v>
                </c:pt>
                <c:pt idx="757">
                  <c:v>44540</c:v>
                </c:pt>
                <c:pt idx="758">
                  <c:v>44543</c:v>
                </c:pt>
                <c:pt idx="759">
                  <c:v>44544</c:v>
                </c:pt>
                <c:pt idx="760">
                  <c:v>44545</c:v>
                </c:pt>
                <c:pt idx="761">
                  <c:v>44546</c:v>
                </c:pt>
                <c:pt idx="762">
                  <c:v>44547</c:v>
                </c:pt>
                <c:pt idx="763">
                  <c:v>44550</c:v>
                </c:pt>
                <c:pt idx="764">
                  <c:v>44551</c:v>
                </c:pt>
                <c:pt idx="765">
                  <c:v>44552</c:v>
                </c:pt>
                <c:pt idx="766">
                  <c:v>44553</c:v>
                </c:pt>
                <c:pt idx="767">
                  <c:v>44554</c:v>
                </c:pt>
                <c:pt idx="768">
                  <c:v>44557</c:v>
                </c:pt>
                <c:pt idx="769">
                  <c:v>44558</c:v>
                </c:pt>
                <c:pt idx="770">
                  <c:v>44559</c:v>
                </c:pt>
                <c:pt idx="771">
                  <c:v>44560</c:v>
                </c:pt>
                <c:pt idx="772">
                  <c:v>44561</c:v>
                </c:pt>
                <c:pt idx="773">
                  <c:v>44564</c:v>
                </c:pt>
                <c:pt idx="774">
                  <c:v>44565</c:v>
                </c:pt>
                <c:pt idx="775">
                  <c:v>44566</c:v>
                </c:pt>
                <c:pt idx="776">
                  <c:v>44567</c:v>
                </c:pt>
                <c:pt idx="777">
                  <c:v>44568</c:v>
                </c:pt>
                <c:pt idx="778">
                  <c:v>44571</c:v>
                </c:pt>
                <c:pt idx="779">
                  <c:v>44572</c:v>
                </c:pt>
                <c:pt idx="780">
                  <c:v>44573</c:v>
                </c:pt>
                <c:pt idx="781">
                  <c:v>44574</c:v>
                </c:pt>
                <c:pt idx="782">
                  <c:v>44575</c:v>
                </c:pt>
                <c:pt idx="783">
                  <c:v>44578</c:v>
                </c:pt>
                <c:pt idx="784">
                  <c:v>44579</c:v>
                </c:pt>
                <c:pt idx="785">
                  <c:v>44580</c:v>
                </c:pt>
                <c:pt idx="786">
                  <c:v>44581</c:v>
                </c:pt>
                <c:pt idx="787">
                  <c:v>44582</c:v>
                </c:pt>
                <c:pt idx="788">
                  <c:v>44585</c:v>
                </c:pt>
                <c:pt idx="789">
                  <c:v>44586</c:v>
                </c:pt>
                <c:pt idx="790">
                  <c:v>44587</c:v>
                </c:pt>
                <c:pt idx="791">
                  <c:v>44588</c:v>
                </c:pt>
                <c:pt idx="792">
                  <c:v>44589</c:v>
                </c:pt>
                <c:pt idx="793">
                  <c:v>44592</c:v>
                </c:pt>
                <c:pt idx="794">
                  <c:v>44593</c:v>
                </c:pt>
                <c:pt idx="795">
                  <c:v>44594</c:v>
                </c:pt>
                <c:pt idx="796">
                  <c:v>44595</c:v>
                </c:pt>
                <c:pt idx="797">
                  <c:v>44596</c:v>
                </c:pt>
                <c:pt idx="798">
                  <c:v>44599</c:v>
                </c:pt>
                <c:pt idx="799">
                  <c:v>44600</c:v>
                </c:pt>
                <c:pt idx="800">
                  <c:v>44601</c:v>
                </c:pt>
                <c:pt idx="801">
                  <c:v>44602</c:v>
                </c:pt>
                <c:pt idx="802">
                  <c:v>44603</c:v>
                </c:pt>
                <c:pt idx="803">
                  <c:v>44606</c:v>
                </c:pt>
                <c:pt idx="804">
                  <c:v>44607</c:v>
                </c:pt>
                <c:pt idx="805">
                  <c:v>44608</c:v>
                </c:pt>
                <c:pt idx="806">
                  <c:v>44609</c:v>
                </c:pt>
                <c:pt idx="807">
                  <c:v>44610</c:v>
                </c:pt>
                <c:pt idx="808">
                  <c:v>44613</c:v>
                </c:pt>
                <c:pt idx="809">
                  <c:v>44614</c:v>
                </c:pt>
                <c:pt idx="810">
                  <c:v>44615</c:v>
                </c:pt>
                <c:pt idx="811">
                  <c:v>44616</c:v>
                </c:pt>
                <c:pt idx="812">
                  <c:v>44617</c:v>
                </c:pt>
                <c:pt idx="813">
                  <c:v>44620</c:v>
                </c:pt>
                <c:pt idx="814">
                  <c:v>44621</c:v>
                </c:pt>
                <c:pt idx="815">
                  <c:v>44622</c:v>
                </c:pt>
                <c:pt idx="816">
                  <c:v>44623</c:v>
                </c:pt>
                <c:pt idx="817">
                  <c:v>44624</c:v>
                </c:pt>
                <c:pt idx="818">
                  <c:v>44627</c:v>
                </c:pt>
                <c:pt idx="819">
                  <c:v>44628</c:v>
                </c:pt>
                <c:pt idx="820">
                  <c:v>44629</c:v>
                </c:pt>
                <c:pt idx="821">
                  <c:v>44630</c:v>
                </c:pt>
                <c:pt idx="822">
                  <c:v>44631</c:v>
                </c:pt>
                <c:pt idx="823">
                  <c:v>44634</c:v>
                </c:pt>
                <c:pt idx="824">
                  <c:v>44635</c:v>
                </c:pt>
                <c:pt idx="825">
                  <c:v>44636</c:v>
                </c:pt>
                <c:pt idx="826">
                  <c:v>44637</c:v>
                </c:pt>
                <c:pt idx="827">
                  <c:v>44638</c:v>
                </c:pt>
                <c:pt idx="828">
                  <c:v>44641</c:v>
                </c:pt>
                <c:pt idx="829">
                  <c:v>44642</c:v>
                </c:pt>
                <c:pt idx="830">
                  <c:v>44643</c:v>
                </c:pt>
                <c:pt idx="831">
                  <c:v>44644</c:v>
                </c:pt>
                <c:pt idx="832">
                  <c:v>44645</c:v>
                </c:pt>
                <c:pt idx="833">
                  <c:v>44648</c:v>
                </c:pt>
                <c:pt idx="834">
                  <c:v>44649</c:v>
                </c:pt>
                <c:pt idx="835">
                  <c:v>44650</c:v>
                </c:pt>
                <c:pt idx="836">
                  <c:v>44651</c:v>
                </c:pt>
                <c:pt idx="837">
                  <c:v>44652</c:v>
                </c:pt>
                <c:pt idx="838">
                  <c:v>44655</c:v>
                </c:pt>
                <c:pt idx="839">
                  <c:v>44656</c:v>
                </c:pt>
                <c:pt idx="840">
                  <c:v>44657</c:v>
                </c:pt>
                <c:pt idx="841">
                  <c:v>44658</c:v>
                </c:pt>
                <c:pt idx="842">
                  <c:v>44659</c:v>
                </c:pt>
                <c:pt idx="843">
                  <c:v>44662</c:v>
                </c:pt>
                <c:pt idx="844">
                  <c:v>44663</c:v>
                </c:pt>
                <c:pt idx="845">
                  <c:v>44664</c:v>
                </c:pt>
                <c:pt idx="846">
                  <c:v>44665</c:v>
                </c:pt>
                <c:pt idx="847">
                  <c:v>44669</c:v>
                </c:pt>
                <c:pt idx="848">
                  <c:v>44670</c:v>
                </c:pt>
                <c:pt idx="849">
                  <c:v>44671</c:v>
                </c:pt>
                <c:pt idx="850">
                  <c:v>44672</c:v>
                </c:pt>
                <c:pt idx="851">
                  <c:v>44673</c:v>
                </c:pt>
                <c:pt idx="852">
                  <c:v>44676</c:v>
                </c:pt>
                <c:pt idx="853">
                  <c:v>44677</c:v>
                </c:pt>
                <c:pt idx="854">
                  <c:v>44678</c:v>
                </c:pt>
                <c:pt idx="855">
                  <c:v>44679</c:v>
                </c:pt>
                <c:pt idx="856">
                  <c:v>44680</c:v>
                </c:pt>
                <c:pt idx="857">
                  <c:v>44683</c:v>
                </c:pt>
                <c:pt idx="858">
                  <c:v>44684</c:v>
                </c:pt>
                <c:pt idx="859">
                  <c:v>44685</c:v>
                </c:pt>
                <c:pt idx="860">
                  <c:v>44686</c:v>
                </c:pt>
                <c:pt idx="861">
                  <c:v>44687</c:v>
                </c:pt>
                <c:pt idx="862">
                  <c:v>44690</c:v>
                </c:pt>
                <c:pt idx="863">
                  <c:v>44691</c:v>
                </c:pt>
                <c:pt idx="864">
                  <c:v>44692</c:v>
                </c:pt>
                <c:pt idx="865">
                  <c:v>44693</c:v>
                </c:pt>
                <c:pt idx="866">
                  <c:v>44694</c:v>
                </c:pt>
                <c:pt idx="867">
                  <c:v>44697</c:v>
                </c:pt>
                <c:pt idx="868">
                  <c:v>44698</c:v>
                </c:pt>
                <c:pt idx="869">
                  <c:v>44699</c:v>
                </c:pt>
                <c:pt idx="870">
                  <c:v>44700</c:v>
                </c:pt>
                <c:pt idx="871">
                  <c:v>44701</c:v>
                </c:pt>
                <c:pt idx="872">
                  <c:v>44704</c:v>
                </c:pt>
                <c:pt idx="873">
                  <c:v>44705</c:v>
                </c:pt>
                <c:pt idx="874">
                  <c:v>44706</c:v>
                </c:pt>
                <c:pt idx="875">
                  <c:v>44707</c:v>
                </c:pt>
                <c:pt idx="876">
                  <c:v>44708</c:v>
                </c:pt>
                <c:pt idx="877">
                  <c:v>44711</c:v>
                </c:pt>
                <c:pt idx="878">
                  <c:v>44712</c:v>
                </c:pt>
                <c:pt idx="879">
                  <c:v>44713</c:v>
                </c:pt>
                <c:pt idx="880">
                  <c:v>44714</c:v>
                </c:pt>
                <c:pt idx="881">
                  <c:v>44715</c:v>
                </c:pt>
                <c:pt idx="882">
                  <c:v>44718</c:v>
                </c:pt>
                <c:pt idx="883">
                  <c:v>44719</c:v>
                </c:pt>
                <c:pt idx="884">
                  <c:v>44720</c:v>
                </c:pt>
                <c:pt idx="885">
                  <c:v>44721</c:v>
                </c:pt>
                <c:pt idx="886">
                  <c:v>44722</c:v>
                </c:pt>
                <c:pt idx="887">
                  <c:v>44725</c:v>
                </c:pt>
                <c:pt idx="888">
                  <c:v>44726</c:v>
                </c:pt>
                <c:pt idx="889">
                  <c:v>44727</c:v>
                </c:pt>
                <c:pt idx="890">
                  <c:v>44728</c:v>
                </c:pt>
                <c:pt idx="891">
                  <c:v>44729</c:v>
                </c:pt>
                <c:pt idx="892">
                  <c:v>44732</c:v>
                </c:pt>
                <c:pt idx="893">
                  <c:v>44733</c:v>
                </c:pt>
                <c:pt idx="894">
                  <c:v>44734</c:v>
                </c:pt>
                <c:pt idx="895">
                  <c:v>44735</c:v>
                </c:pt>
                <c:pt idx="896">
                  <c:v>44736</c:v>
                </c:pt>
                <c:pt idx="897">
                  <c:v>44739</c:v>
                </c:pt>
                <c:pt idx="898">
                  <c:v>44740</c:v>
                </c:pt>
                <c:pt idx="899">
                  <c:v>44741</c:v>
                </c:pt>
                <c:pt idx="900">
                  <c:v>44742</c:v>
                </c:pt>
                <c:pt idx="901">
                  <c:v>44743</c:v>
                </c:pt>
                <c:pt idx="902">
                  <c:v>44746</c:v>
                </c:pt>
                <c:pt idx="903">
                  <c:v>44747</c:v>
                </c:pt>
                <c:pt idx="904">
                  <c:v>44748</c:v>
                </c:pt>
                <c:pt idx="905">
                  <c:v>44749</c:v>
                </c:pt>
                <c:pt idx="906">
                  <c:v>44750</c:v>
                </c:pt>
                <c:pt idx="907">
                  <c:v>44753</c:v>
                </c:pt>
                <c:pt idx="908">
                  <c:v>44754</c:v>
                </c:pt>
                <c:pt idx="909">
                  <c:v>44755</c:v>
                </c:pt>
                <c:pt idx="910">
                  <c:v>44756</c:v>
                </c:pt>
                <c:pt idx="911">
                  <c:v>44757</c:v>
                </c:pt>
                <c:pt idx="912">
                  <c:v>44760</c:v>
                </c:pt>
                <c:pt idx="913">
                  <c:v>44761</c:v>
                </c:pt>
                <c:pt idx="914">
                  <c:v>44762</c:v>
                </c:pt>
                <c:pt idx="915">
                  <c:v>44763</c:v>
                </c:pt>
                <c:pt idx="916">
                  <c:v>44764</c:v>
                </c:pt>
                <c:pt idx="917">
                  <c:v>44767</c:v>
                </c:pt>
                <c:pt idx="918">
                  <c:v>44768</c:v>
                </c:pt>
                <c:pt idx="919">
                  <c:v>44769</c:v>
                </c:pt>
                <c:pt idx="920">
                  <c:v>44770</c:v>
                </c:pt>
                <c:pt idx="921">
                  <c:v>44771</c:v>
                </c:pt>
                <c:pt idx="922">
                  <c:v>44774</c:v>
                </c:pt>
                <c:pt idx="923">
                  <c:v>44775</c:v>
                </c:pt>
                <c:pt idx="924">
                  <c:v>44776</c:v>
                </c:pt>
                <c:pt idx="925">
                  <c:v>44777</c:v>
                </c:pt>
                <c:pt idx="926">
                  <c:v>44778</c:v>
                </c:pt>
                <c:pt idx="927">
                  <c:v>44781</c:v>
                </c:pt>
                <c:pt idx="928">
                  <c:v>44782</c:v>
                </c:pt>
                <c:pt idx="929">
                  <c:v>44783</c:v>
                </c:pt>
                <c:pt idx="930">
                  <c:v>44784</c:v>
                </c:pt>
                <c:pt idx="931">
                  <c:v>44785</c:v>
                </c:pt>
                <c:pt idx="932">
                  <c:v>44788</c:v>
                </c:pt>
                <c:pt idx="933">
                  <c:v>44789</c:v>
                </c:pt>
                <c:pt idx="934">
                  <c:v>44790</c:v>
                </c:pt>
                <c:pt idx="935">
                  <c:v>44791</c:v>
                </c:pt>
                <c:pt idx="936">
                  <c:v>44792</c:v>
                </c:pt>
                <c:pt idx="937">
                  <c:v>44795</c:v>
                </c:pt>
                <c:pt idx="938">
                  <c:v>44796</c:v>
                </c:pt>
                <c:pt idx="939">
                  <c:v>44797</c:v>
                </c:pt>
                <c:pt idx="940">
                  <c:v>44798</c:v>
                </c:pt>
                <c:pt idx="941">
                  <c:v>44799</c:v>
                </c:pt>
                <c:pt idx="942">
                  <c:v>44802</c:v>
                </c:pt>
                <c:pt idx="943">
                  <c:v>44803</c:v>
                </c:pt>
                <c:pt idx="944">
                  <c:v>44804</c:v>
                </c:pt>
                <c:pt idx="945">
                  <c:v>44805</c:v>
                </c:pt>
                <c:pt idx="946">
                  <c:v>44806</c:v>
                </c:pt>
                <c:pt idx="947">
                  <c:v>44809</c:v>
                </c:pt>
                <c:pt idx="948">
                  <c:v>44810</c:v>
                </c:pt>
                <c:pt idx="949">
                  <c:v>44811</c:v>
                </c:pt>
                <c:pt idx="950">
                  <c:v>44812</c:v>
                </c:pt>
                <c:pt idx="951">
                  <c:v>44813</c:v>
                </c:pt>
                <c:pt idx="952">
                  <c:v>44816</c:v>
                </c:pt>
                <c:pt idx="953">
                  <c:v>44817</c:v>
                </c:pt>
                <c:pt idx="954">
                  <c:v>44818</c:v>
                </c:pt>
                <c:pt idx="955">
                  <c:v>44819</c:v>
                </c:pt>
                <c:pt idx="956">
                  <c:v>44820</c:v>
                </c:pt>
                <c:pt idx="957">
                  <c:v>44823</c:v>
                </c:pt>
                <c:pt idx="958">
                  <c:v>44824</c:v>
                </c:pt>
                <c:pt idx="959">
                  <c:v>44825</c:v>
                </c:pt>
                <c:pt idx="960">
                  <c:v>44826</c:v>
                </c:pt>
                <c:pt idx="961">
                  <c:v>44827</c:v>
                </c:pt>
                <c:pt idx="962">
                  <c:v>44830</c:v>
                </c:pt>
                <c:pt idx="963">
                  <c:v>44831</c:v>
                </c:pt>
                <c:pt idx="964">
                  <c:v>44832</c:v>
                </c:pt>
                <c:pt idx="965">
                  <c:v>44833</c:v>
                </c:pt>
                <c:pt idx="966">
                  <c:v>44834</c:v>
                </c:pt>
                <c:pt idx="967">
                  <c:v>44837</c:v>
                </c:pt>
                <c:pt idx="968">
                  <c:v>44838</c:v>
                </c:pt>
                <c:pt idx="969">
                  <c:v>44839</c:v>
                </c:pt>
                <c:pt idx="970">
                  <c:v>44840</c:v>
                </c:pt>
                <c:pt idx="971">
                  <c:v>44841</c:v>
                </c:pt>
                <c:pt idx="972">
                  <c:v>44844</c:v>
                </c:pt>
                <c:pt idx="973">
                  <c:v>44845</c:v>
                </c:pt>
                <c:pt idx="974">
                  <c:v>44846</c:v>
                </c:pt>
                <c:pt idx="975">
                  <c:v>44847</c:v>
                </c:pt>
                <c:pt idx="976">
                  <c:v>44848</c:v>
                </c:pt>
                <c:pt idx="977">
                  <c:v>44851</c:v>
                </c:pt>
                <c:pt idx="978">
                  <c:v>44852</c:v>
                </c:pt>
                <c:pt idx="979">
                  <c:v>44853</c:v>
                </c:pt>
                <c:pt idx="980">
                  <c:v>44854</c:v>
                </c:pt>
                <c:pt idx="981">
                  <c:v>44855</c:v>
                </c:pt>
                <c:pt idx="982">
                  <c:v>44858</c:v>
                </c:pt>
                <c:pt idx="983">
                  <c:v>44859</c:v>
                </c:pt>
                <c:pt idx="984">
                  <c:v>44860</c:v>
                </c:pt>
                <c:pt idx="985">
                  <c:v>44861</c:v>
                </c:pt>
                <c:pt idx="986">
                  <c:v>44862</c:v>
                </c:pt>
                <c:pt idx="987">
                  <c:v>44865</c:v>
                </c:pt>
                <c:pt idx="988">
                  <c:v>44866</c:v>
                </c:pt>
                <c:pt idx="989">
                  <c:v>44867</c:v>
                </c:pt>
                <c:pt idx="990">
                  <c:v>44868</c:v>
                </c:pt>
                <c:pt idx="991">
                  <c:v>44869</c:v>
                </c:pt>
                <c:pt idx="992">
                  <c:v>44872</c:v>
                </c:pt>
                <c:pt idx="993">
                  <c:v>44873</c:v>
                </c:pt>
                <c:pt idx="994">
                  <c:v>44874</c:v>
                </c:pt>
                <c:pt idx="995">
                  <c:v>44875</c:v>
                </c:pt>
                <c:pt idx="996">
                  <c:v>44876</c:v>
                </c:pt>
                <c:pt idx="997">
                  <c:v>44879</c:v>
                </c:pt>
                <c:pt idx="998">
                  <c:v>44880</c:v>
                </c:pt>
                <c:pt idx="999">
                  <c:v>44881</c:v>
                </c:pt>
                <c:pt idx="1000">
                  <c:v>44882</c:v>
                </c:pt>
                <c:pt idx="1001">
                  <c:v>44883</c:v>
                </c:pt>
                <c:pt idx="1002">
                  <c:v>44886</c:v>
                </c:pt>
                <c:pt idx="1003">
                  <c:v>44887</c:v>
                </c:pt>
                <c:pt idx="1004">
                  <c:v>44888</c:v>
                </c:pt>
                <c:pt idx="1005">
                  <c:v>44889</c:v>
                </c:pt>
                <c:pt idx="1006">
                  <c:v>44890</c:v>
                </c:pt>
                <c:pt idx="1007">
                  <c:v>44893</c:v>
                </c:pt>
                <c:pt idx="1008">
                  <c:v>44894</c:v>
                </c:pt>
                <c:pt idx="1009">
                  <c:v>44895</c:v>
                </c:pt>
                <c:pt idx="1010">
                  <c:v>44896</c:v>
                </c:pt>
                <c:pt idx="1011">
                  <c:v>44897</c:v>
                </c:pt>
                <c:pt idx="1012">
                  <c:v>44900</c:v>
                </c:pt>
                <c:pt idx="1013">
                  <c:v>44901</c:v>
                </c:pt>
                <c:pt idx="1014">
                  <c:v>44902</c:v>
                </c:pt>
                <c:pt idx="1015">
                  <c:v>44903</c:v>
                </c:pt>
                <c:pt idx="1016">
                  <c:v>44904</c:v>
                </c:pt>
                <c:pt idx="1017">
                  <c:v>44907</c:v>
                </c:pt>
                <c:pt idx="1018">
                  <c:v>44908</c:v>
                </c:pt>
                <c:pt idx="1019">
                  <c:v>44909</c:v>
                </c:pt>
                <c:pt idx="1020">
                  <c:v>44910</c:v>
                </c:pt>
                <c:pt idx="1021">
                  <c:v>44911</c:v>
                </c:pt>
                <c:pt idx="1022">
                  <c:v>44914</c:v>
                </c:pt>
                <c:pt idx="1023">
                  <c:v>44915</c:v>
                </c:pt>
                <c:pt idx="1024">
                  <c:v>44916</c:v>
                </c:pt>
                <c:pt idx="1025">
                  <c:v>44917</c:v>
                </c:pt>
                <c:pt idx="1026">
                  <c:v>44918</c:v>
                </c:pt>
                <c:pt idx="1027">
                  <c:v>44922</c:v>
                </c:pt>
                <c:pt idx="1028">
                  <c:v>44923</c:v>
                </c:pt>
                <c:pt idx="1029">
                  <c:v>44924</c:v>
                </c:pt>
                <c:pt idx="1030">
                  <c:v>44925</c:v>
                </c:pt>
                <c:pt idx="1031">
                  <c:v>44929</c:v>
                </c:pt>
                <c:pt idx="1032">
                  <c:v>44930</c:v>
                </c:pt>
                <c:pt idx="1033">
                  <c:v>44931</c:v>
                </c:pt>
                <c:pt idx="1034">
                  <c:v>44932</c:v>
                </c:pt>
                <c:pt idx="1035">
                  <c:v>44935</c:v>
                </c:pt>
                <c:pt idx="1036">
                  <c:v>44936</c:v>
                </c:pt>
                <c:pt idx="1037">
                  <c:v>44937</c:v>
                </c:pt>
                <c:pt idx="1038">
                  <c:v>44938</c:v>
                </c:pt>
                <c:pt idx="1039">
                  <c:v>44939</c:v>
                </c:pt>
                <c:pt idx="1040">
                  <c:v>44942</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44974</c:v>
                </c:pt>
                <c:pt idx="1065">
                  <c:v>44977</c:v>
                </c:pt>
                <c:pt idx="1066">
                  <c:v>44978</c:v>
                </c:pt>
                <c:pt idx="1067">
                  <c:v>44979</c:v>
                </c:pt>
                <c:pt idx="1068">
                  <c:v>44980</c:v>
                </c:pt>
                <c:pt idx="1069">
                  <c:v>44981</c:v>
                </c:pt>
                <c:pt idx="1070">
                  <c:v>44984</c:v>
                </c:pt>
                <c:pt idx="1071">
                  <c:v>44985</c:v>
                </c:pt>
                <c:pt idx="1072">
                  <c:v>44986</c:v>
                </c:pt>
                <c:pt idx="1073">
                  <c:v>44987</c:v>
                </c:pt>
                <c:pt idx="1074">
                  <c:v>44988</c:v>
                </c:pt>
                <c:pt idx="1075">
                  <c:v>44991</c:v>
                </c:pt>
                <c:pt idx="1076">
                  <c:v>44992</c:v>
                </c:pt>
                <c:pt idx="1077">
                  <c:v>44993</c:v>
                </c:pt>
                <c:pt idx="1078">
                  <c:v>44994</c:v>
                </c:pt>
                <c:pt idx="1079">
                  <c:v>44995</c:v>
                </c:pt>
                <c:pt idx="1080">
                  <c:v>44998</c:v>
                </c:pt>
                <c:pt idx="1081">
                  <c:v>44999</c:v>
                </c:pt>
                <c:pt idx="1082">
                  <c:v>45000</c:v>
                </c:pt>
                <c:pt idx="1083">
                  <c:v>45001</c:v>
                </c:pt>
                <c:pt idx="1084">
                  <c:v>45002</c:v>
                </c:pt>
                <c:pt idx="1085">
                  <c:v>45005</c:v>
                </c:pt>
                <c:pt idx="1086">
                  <c:v>45006</c:v>
                </c:pt>
                <c:pt idx="1087">
                  <c:v>45007</c:v>
                </c:pt>
                <c:pt idx="1088">
                  <c:v>45008</c:v>
                </c:pt>
                <c:pt idx="1089">
                  <c:v>45009</c:v>
                </c:pt>
                <c:pt idx="1090">
                  <c:v>45012</c:v>
                </c:pt>
                <c:pt idx="1091">
                  <c:v>45013</c:v>
                </c:pt>
                <c:pt idx="1092">
                  <c:v>45014</c:v>
                </c:pt>
                <c:pt idx="1093">
                  <c:v>45015</c:v>
                </c:pt>
                <c:pt idx="1094">
                  <c:v>45016</c:v>
                </c:pt>
                <c:pt idx="1095">
                  <c:v>45019</c:v>
                </c:pt>
                <c:pt idx="1096">
                  <c:v>45020</c:v>
                </c:pt>
                <c:pt idx="1097">
                  <c:v>45021</c:v>
                </c:pt>
                <c:pt idx="1098">
                  <c:v>45022</c:v>
                </c:pt>
                <c:pt idx="1099">
                  <c:v>45026</c:v>
                </c:pt>
                <c:pt idx="1100">
                  <c:v>45027</c:v>
                </c:pt>
                <c:pt idx="1101">
                  <c:v>45028</c:v>
                </c:pt>
                <c:pt idx="1102">
                  <c:v>45029</c:v>
                </c:pt>
                <c:pt idx="1103">
                  <c:v>45030</c:v>
                </c:pt>
                <c:pt idx="1104">
                  <c:v>45033</c:v>
                </c:pt>
                <c:pt idx="1105">
                  <c:v>45034</c:v>
                </c:pt>
                <c:pt idx="1106">
                  <c:v>45035</c:v>
                </c:pt>
                <c:pt idx="1107">
                  <c:v>45036</c:v>
                </c:pt>
                <c:pt idx="1108">
                  <c:v>45037</c:v>
                </c:pt>
                <c:pt idx="1109">
                  <c:v>45040</c:v>
                </c:pt>
                <c:pt idx="1110">
                  <c:v>45041</c:v>
                </c:pt>
                <c:pt idx="1111">
                  <c:v>45042</c:v>
                </c:pt>
                <c:pt idx="1112">
                  <c:v>45043</c:v>
                </c:pt>
                <c:pt idx="1113">
                  <c:v>45044</c:v>
                </c:pt>
                <c:pt idx="1114">
                  <c:v>45047</c:v>
                </c:pt>
                <c:pt idx="1115">
                  <c:v>45048</c:v>
                </c:pt>
                <c:pt idx="1116">
                  <c:v>45049</c:v>
                </c:pt>
                <c:pt idx="1117">
                  <c:v>45050</c:v>
                </c:pt>
                <c:pt idx="1118">
                  <c:v>45051</c:v>
                </c:pt>
                <c:pt idx="1119">
                  <c:v>45054</c:v>
                </c:pt>
                <c:pt idx="1120">
                  <c:v>45055</c:v>
                </c:pt>
                <c:pt idx="1121">
                  <c:v>45056</c:v>
                </c:pt>
                <c:pt idx="1122">
                  <c:v>45057</c:v>
                </c:pt>
                <c:pt idx="1123">
                  <c:v>45058</c:v>
                </c:pt>
                <c:pt idx="1124">
                  <c:v>45061</c:v>
                </c:pt>
                <c:pt idx="1125">
                  <c:v>45062</c:v>
                </c:pt>
                <c:pt idx="1126">
                  <c:v>45063</c:v>
                </c:pt>
                <c:pt idx="1127">
                  <c:v>45064</c:v>
                </c:pt>
                <c:pt idx="1128">
                  <c:v>45065</c:v>
                </c:pt>
                <c:pt idx="1129">
                  <c:v>45068</c:v>
                </c:pt>
                <c:pt idx="1130">
                  <c:v>45069</c:v>
                </c:pt>
                <c:pt idx="1131">
                  <c:v>45070</c:v>
                </c:pt>
                <c:pt idx="1132">
                  <c:v>45071</c:v>
                </c:pt>
                <c:pt idx="1133">
                  <c:v>45072</c:v>
                </c:pt>
                <c:pt idx="1134">
                  <c:v>45076</c:v>
                </c:pt>
                <c:pt idx="1135">
                  <c:v>45077</c:v>
                </c:pt>
                <c:pt idx="1136">
                  <c:v>45078</c:v>
                </c:pt>
                <c:pt idx="1137">
                  <c:v>45079</c:v>
                </c:pt>
                <c:pt idx="1138">
                  <c:v>45082</c:v>
                </c:pt>
                <c:pt idx="1139">
                  <c:v>45083</c:v>
                </c:pt>
                <c:pt idx="1140">
                  <c:v>45084</c:v>
                </c:pt>
                <c:pt idx="1141">
                  <c:v>45085</c:v>
                </c:pt>
                <c:pt idx="1142">
                  <c:v>45086</c:v>
                </c:pt>
                <c:pt idx="1143">
                  <c:v>45089</c:v>
                </c:pt>
                <c:pt idx="1144">
                  <c:v>45090</c:v>
                </c:pt>
                <c:pt idx="1145">
                  <c:v>45091</c:v>
                </c:pt>
                <c:pt idx="1146">
                  <c:v>45092</c:v>
                </c:pt>
                <c:pt idx="1147">
                  <c:v>45093</c:v>
                </c:pt>
                <c:pt idx="1148">
                  <c:v>45096</c:v>
                </c:pt>
                <c:pt idx="1149">
                  <c:v>45097</c:v>
                </c:pt>
                <c:pt idx="1150">
                  <c:v>45098</c:v>
                </c:pt>
                <c:pt idx="1151">
                  <c:v>45099</c:v>
                </c:pt>
                <c:pt idx="1152">
                  <c:v>45100</c:v>
                </c:pt>
                <c:pt idx="1153">
                  <c:v>45103</c:v>
                </c:pt>
                <c:pt idx="1154">
                  <c:v>45104</c:v>
                </c:pt>
                <c:pt idx="1155">
                  <c:v>45105</c:v>
                </c:pt>
                <c:pt idx="1156">
                  <c:v>45106</c:v>
                </c:pt>
                <c:pt idx="1157">
                  <c:v>45107</c:v>
                </c:pt>
                <c:pt idx="1158">
                  <c:v>45110</c:v>
                </c:pt>
                <c:pt idx="1159">
                  <c:v>45111</c:v>
                </c:pt>
                <c:pt idx="1160">
                  <c:v>45112</c:v>
                </c:pt>
                <c:pt idx="1161">
                  <c:v>45113</c:v>
                </c:pt>
                <c:pt idx="1162">
                  <c:v>45114</c:v>
                </c:pt>
                <c:pt idx="1163">
                  <c:v>45117</c:v>
                </c:pt>
                <c:pt idx="1164">
                  <c:v>45118</c:v>
                </c:pt>
                <c:pt idx="1165">
                  <c:v>45119</c:v>
                </c:pt>
                <c:pt idx="1166">
                  <c:v>45120</c:v>
                </c:pt>
                <c:pt idx="1167">
                  <c:v>45121</c:v>
                </c:pt>
                <c:pt idx="1168">
                  <c:v>45124</c:v>
                </c:pt>
                <c:pt idx="1169">
                  <c:v>45125</c:v>
                </c:pt>
                <c:pt idx="1170">
                  <c:v>45126</c:v>
                </c:pt>
                <c:pt idx="1171">
                  <c:v>45127</c:v>
                </c:pt>
                <c:pt idx="1172">
                  <c:v>45128</c:v>
                </c:pt>
                <c:pt idx="1173">
                  <c:v>45131</c:v>
                </c:pt>
                <c:pt idx="1174">
                  <c:v>45132</c:v>
                </c:pt>
                <c:pt idx="1175">
                  <c:v>45133</c:v>
                </c:pt>
                <c:pt idx="1176">
                  <c:v>45134</c:v>
                </c:pt>
                <c:pt idx="1177">
                  <c:v>45135</c:v>
                </c:pt>
                <c:pt idx="1178">
                  <c:v>45138</c:v>
                </c:pt>
                <c:pt idx="1179">
                  <c:v>45139</c:v>
                </c:pt>
                <c:pt idx="1180">
                  <c:v>45140</c:v>
                </c:pt>
                <c:pt idx="1181">
                  <c:v>45141</c:v>
                </c:pt>
                <c:pt idx="1182">
                  <c:v>45142</c:v>
                </c:pt>
                <c:pt idx="1183">
                  <c:v>45145</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45173</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45208</c:v>
                </c:pt>
                <c:pt idx="1229">
                  <c:v>45209</c:v>
                </c:pt>
                <c:pt idx="1230">
                  <c:v>45210</c:v>
                </c:pt>
                <c:pt idx="1231">
                  <c:v>45211</c:v>
                </c:pt>
                <c:pt idx="1232">
                  <c:v>45212</c:v>
                </c:pt>
                <c:pt idx="1233">
                  <c:v>45215</c:v>
                </c:pt>
                <c:pt idx="1234">
                  <c:v>45216</c:v>
                </c:pt>
                <c:pt idx="1235">
                  <c:v>45217</c:v>
                </c:pt>
                <c:pt idx="1236">
                  <c:v>45218</c:v>
                </c:pt>
                <c:pt idx="1237">
                  <c:v>45219</c:v>
                </c:pt>
                <c:pt idx="1238">
                  <c:v>45222</c:v>
                </c:pt>
                <c:pt idx="1239">
                  <c:v>45223</c:v>
                </c:pt>
                <c:pt idx="1240">
                  <c:v>45224</c:v>
                </c:pt>
                <c:pt idx="1241">
                  <c:v>45225</c:v>
                </c:pt>
                <c:pt idx="1242">
                  <c:v>45226</c:v>
                </c:pt>
                <c:pt idx="1243">
                  <c:v>45229</c:v>
                </c:pt>
                <c:pt idx="1244">
                  <c:v>45230</c:v>
                </c:pt>
                <c:pt idx="1245">
                  <c:v>45231</c:v>
                </c:pt>
                <c:pt idx="1246">
                  <c:v>45232</c:v>
                </c:pt>
                <c:pt idx="1247">
                  <c:v>45233</c:v>
                </c:pt>
                <c:pt idx="1248">
                  <c:v>45236</c:v>
                </c:pt>
                <c:pt idx="1249">
                  <c:v>45237</c:v>
                </c:pt>
                <c:pt idx="1250">
                  <c:v>45238</c:v>
                </c:pt>
                <c:pt idx="1251">
                  <c:v>45239</c:v>
                </c:pt>
                <c:pt idx="1252">
                  <c:v>45240</c:v>
                </c:pt>
                <c:pt idx="1253">
                  <c:v>45243</c:v>
                </c:pt>
                <c:pt idx="1254">
                  <c:v>45244</c:v>
                </c:pt>
                <c:pt idx="1255">
                  <c:v>45245</c:v>
                </c:pt>
                <c:pt idx="1256">
                  <c:v>45246</c:v>
                </c:pt>
                <c:pt idx="1257">
                  <c:v>45247</c:v>
                </c:pt>
                <c:pt idx="1258">
                  <c:v>45250</c:v>
                </c:pt>
                <c:pt idx="1259">
                  <c:v>45251</c:v>
                </c:pt>
                <c:pt idx="1260">
                  <c:v>45252</c:v>
                </c:pt>
                <c:pt idx="1261">
                  <c:v>45253</c:v>
                </c:pt>
                <c:pt idx="1262">
                  <c:v>45254</c:v>
                </c:pt>
                <c:pt idx="1263">
                  <c:v>45257</c:v>
                </c:pt>
                <c:pt idx="1264">
                  <c:v>45258</c:v>
                </c:pt>
                <c:pt idx="1265">
                  <c:v>45259</c:v>
                </c:pt>
                <c:pt idx="1266">
                  <c:v>45260</c:v>
                </c:pt>
                <c:pt idx="1267">
                  <c:v>45261</c:v>
                </c:pt>
                <c:pt idx="1268">
                  <c:v>45264</c:v>
                </c:pt>
                <c:pt idx="1269">
                  <c:v>45265</c:v>
                </c:pt>
                <c:pt idx="1270">
                  <c:v>45266</c:v>
                </c:pt>
                <c:pt idx="1271">
                  <c:v>45267</c:v>
                </c:pt>
                <c:pt idx="1272">
                  <c:v>45268</c:v>
                </c:pt>
                <c:pt idx="1273">
                  <c:v>45271</c:v>
                </c:pt>
                <c:pt idx="1274">
                  <c:v>45272</c:v>
                </c:pt>
                <c:pt idx="1275">
                  <c:v>45273</c:v>
                </c:pt>
                <c:pt idx="1276">
                  <c:v>45274</c:v>
                </c:pt>
                <c:pt idx="1277">
                  <c:v>45275</c:v>
                </c:pt>
                <c:pt idx="1278">
                  <c:v>45278</c:v>
                </c:pt>
                <c:pt idx="1279">
                  <c:v>45279</c:v>
                </c:pt>
                <c:pt idx="1280">
                  <c:v>45280</c:v>
                </c:pt>
                <c:pt idx="1281">
                  <c:v>45281</c:v>
                </c:pt>
                <c:pt idx="1282">
                  <c:v>45282</c:v>
                </c:pt>
                <c:pt idx="1283">
                  <c:v>45286</c:v>
                </c:pt>
                <c:pt idx="1284">
                  <c:v>45287</c:v>
                </c:pt>
                <c:pt idx="1285">
                  <c:v>45288</c:v>
                </c:pt>
                <c:pt idx="1286">
                  <c:v>45289</c:v>
                </c:pt>
                <c:pt idx="1287">
                  <c:v>45293</c:v>
                </c:pt>
                <c:pt idx="1288">
                  <c:v>45294</c:v>
                </c:pt>
                <c:pt idx="1289">
                  <c:v>45295</c:v>
                </c:pt>
                <c:pt idx="1290">
                  <c:v>45296</c:v>
                </c:pt>
                <c:pt idx="1291">
                  <c:v>45299</c:v>
                </c:pt>
                <c:pt idx="1292">
                  <c:v>45300</c:v>
                </c:pt>
                <c:pt idx="1293">
                  <c:v>45301</c:v>
                </c:pt>
                <c:pt idx="1294">
                  <c:v>45302</c:v>
                </c:pt>
                <c:pt idx="1295">
                  <c:v>45303</c:v>
                </c:pt>
                <c:pt idx="1296">
                  <c:v>45306</c:v>
                </c:pt>
                <c:pt idx="1297">
                  <c:v>45307</c:v>
                </c:pt>
                <c:pt idx="1298">
                  <c:v>45308</c:v>
                </c:pt>
                <c:pt idx="1299">
                  <c:v>45309</c:v>
                </c:pt>
                <c:pt idx="1300">
                  <c:v>45310</c:v>
                </c:pt>
                <c:pt idx="1301">
                  <c:v>45313</c:v>
                </c:pt>
                <c:pt idx="1302">
                  <c:v>45314</c:v>
                </c:pt>
                <c:pt idx="1303">
                  <c:v>45315</c:v>
                </c:pt>
                <c:pt idx="1304">
                  <c:v>45316</c:v>
                </c:pt>
                <c:pt idx="1305">
                  <c:v>45317</c:v>
                </c:pt>
                <c:pt idx="1306">
                  <c:v>45320</c:v>
                </c:pt>
                <c:pt idx="1307">
                  <c:v>45321</c:v>
                </c:pt>
                <c:pt idx="1308">
                  <c:v>45322</c:v>
                </c:pt>
                <c:pt idx="1309">
                  <c:v>45323</c:v>
                </c:pt>
                <c:pt idx="1310">
                  <c:v>45324</c:v>
                </c:pt>
                <c:pt idx="1311">
                  <c:v>45327</c:v>
                </c:pt>
                <c:pt idx="1312">
                  <c:v>45328</c:v>
                </c:pt>
                <c:pt idx="1313">
                  <c:v>45329</c:v>
                </c:pt>
                <c:pt idx="1314">
                  <c:v>45330</c:v>
                </c:pt>
                <c:pt idx="1315">
                  <c:v>45331</c:v>
                </c:pt>
                <c:pt idx="1316">
                  <c:v>45334</c:v>
                </c:pt>
                <c:pt idx="1317">
                  <c:v>45335</c:v>
                </c:pt>
                <c:pt idx="1318">
                  <c:v>45336</c:v>
                </c:pt>
                <c:pt idx="1319">
                  <c:v>45337</c:v>
                </c:pt>
                <c:pt idx="1320">
                  <c:v>45338</c:v>
                </c:pt>
                <c:pt idx="1321">
                  <c:v>45341</c:v>
                </c:pt>
                <c:pt idx="1322">
                  <c:v>45342</c:v>
                </c:pt>
                <c:pt idx="1323">
                  <c:v>45343</c:v>
                </c:pt>
                <c:pt idx="1324">
                  <c:v>45344</c:v>
                </c:pt>
                <c:pt idx="1325">
                  <c:v>45345</c:v>
                </c:pt>
                <c:pt idx="1326">
                  <c:v>45348</c:v>
                </c:pt>
                <c:pt idx="1327">
                  <c:v>45349</c:v>
                </c:pt>
                <c:pt idx="1328">
                  <c:v>45350</c:v>
                </c:pt>
                <c:pt idx="1329">
                  <c:v>45351</c:v>
                </c:pt>
                <c:pt idx="1330">
                  <c:v>45352</c:v>
                </c:pt>
                <c:pt idx="1331">
                  <c:v>45355</c:v>
                </c:pt>
                <c:pt idx="1332">
                  <c:v>45356</c:v>
                </c:pt>
                <c:pt idx="1333">
                  <c:v>45357</c:v>
                </c:pt>
                <c:pt idx="1334">
                  <c:v>45358</c:v>
                </c:pt>
                <c:pt idx="1335">
                  <c:v>45359</c:v>
                </c:pt>
                <c:pt idx="1336">
                  <c:v>45362</c:v>
                </c:pt>
                <c:pt idx="1337">
                  <c:v>45363</c:v>
                </c:pt>
                <c:pt idx="1338">
                  <c:v>45364</c:v>
                </c:pt>
                <c:pt idx="1339">
                  <c:v>45365</c:v>
                </c:pt>
                <c:pt idx="1340">
                  <c:v>45366</c:v>
                </c:pt>
                <c:pt idx="1341">
                  <c:v>45369</c:v>
                </c:pt>
                <c:pt idx="1342">
                  <c:v>45370</c:v>
                </c:pt>
                <c:pt idx="1343">
                  <c:v>45371</c:v>
                </c:pt>
                <c:pt idx="1344">
                  <c:v>45372</c:v>
                </c:pt>
                <c:pt idx="1345">
                  <c:v>45373</c:v>
                </c:pt>
                <c:pt idx="1346">
                  <c:v>45376</c:v>
                </c:pt>
                <c:pt idx="1347">
                  <c:v>45377</c:v>
                </c:pt>
                <c:pt idx="1348">
                  <c:v>45378</c:v>
                </c:pt>
                <c:pt idx="1349">
                  <c:v>45379</c:v>
                </c:pt>
              </c:numCache>
            </c:numRef>
          </c:cat>
          <c:val>
            <c:numRef>
              <c:f>'Q4 2024 Tech vs FTSE'!$B$37:$B$1386</c:f>
              <c:numCache>
                <c:formatCode>0.00\%</c:formatCode>
                <c:ptCount val="1350"/>
                <c:pt idx="0">
                  <c:v>0</c:v>
                </c:pt>
                <c:pt idx="1">
                  <c:v>-0.65</c:v>
                </c:pt>
                <c:pt idx="2">
                  <c:v>1.42</c:v>
                </c:pt>
                <c:pt idx="3">
                  <c:v>1.29</c:v>
                </c:pt>
                <c:pt idx="4">
                  <c:v>2.11</c:v>
                </c:pt>
                <c:pt idx="5">
                  <c:v>2.88</c:v>
                </c:pt>
                <c:pt idx="6">
                  <c:v>3.34</c:v>
                </c:pt>
                <c:pt idx="7">
                  <c:v>3.14</c:v>
                </c:pt>
                <c:pt idx="8">
                  <c:v>2.25</c:v>
                </c:pt>
                <c:pt idx="9">
                  <c:v>2.74</c:v>
                </c:pt>
                <c:pt idx="10">
                  <c:v>2.38</c:v>
                </c:pt>
                <c:pt idx="11">
                  <c:v>2.08</c:v>
                </c:pt>
                <c:pt idx="12">
                  <c:v>3.93</c:v>
                </c:pt>
                <c:pt idx="13">
                  <c:v>3.97</c:v>
                </c:pt>
                <c:pt idx="14">
                  <c:v>3.07</c:v>
                </c:pt>
                <c:pt idx="15">
                  <c:v>2.27</c:v>
                </c:pt>
                <c:pt idx="16">
                  <c:v>2</c:v>
                </c:pt>
                <c:pt idx="17">
                  <c:v>1.92</c:v>
                </c:pt>
                <c:pt idx="18">
                  <c:v>1.05</c:v>
                </c:pt>
                <c:pt idx="19">
                  <c:v>2.2599999999999998</c:v>
                </c:pt>
                <c:pt idx="20">
                  <c:v>3.68</c:v>
                </c:pt>
                <c:pt idx="21">
                  <c:v>3.92</c:v>
                </c:pt>
                <c:pt idx="22">
                  <c:v>4.63</c:v>
                </c:pt>
                <c:pt idx="23">
                  <c:v>4.84</c:v>
                </c:pt>
                <c:pt idx="24">
                  <c:v>6.7</c:v>
                </c:pt>
                <c:pt idx="25">
                  <c:v>6.71</c:v>
                </c:pt>
                <c:pt idx="26">
                  <c:v>5.51</c:v>
                </c:pt>
                <c:pt idx="27">
                  <c:v>5.1100000000000003</c:v>
                </c:pt>
                <c:pt idx="28">
                  <c:v>5.97</c:v>
                </c:pt>
                <c:pt idx="29">
                  <c:v>6.02</c:v>
                </c:pt>
                <c:pt idx="30">
                  <c:v>6.85</c:v>
                </c:pt>
                <c:pt idx="31">
                  <c:v>6.87</c:v>
                </c:pt>
                <c:pt idx="32">
                  <c:v>7.42</c:v>
                </c:pt>
                <c:pt idx="33">
                  <c:v>7.35</c:v>
                </c:pt>
                <c:pt idx="34">
                  <c:v>6.8</c:v>
                </c:pt>
                <c:pt idx="35">
                  <c:v>7.51</c:v>
                </c:pt>
                <c:pt idx="36">
                  <c:v>6.8</c:v>
                </c:pt>
                <c:pt idx="37">
                  <c:v>6.97</c:v>
                </c:pt>
                <c:pt idx="38">
                  <c:v>7.02</c:v>
                </c:pt>
                <c:pt idx="39">
                  <c:v>6.64</c:v>
                </c:pt>
                <c:pt idx="40">
                  <c:v>6.01</c:v>
                </c:pt>
                <c:pt idx="41">
                  <c:v>5.63</c:v>
                </c:pt>
                <c:pt idx="42">
                  <c:v>6.24</c:v>
                </c:pt>
                <c:pt idx="43">
                  <c:v>6.58</c:v>
                </c:pt>
                <c:pt idx="44">
                  <c:v>7.21</c:v>
                </c:pt>
                <c:pt idx="45">
                  <c:v>7.29</c:v>
                </c:pt>
                <c:pt idx="46">
                  <c:v>6.65</c:v>
                </c:pt>
                <c:pt idx="47">
                  <c:v>5.87</c:v>
                </c:pt>
                <c:pt idx="48">
                  <c:v>6.23</c:v>
                </c:pt>
                <c:pt idx="49">
                  <c:v>6.53</c:v>
                </c:pt>
                <c:pt idx="50">
                  <c:v>6.67</c:v>
                </c:pt>
                <c:pt idx="51">
                  <c:v>7.07</c:v>
                </c:pt>
                <c:pt idx="52">
                  <c:v>7.79</c:v>
                </c:pt>
                <c:pt idx="53">
                  <c:v>8.66</c:v>
                </c:pt>
                <c:pt idx="54">
                  <c:v>9.02</c:v>
                </c:pt>
                <c:pt idx="55">
                  <c:v>8.48</c:v>
                </c:pt>
                <c:pt idx="56">
                  <c:v>9.2100000000000009</c:v>
                </c:pt>
                <c:pt idx="57">
                  <c:v>7.1</c:v>
                </c:pt>
                <c:pt idx="58">
                  <c:v>6.53</c:v>
                </c:pt>
                <c:pt idx="59">
                  <c:v>6.83</c:v>
                </c:pt>
                <c:pt idx="60">
                  <c:v>6.82</c:v>
                </c:pt>
                <c:pt idx="61">
                  <c:v>7.33</c:v>
                </c:pt>
                <c:pt idx="62">
                  <c:v>8.07</c:v>
                </c:pt>
                <c:pt idx="63">
                  <c:v>8.65</c:v>
                </c:pt>
                <c:pt idx="64">
                  <c:v>9.6199999999999992</c:v>
                </c:pt>
                <c:pt idx="65">
                  <c:v>10.18</c:v>
                </c:pt>
                <c:pt idx="66">
                  <c:v>9.92</c:v>
                </c:pt>
                <c:pt idx="67">
                  <c:v>10.49</c:v>
                </c:pt>
                <c:pt idx="68">
                  <c:v>10.54</c:v>
                </c:pt>
                <c:pt idx="69">
                  <c:v>10.14</c:v>
                </c:pt>
                <c:pt idx="70">
                  <c:v>10.14</c:v>
                </c:pt>
                <c:pt idx="71">
                  <c:v>10.220000000000001</c:v>
                </c:pt>
                <c:pt idx="72">
                  <c:v>10.55</c:v>
                </c:pt>
                <c:pt idx="73">
                  <c:v>10.64</c:v>
                </c:pt>
                <c:pt idx="74">
                  <c:v>11.16</c:v>
                </c:pt>
                <c:pt idx="75">
                  <c:v>11.11</c:v>
                </c:pt>
                <c:pt idx="76">
                  <c:v>10.96</c:v>
                </c:pt>
                <c:pt idx="77" formatCode="General">
                  <c:v>#N/A</c:v>
                </c:pt>
                <c:pt idx="78">
                  <c:v>11.8</c:v>
                </c:pt>
                <c:pt idx="79">
                  <c:v>11.27</c:v>
                </c:pt>
                <c:pt idx="80">
                  <c:v>10.71</c:v>
                </c:pt>
                <c:pt idx="81">
                  <c:v>10.63</c:v>
                </c:pt>
                <c:pt idx="82">
                  <c:v>10.84</c:v>
                </c:pt>
                <c:pt idx="83">
                  <c:v>10.5</c:v>
                </c:pt>
                <c:pt idx="84">
                  <c:v>10.08</c:v>
                </c:pt>
                <c:pt idx="85">
                  <c:v>9.5500000000000007</c:v>
                </c:pt>
                <c:pt idx="86">
                  <c:v>9.93</c:v>
                </c:pt>
                <c:pt idx="87" formatCode="General">
                  <c:v>#N/A</c:v>
                </c:pt>
                <c:pt idx="88">
                  <c:v>8.25</c:v>
                </c:pt>
                <c:pt idx="89">
                  <c:v>8.44</c:v>
                </c:pt>
                <c:pt idx="90">
                  <c:v>7.44</c:v>
                </c:pt>
                <c:pt idx="91">
                  <c:v>7.46</c:v>
                </c:pt>
                <c:pt idx="92">
                  <c:v>6.74</c:v>
                </c:pt>
                <c:pt idx="93">
                  <c:v>7.91</c:v>
                </c:pt>
                <c:pt idx="94">
                  <c:v>8.59</c:v>
                </c:pt>
                <c:pt idx="95">
                  <c:v>9.42</c:v>
                </c:pt>
                <c:pt idx="96">
                  <c:v>9.34</c:v>
                </c:pt>
                <c:pt idx="97">
                  <c:v>8.73</c:v>
                </c:pt>
                <c:pt idx="98">
                  <c:v>9.0500000000000007</c:v>
                </c:pt>
                <c:pt idx="99">
                  <c:v>9</c:v>
                </c:pt>
                <c:pt idx="100">
                  <c:v>7.49</c:v>
                </c:pt>
                <c:pt idx="101">
                  <c:v>8.16</c:v>
                </c:pt>
                <c:pt idx="102">
                  <c:v>8.1199999999999992</c:v>
                </c:pt>
                <c:pt idx="103">
                  <c:v>6.87</c:v>
                </c:pt>
                <c:pt idx="104">
                  <c:v>7.41</c:v>
                </c:pt>
                <c:pt idx="105">
                  <c:v>6.59</c:v>
                </c:pt>
                <c:pt idx="106">
                  <c:v>6.78</c:v>
                </c:pt>
                <c:pt idx="107">
                  <c:v>7.25</c:v>
                </c:pt>
                <c:pt idx="108">
                  <c:v>7.38</c:v>
                </c:pt>
                <c:pt idx="109">
                  <c:v>7.85</c:v>
                </c:pt>
                <c:pt idx="110">
                  <c:v>8.8800000000000008</c:v>
                </c:pt>
                <c:pt idx="111">
                  <c:v>9.49</c:v>
                </c:pt>
                <c:pt idx="112">
                  <c:v>9.7799999999999994</c:v>
                </c:pt>
                <c:pt idx="113">
                  <c:v>9.33</c:v>
                </c:pt>
                <c:pt idx="114">
                  <c:v>9.2799999999999994</c:v>
                </c:pt>
                <c:pt idx="115">
                  <c:v>8.9499999999999993</c:v>
                </c:pt>
                <c:pt idx="116">
                  <c:v>9.1199999999999992</c:v>
                </c:pt>
                <c:pt idx="117">
                  <c:v>10.3</c:v>
                </c:pt>
                <c:pt idx="118">
                  <c:v>9.77</c:v>
                </c:pt>
                <c:pt idx="119">
                  <c:v>10.14</c:v>
                </c:pt>
                <c:pt idx="120">
                  <c:v>9.8800000000000008</c:v>
                </c:pt>
                <c:pt idx="121">
                  <c:v>9.9600000000000009</c:v>
                </c:pt>
                <c:pt idx="122">
                  <c:v>10.01</c:v>
                </c:pt>
                <c:pt idx="123">
                  <c:v>9.91</c:v>
                </c:pt>
                <c:pt idx="124">
                  <c:v>9.7899999999999991</c:v>
                </c:pt>
                <c:pt idx="125">
                  <c:v>10.199999999999999</c:v>
                </c:pt>
                <c:pt idx="126">
                  <c:v>11.24</c:v>
                </c:pt>
                <c:pt idx="127">
                  <c:v>12</c:v>
                </c:pt>
                <c:pt idx="128">
                  <c:v>12.73</c:v>
                </c:pt>
                <c:pt idx="129">
                  <c:v>12.67</c:v>
                </c:pt>
                <c:pt idx="130">
                  <c:v>11.93</c:v>
                </c:pt>
                <c:pt idx="131">
                  <c:v>11.8</c:v>
                </c:pt>
                <c:pt idx="132">
                  <c:v>11.53</c:v>
                </c:pt>
                <c:pt idx="133">
                  <c:v>11.42</c:v>
                </c:pt>
                <c:pt idx="134">
                  <c:v>11.2</c:v>
                </c:pt>
                <c:pt idx="135">
                  <c:v>11.23</c:v>
                </c:pt>
                <c:pt idx="136">
                  <c:v>11.58</c:v>
                </c:pt>
                <c:pt idx="137">
                  <c:v>12.2</c:v>
                </c:pt>
                <c:pt idx="138">
                  <c:v>11.66</c:v>
                </c:pt>
                <c:pt idx="139">
                  <c:v>11.06</c:v>
                </c:pt>
                <c:pt idx="140">
                  <c:v>11.33</c:v>
                </c:pt>
                <c:pt idx="141">
                  <c:v>11.43</c:v>
                </c:pt>
                <c:pt idx="142">
                  <c:v>12.03</c:v>
                </c:pt>
                <c:pt idx="143">
                  <c:v>11.38</c:v>
                </c:pt>
                <c:pt idx="144">
                  <c:v>11.26</c:v>
                </c:pt>
                <c:pt idx="145">
                  <c:v>12.03</c:v>
                </c:pt>
                <c:pt idx="146">
                  <c:v>13.71</c:v>
                </c:pt>
                <c:pt idx="147">
                  <c:v>13.13</c:v>
                </c:pt>
                <c:pt idx="148">
                  <c:v>12.3</c:v>
                </c:pt>
                <c:pt idx="149">
                  <c:v>12.25</c:v>
                </c:pt>
                <c:pt idx="150">
                  <c:v>9.73</c:v>
                </c:pt>
                <c:pt idx="151">
                  <c:v>7.14</c:v>
                </c:pt>
                <c:pt idx="152">
                  <c:v>6.5</c:v>
                </c:pt>
                <c:pt idx="153">
                  <c:v>6.91</c:v>
                </c:pt>
                <c:pt idx="154">
                  <c:v>8.15</c:v>
                </c:pt>
                <c:pt idx="155">
                  <c:v>7.72</c:v>
                </c:pt>
                <c:pt idx="156">
                  <c:v>7.23</c:v>
                </c:pt>
                <c:pt idx="157">
                  <c:v>7.6</c:v>
                </c:pt>
                <c:pt idx="158">
                  <c:v>6.09</c:v>
                </c:pt>
                <c:pt idx="159">
                  <c:v>5</c:v>
                </c:pt>
                <c:pt idx="160">
                  <c:v>5.77</c:v>
                </c:pt>
                <c:pt idx="161">
                  <c:v>6.92</c:v>
                </c:pt>
                <c:pt idx="162">
                  <c:v>6.06</c:v>
                </c:pt>
                <c:pt idx="163">
                  <c:v>7.21</c:v>
                </c:pt>
                <c:pt idx="164">
                  <c:v>6.29</c:v>
                </c:pt>
                <c:pt idx="165">
                  <c:v>5.9</c:v>
                </c:pt>
                <c:pt idx="166" formatCode="General">
                  <c:v>#N/A</c:v>
                </c:pt>
                <c:pt idx="167">
                  <c:v>5.92</c:v>
                </c:pt>
                <c:pt idx="168">
                  <c:v>6.09</c:v>
                </c:pt>
                <c:pt idx="169">
                  <c:v>7.01</c:v>
                </c:pt>
                <c:pt idx="170">
                  <c:v>7.38</c:v>
                </c:pt>
                <c:pt idx="171">
                  <c:v>8.3800000000000008</c:v>
                </c:pt>
                <c:pt idx="172">
                  <c:v>8.18</c:v>
                </c:pt>
                <c:pt idx="173">
                  <c:v>8.85</c:v>
                </c:pt>
                <c:pt idx="174">
                  <c:v>8.4</c:v>
                </c:pt>
                <c:pt idx="175">
                  <c:v>8.61</c:v>
                </c:pt>
                <c:pt idx="176">
                  <c:v>8.01</c:v>
                </c:pt>
                <c:pt idx="177">
                  <c:v>8.4499999999999993</c:v>
                </c:pt>
                <c:pt idx="178">
                  <c:v>9.5399999999999991</c:v>
                </c:pt>
                <c:pt idx="179">
                  <c:v>9.61</c:v>
                </c:pt>
                <c:pt idx="180">
                  <c:v>10.1</c:v>
                </c:pt>
                <c:pt idx="181">
                  <c:v>9.44</c:v>
                </c:pt>
                <c:pt idx="182">
                  <c:v>9.4</c:v>
                </c:pt>
                <c:pt idx="183">
                  <c:v>9.33</c:v>
                </c:pt>
                <c:pt idx="184">
                  <c:v>9.8699999999999992</c:v>
                </c:pt>
                <c:pt idx="185">
                  <c:v>9.82</c:v>
                </c:pt>
                <c:pt idx="186">
                  <c:v>9.4600000000000009</c:v>
                </c:pt>
                <c:pt idx="187">
                  <c:v>8.92</c:v>
                </c:pt>
                <c:pt idx="188">
                  <c:v>8.75</c:v>
                </c:pt>
                <c:pt idx="189">
                  <c:v>9.51</c:v>
                </c:pt>
                <c:pt idx="190">
                  <c:v>10.59</c:v>
                </c:pt>
                <c:pt idx="191">
                  <c:v>10.33</c:v>
                </c:pt>
                <c:pt idx="192">
                  <c:v>9.6999999999999993</c:v>
                </c:pt>
                <c:pt idx="193">
                  <c:v>6.45</c:v>
                </c:pt>
                <c:pt idx="194">
                  <c:v>5.77</c:v>
                </c:pt>
                <c:pt idx="195">
                  <c:v>6.84</c:v>
                </c:pt>
                <c:pt idx="196">
                  <c:v>7.3</c:v>
                </c:pt>
                <c:pt idx="197">
                  <c:v>6.43</c:v>
                </c:pt>
                <c:pt idx="198">
                  <c:v>6.67</c:v>
                </c:pt>
                <c:pt idx="199">
                  <c:v>6.98</c:v>
                </c:pt>
                <c:pt idx="200">
                  <c:v>8.44</c:v>
                </c:pt>
                <c:pt idx="201">
                  <c:v>7.96</c:v>
                </c:pt>
                <c:pt idx="202">
                  <c:v>8.17</c:v>
                </c:pt>
                <c:pt idx="203">
                  <c:v>7.64</c:v>
                </c:pt>
                <c:pt idx="204">
                  <c:v>7.86</c:v>
                </c:pt>
                <c:pt idx="205">
                  <c:v>7.48</c:v>
                </c:pt>
                <c:pt idx="206">
                  <c:v>7.71</c:v>
                </c:pt>
                <c:pt idx="207">
                  <c:v>8.18</c:v>
                </c:pt>
                <c:pt idx="208">
                  <c:v>8.76</c:v>
                </c:pt>
                <c:pt idx="209">
                  <c:v>9.57</c:v>
                </c:pt>
                <c:pt idx="210">
                  <c:v>9.4700000000000006</c:v>
                </c:pt>
                <c:pt idx="211">
                  <c:v>9.65</c:v>
                </c:pt>
                <c:pt idx="212">
                  <c:v>9.31</c:v>
                </c:pt>
                <c:pt idx="213">
                  <c:v>9.5500000000000007</c:v>
                </c:pt>
                <c:pt idx="214">
                  <c:v>8.48</c:v>
                </c:pt>
                <c:pt idx="215">
                  <c:v>9.27</c:v>
                </c:pt>
                <c:pt idx="216">
                  <c:v>10.17</c:v>
                </c:pt>
                <c:pt idx="217">
                  <c:v>10.43</c:v>
                </c:pt>
                <c:pt idx="218">
                  <c:v>10.47</c:v>
                </c:pt>
                <c:pt idx="219">
                  <c:v>10.8</c:v>
                </c:pt>
                <c:pt idx="220">
                  <c:v>10.17</c:v>
                </c:pt>
                <c:pt idx="221">
                  <c:v>9.84</c:v>
                </c:pt>
                <c:pt idx="222">
                  <c:v>10.3</c:v>
                </c:pt>
                <c:pt idx="223">
                  <c:v>9.98</c:v>
                </c:pt>
                <c:pt idx="224">
                  <c:v>9.2200000000000006</c:v>
                </c:pt>
                <c:pt idx="225">
                  <c:v>9.52</c:v>
                </c:pt>
                <c:pt idx="226">
                  <c:v>9.6199999999999992</c:v>
                </c:pt>
                <c:pt idx="227">
                  <c:v>9.9</c:v>
                </c:pt>
                <c:pt idx="228">
                  <c:v>9.11</c:v>
                </c:pt>
                <c:pt idx="229">
                  <c:v>8.7200000000000006</c:v>
                </c:pt>
                <c:pt idx="230">
                  <c:v>9.9</c:v>
                </c:pt>
                <c:pt idx="231">
                  <c:v>10.93</c:v>
                </c:pt>
                <c:pt idx="232">
                  <c:v>11.18</c:v>
                </c:pt>
                <c:pt idx="233">
                  <c:v>11.59</c:v>
                </c:pt>
                <c:pt idx="234">
                  <c:v>11.5</c:v>
                </c:pt>
                <c:pt idx="235">
                  <c:v>10.47</c:v>
                </c:pt>
                <c:pt idx="236">
                  <c:v>9.6300000000000008</c:v>
                </c:pt>
                <c:pt idx="237">
                  <c:v>7.89</c:v>
                </c:pt>
                <c:pt idx="238">
                  <c:v>8.41</c:v>
                </c:pt>
                <c:pt idx="239">
                  <c:v>7.84</c:v>
                </c:pt>
                <c:pt idx="240">
                  <c:v>9.2899999999999991</c:v>
                </c:pt>
                <c:pt idx="241">
                  <c:v>9.2100000000000009</c:v>
                </c:pt>
                <c:pt idx="242">
                  <c:v>8.82</c:v>
                </c:pt>
                <c:pt idx="243">
                  <c:v>8.74</c:v>
                </c:pt>
                <c:pt idx="244">
                  <c:v>9.56</c:v>
                </c:pt>
                <c:pt idx="245">
                  <c:v>11.24</c:v>
                </c:pt>
                <c:pt idx="246">
                  <c:v>13.65</c:v>
                </c:pt>
                <c:pt idx="247">
                  <c:v>13.53</c:v>
                </c:pt>
                <c:pt idx="248">
                  <c:v>13.71</c:v>
                </c:pt>
                <c:pt idx="249">
                  <c:v>14.11</c:v>
                </c:pt>
                <c:pt idx="250">
                  <c:v>14.26</c:v>
                </c:pt>
                <c:pt idx="251">
                  <c:v>14.92</c:v>
                </c:pt>
                <c:pt idx="252">
                  <c:v>15.16</c:v>
                </c:pt>
                <c:pt idx="253" formatCode="General">
                  <c:v>#N/A</c:v>
                </c:pt>
                <c:pt idx="254">
                  <c:v>15.38</c:v>
                </c:pt>
                <c:pt idx="255">
                  <c:v>14.57</c:v>
                </c:pt>
                <c:pt idx="256">
                  <c:v>13.99</c:v>
                </c:pt>
                <c:pt idx="257">
                  <c:v>14.95</c:v>
                </c:pt>
                <c:pt idx="258">
                  <c:v>15.06</c:v>
                </c:pt>
                <c:pt idx="259">
                  <c:v>14.28</c:v>
                </c:pt>
                <c:pt idx="260">
                  <c:v>14.34</c:v>
                </c:pt>
                <c:pt idx="261">
                  <c:v>14.18</c:v>
                </c:pt>
                <c:pt idx="262">
                  <c:v>14.46</c:v>
                </c:pt>
                <c:pt idx="263">
                  <c:v>14.27</c:v>
                </c:pt>
                <c:pt idx="264">
                  <c:v>14.79</c:v>
                </c:pt>
                <c:pt idx="265">
                  <c:v>14.88</c:v>
                </c:pt>
                <c:pt idx="266">
                  <c:v>15.11</c:v>
                </c:pt>
                <c:pt idx="267">
                  <c:v>14.71</c:v>
                </c:pt>
                <c:pt idx="268">
                  <c:v>15.66</c:v>
                </c:pt>
                <c:pt idx="269">
                  <c:v>15.33</c:v>
                </c:pt>
                <c:pt idx="270">
                  <c:v>14.72</c:v>
                </c:pt>
                <c:pt idx="271">
                  <c:v>14.28</c:v>
                </c:pt>
                <c:pt idx="272">
                  <c:v>13.28</c:v>
                </c:pt>
                <c:pt idx="273">
                  <c:v>14.44</c:v>
                </c:pt>
                <c:pt idx="274">
                  <c:v>11.89</c:v>
                </c:pt>
                <c:pt idx="275">
                  <c:v>12.85</c:v>
                </c:pt>
                <c:pt idx="276">
                  <c:v>12.93</c:v>
                </c:pt>
                <c:pt idx="277">
                  <c:v>11.52</c:v>
                </c:pt>
                <c:pt idx="278">
                  <c:v>10.220000000000001</c:v>
                </c:pt>
                <c:pt idx="279">
                  <c:v>10.72</c:v>
                </c:pt>
                <c:pt idx="280">
                  <c:v>12.37</c:v>
                </c:pt>
                <c:pt idx="281">
                  <c:v>12.98</c:v>
                </c:pt>
                <c:pt idx="282">
                  <c:v>13.3</c:v>
                </c:pt>
                <c:pt idx="283">
                  <c:v>12.76</c:v>
                </c:pt>
                <c:pt idx="284">
                  <c:v>12.5</c:v>
                </c:pt>
                <c:pt idx="285">
                  <c:v>13.28</c:v>
                </c:pt>
                <c:pt idx="286">
                  <c:v>13.85</c:v>
                </c:pt>
                <c:pt idx="287">
                  <c:v>12.73</c:v>
                </c:pt>
                <c:pt idx="288">
                  <c:v>12.32</c:v>
                </c:pt>
                <c:pt idx="289">
                  <c:v>12.65</c:v>
                </c:pt>
                <c:pt idx="290">
                  <c:v>11.88</c:v>
                </c:pt>
                <c:pt idx="291">
                  <c:v>12.96</c:v>
                </c:pt>
                <c:pt idx="292">
                  <c:v>12.74</c:v>
                </c:pt>
                <c:pt idx="293">
                  <c:v>12.26</c:v>
                </c:pt>
                <c:pt idx="294">
                  <c:v>8.6</c:v>
                </c:pt>
                <c:pt idx="295">
                  <c:v>6.53</c:v>
                </c:pt>
                <c:pt idx="296">
                  <c:v>6.7</c:v>
                </c:pt>
                <c:pt idx="297">
                  <c:v>2.9</c:v>
                </c:pt>
                <c:pt idx="298">
                  <c:v>-0.21</c:v>
                </c:pt>
                <c:pt idx="299">
                  <c:v>0.69</c:v>
                </c:pt>
                <c:pt idx="300">
                  <c:v>1.84</c:v>
                </c:pt>
                <c:pt idx="301">
                  <c:v>3.1</c:v>
                </c:pt>
                <c:pt idx="302">
                  <c:v>1.36</c:v>
                </c:pt>
                <c:pt idx="303">
                  <c:v>-2.1800000000000002</c:v>
                </c:pt>
                <c:pt idx="304">
                  <c:v>-9.41</c:v>
                </c:pt>
                <c:pt idx="305">
                  <c:v>-9.4600000000000009</c:v>
                </c:pt>
                <c:pt idx="306">
                  <c:v>-10.71</c:v>
                </c:pt>
                <c:pt idx="307">
                  <c:v>-20.079999999999998</c:v>
                </c:pt>
                <c:pt idx="308">
                  <c:v>-18.66</c:v>
                </c:pt>
                <c:pt idx="309">
                  <c:v>-22.61</c:v>
                </c:pt>
                <c:pt idx="310">
                  <c:v>-21.38</c:v>
                </c:pt>
                <c:pt idx="311">
                  <c:v>-24.91</c:v>
                </c:pt>
                <c:pt idx="312">
                  <c:v>-24.26</c:v>
                </c:pt>
                <c:pt idx="313">
                  <c:v>-22.93</c:v>
                </c:pt>
                <c:pt idx="314">
                  <c:v>-25.9</c:v>
                </c:pt>
                <c:pt idx="315">
                  <c:v>-19.329999999999998</c:v>
                </c:pt>
                <c:pt idx="316">
                  <c:v>-15.71</c:v>
                </c:pt>
                <c:pt idx="317">
                  <c:v>-13.63</c:v>
                </c:pt>
                <c:pt idx="318">
                  <c:v>-17.91</c:v>
                </c:pt>
                <c:pt idx="319">
                  <c:v>-17.39</c:v>
                </c:pt>
                <c:pt idx="320">
                  <c:v>-15.59</c:v>
                </c:pt>
                <c:pt idx="321">
                  <c:v>-18.75</c:v>
                </c:pt>
                <c:pt idx="322">
                  <c:v>-18.55</c:v>
                </c:pt>
                <c:pt idx="323">
                  <c:v>-19.64</c:v>
                </c:pt>
                <c:pt idx="324">
                  <c:v>-16.91</c:v>
                </c:pt>
                <c:pt idx="325">
                  <c:v>-14.67</c:v>
                </c:pt>
                <c:pt idx="326">
                  <c:v>-14.7</c:v>
                </c:pt>
                <c:pt idx="327">
                  <c:v>-12.17</c:v>
                </c:pt>
                <c:pt idx="328" formatCode="General">
                  <c:v>#N/A</c:v>
                </c:pt>
                <c:pt idx="329">
                  <c:v>-13.07</c:v>
                </c:pt>
                <c:pt idx="330">
                  <c:v>-16.13</c:v>
                </c:pt>
                <c:pt idx="331">
                  <c:v>-15.73</c:v>
                </c:pt>
                <c:pt idx="332">
                  <c:v>-13.34</c:v>
                </c:pt>
                <c:pt idx="333">
                  <c:v>-13.06</c:v>
                </c:pt>
                <c:pt idx="334">
                  <c:v>-15.56</c:v>
                </c:pt>
                <c:pt idx="335">
                  <c:v>-13.8</c:v>
                </c:pt>
                <c:pt idx="336">
                  <c:v>-12.92</c:v>
                </c:pt>
                <c:pt idx="337">
                  <c:v>-13.92</c:v>
                </c:pt>
                <c:pt idx="338">
                  <c:v>-12.52</c:v>
                </c:pt>
                <c:pt idx="339">
                  <c:v>-10.85</c:v>
                </c:pt>
                <c:pt idx="340">
                  <c:v>-8.42</c:v>
                </c:pt>
                <c:pt idx="341">
                  <c:v>-11.38</c:v>
                </c:pt>
                <c:pt idx="342">
                  <c:v>-13.36</c:v>
                </c:pt>
                <c:pt idx="343">
                  <c:v>-13.66</c:v>
                </c:pt>
                <c:pt idx="344">
                  <c:v>-12.37</c:v>
                </c:pt>
                <c:pt idx="345">
                  <c:v>-12.4</c:v>
                </c:pt>
                <c:pt idx="346">
                  <c:v>-11.16</c:v>
                </c:pt>
                <c:pt idx="347" formatCode="General">
                  <c:v>#N/A</c:v>
                </c:pt>
                <c:pt idx="348">
                  <c:v>-11.09</c:v>
                </c:pt>
                <c:pt idx="349">
                  <c:v>-10.51</c:v>
                </c:pt>
                <c:pt idx="350">
                  <c:v>-11.89</c:v>
                </c:pt>
                <c:pt idx="351">
                  <c:v>-14.35</c:v>
                </c:pt>
                <c:pt idx="352">
                  <c:v>-13.39</c:v>
                </c:pt>
                <c:pt idx="353">
                  <c:v>-9.81</c:v>
                </c:pt>
                <c:pt idx="354">
                  <c:v>-10.28</c:v>
                </c:pt>
                <c:pt idx="355">
                  <c:v>-9.44</c:v>
                </c:pt>
                <c:pt idx="356">
                  <c:v>-10.050000000000001</c:v>
                </c:pt>
                <c:pt idx="357">
                  <c:v>-10.31</c:v>
                </c:pt>
                <c:pt idx="358">
                  <c:v>-8.8800000000000008</c:v>
                </c:pt>
                <c:pt idx="359">
                  <c:v>-7.75</c:v>
                </c:pt>
                <c:pt idx="360">
                  <c:v>-6.63</c:v>
                </c:pt>
                <c:pt idx="361">
                  <c:v>-8.6300000000000008</c:v>
                </c:pt>
                <c:pt idx="362">
                  <c:v>-7.3</c:v>
                </c:pt>
                <c:pt idx="363">
                  <c:v>-6.49</c:v>
                </c:pt>
                <c:pt idx="364">
                  <c:v>-4.0599999999999996</c:v>
                </c:pt>
                <c:pt idx="365">
                  <c:v>-4.66</c:v>
                </c:pt>
                <c:pt idx="366">
                  <c:v>-2.4900000000000002</c:v>
                </c:pt>
                <c:pt idx="367">
                  <c:v>-2.69</c:v>
                </c:pt>
                <c:pt idx="368">
                  <c:v>-4.72</c:v>
                </c:pt>
                <c:pt idx="369">
                  <c:v>-4.9400000000000004</c:v>
                </c:pt>
                <c:pt idx="370">
                  <c:v>-8.6300000000000008</c:v>
                </c:pt>
                <c:pt idx="371">
                  <c:v>-8.19</c:v>
                </c:pt>
                <c:pt idx="372">
                  <c:v>-8.67</c:v>
                </c:pt>
                <c:pt idx="373">
                  <c:v>-6.14</c:v>
                </c:pt>
                <c:pt idx="374">
                  <c:v>-5.89</c:v>
                </c:pt>
                <c:pt idx="375">
                  <c:v>-6.3</c:v>
                </c:pt>
                <c:pt idx="376">
                  <c:v>-5.29</c:v>
                </c:pt>
                <c:pt idx="377">
                  <c:v>-5.98</c:v>
                </c:pt>
                <c:pt idx="378">
                  <c:v>-4.9800000000000004</c:v>
                </c:pt>
                <c:pt idx="379">
                  <c:v>-7.84</c:v>
                </c:pt>
                <c:pt idx="380">
                  <c:v>-7.6</c:v>
                </c:pt>
                <c:pt idx="381">
                  <c:v>-7.47</c:v>
                </c:pt>
                <c:pt idx="382">
                  <c:v>-6.59</c:v>
                </c:pt>
                <c:pt idx="383">
                  <c:v>-7.35</c:v>
                </c:pt>
                <c:pt idx="384">
                  <c:v>-7.43</c:v>
                </c:pt>
                <c:pt idx="385">
                  <c:v>-6.25</c:v>
                </c:pt>
                <c:pt idx="386">
                  <c:v>-7.31</c:v>
                </c:pt>
                <c:pt idx="387">
                  <c:v>-5.49</c:v>
                </c:pt>
                <c:pt idx="388">
                  <c:v>-6.85</c:v>
                </c:pt>
                <c:pt idx="389">
                  <c:v>-7.43</c:v>
                </c:pt>
                <c:pt idx="390">
                  <c:v>-8.92</c:v>
                </c:pt>
                <c:pt idx="391">
                  <c:v>-8.1999999999999993</c:v>
                </c:pt>
                <c:pt idx="392">
                  <c:v>-7.02</c:v>
                </c:pt>
                <c:pt idx="393">
                  <c:v>-7.18</c:v>
                </c:pt>
                <c:pt idx="394">
                  <c:v>-5.57</c:v>
                </c:pt>
                <c:pt idx="395">
                  <c:v>-6.18</c:v>
                </c:pt>
                <c:pt idx="396">
                  <c:v>-5.67</c:v>
                </c:pt>
                <c:pt idx="397">
                  <c:v>-5.99</c:v>
                </c:pt>
                <c:pt idx="398">
                  <c:v>-5.77</c:v>
                </c:pt>
                <c:pt idx="399">
                  <c:v>-6.58</c:v>
                </c:pt>
                <c:pt idx="400">
                  <c:v>-6.51</c:v>
                </c:pt>
                <c:pt idx="401">
                  <c:v>-7.78</c:v>
                </c:pt>
                <c:pt idx="402">
                  <c:v>-8.11</c:v>
                </c:pt>
                <c:pt idx="403">
                  <c:v>-7.7</c:v>
                </c:pt>
                <c:pt idx="404">
                  <c:v>-7.71</c:v>
                </c:pt>
                <c:pt idx="405">
                  <c:v>-9.66</c:v>
                </c:pt>
                <c:pt idx="406">
                  <c:v>-10.85</c:v>
                </c:pt>
                <c:pt idx="407">
                  <c:v>-9.01</c:v>
                </c:pt>
                <c:pt idx="408">
                  <c:v>-8.83</c:v>
                </c:pt>
                <c:pt idx="409">
                  <c:v>-7.67</c:v>
                </c:pt>
                <c:pt idx="410">
                  <c:v>-8.77</c:v>
                </c:pt>
                <c:pt idx="411">
                  <c:v>-8.56</c:v>
                </c:pt>
                <c:pt idx="412">
                  <c:v>-8.24</c:v>
                </c:pt>
                <c:pt idx="413">
                  <c:v>-6.7</c:v>
                </c:pt>
                <c:pt idx="414">
                  <c:v>-5.08</c:v>
                </c:pt>
                <c:pt idx="415">
                  <c:v>-6.37</c:v>
                </c:pt>
                <c:pt idx="416">
                  <c:v>-7.7</c:v>
                </c:pt>
                <c:pt idx="417">
                  <c:v>-7.21</c:v>
                </c:pt>
                <c:pt idx="418">
                  <c:v>-7.99</c:v>
                </c:pt>
                <c:pt idx="419">
                  <c:v>-7.59</c:v>
                </c:pt>
                <c:pt idx="420">
                  <c:v>-8.8800000000000008</c:v>
                </c:pt>
                <c:pt idx="421">
                  <c:v>-8.94</c:v>
                </c:pt>
                <c:pt idx="422">
                  <c:v>-7.58</c:v>
                </c:pt>
                <c:pt idx="423">
                  <c:v>-8.51</c:v>
                </c:pt>
                <c:pt idx="424">
                  <c:v>-8.25</c:v>
                </c:pt>
                <c:pt idx="425">
                  <c:v>-8.7899999999999991</c:v>
                </c:pt>
                <c:pt idx="426">
                  <c:v>-9.2100000000000009</c:v>
                </c:pt>
                <c:pt idx="427" formatCode="General">
                  <c:v>#N/A</c:v>
                </c:pt>
                <c:pt idx="428">
                  <c:v>-10.61</c:v>
                </c:pt>
                <c:pt idx="429">
                  <c:v>-9.5500000000000007</c:v>
                </c:pt>
                <c:pt idx="430">
                  <c:v>-10.86</c:v>
                </c:pt>
                <c:pt idx="431">
                  <c:v>-11.61</c:v>
                </c:pt>
                <c:pt idx="432">
                  <c:v>-9.65</c:v>
                </c:pt>
                <c:pt idx="433">
                  <c:v>-9.76</c:v>
                </c:pt>
                <c:pt idx="434">
                  <c:v>-8.7799999999999994</c:v>
                </c:pt>
                <c:pt idx="435">
                  <c:v>-8.9</c:v>
                </c:pt>
                <c:pt idx="436">
                  <c:v>-8.57</c:v>
                </c:pt>
                <c:pt idx="437">
                  <c:v>-8.52</c:v>
                </c:pt>
                <c:pt idx="438">
                  <c:v>-7.43</c:v>
                </c:pt>
                <c:pt idx="439">
                  <c:v>-7.78</c:v>
                </c:pt>
                <c:pt idx="440">
                  <c:v>-8.18</c:v>
                </c:pt>
                <c:pt idx="441">
                  <c:v>-8.84</c:v>
                </c:pt>
                <c:pt idx="442">
                  <c:v>-11.99</c:v>
                </c:pt>
                <c:pt idx="443">
                  <c:v>-11.74</c:v>
                </c:pt>
                <c:pt idx="444">
                  <c:v>-10.72</c:v>
                </c:pt>
                <c:pt idx="445">
                  <c:v>-11.85</c:v>
                </c:pt>
                <c:pt idx="446">
                  <c:v>-11.39</c:v>
                </c:pt>
                <c:pt idx="447">
                  <c:v>-10.039999999999999</c:v>
                </c:pt>
                <c:pt idx="448">
                  <c:v>-10.59</c:v>
                </c:pt>
                <c:pt idx="449">
                  <c:v>-10.84</c:v>
                </c:pt>
                <c:pt idx="450">
                  <c:v>-10.61</c:v>
                </c:pt>
                <c:pt idx="451">
                  <c:v>-10.32</c:v>
                </c:pt>
                <c:pt idx="452">
                  <c:v>-9.6300000000000008</c:v>
                </c:pt>
                <c:pt idx="453">
                  <c:v>-9.33</c:v>
                </c:pt>
                <c:pt idx="454">
                  <c:v>-9.36</c:v>
                </c:pt>
                <c:pt idx="455">
                  <c:v>-8.84</c:v>
                </c:pt>
                <c:pt idx="456">
                  <c:v>-8.23</c:v>
                </c:pt>
                <c:pt idx="457">
                  <c:v>-8.33</c:v>
                </c:pt>
                <c:pt idx="458">
                  <c:v>-8.98</c:v>
                </c:pt>
                <c:pt idx="459">
                  <c:v>-9.34</c:v>
                </c:pt>
                <c:pt idx="460">
                  <c:v>-10.71</c:v>
                </c:pt>
                <c:pt idx="461">
                  <c:v>-9.66</c:v>
                </c:pt>
                <c:pt idx="462">
                  <c:v>-10.039999999999999</c:v>
                </c:pt>
                <c:pt idx="463">
                  <c:v>-9.93</c:v>
                </c:pt>
                <c:pt idx="464">
                  <c:v>-11.42</c:v>
                </c:pt>
                <c:pt idx="465">
                  <c:v>-11.21</c:v>
                </c:pt>
                <c:pt idx="466">
                  <c:v>-10.08</c:v>
                </c:pt>
                <c:pt idx="467">
                  <c:v>-11.14</c:v>
                </c:pt>
                <c:pt idx="468">
                  <c:v>-12.15</c:v>
                </c:pt>
                <c:pt idx="469">
                  <c:v>-14.29</c:v>
                </c:pt>
                <c:pt idx="470">
                  <c:v>-14.38</c:v>
                </c:pt>
                <c:pt idx="471">
                  <c:v>-14.4</c:v>
                </c:pt>
                <c:pt idx="472">
                  <c:v>-13.5</c:v>
                </c:pt>
                <c:pt idx="473">
                  <c:v>-11.59</c:v>
                </c:pt>
                <c:pt idx="474">
                  <c:v>-10.11</c:v>
                </c:pt>
                <c:pt idx="475">
                  <c:v>-9.6999999999999993</c:v>
                </c:pt>
                <c:pt idx="476">
                  <c:v>-9.64</c:v>
                </c:pt>
                <c:pt idx="477">
                  <c:v>-5.33</c:v>
                </c:pt>
                <c:pt idx="478">
                  <c:v>-3.79</c:v>
                </c:pt>
                <c:pt idx="479">
                  <c:v>-2.48</c:v>
                </c:pt>
                <c:pt idx="480">
                  <c:v>-3.03</c:v>
                </c:pt>
                <c:pt idx="481">
                  <c:v>-3.29</c:v>
                </c:pt>
                <c:pt idx="482">
                  <c:v>-1.68</c:v>
                </c:pt>
                <c:pt idx="483">
                  <c:v>-2.44</c:v>
                </c:pt>
                <c:pt idx="484">
                  <c:v>-2</c:v>
                </c:pt>
                <c:pt idx="485">
                  <c:v>-2.8</c:v>
                </c:pt>
                <c:pt idx="486">
                  <c:v>-2.58</c:v>
                </c:pt>
                <c:pt idx="487">
                  <c:v>-2.69</c:v>
                </c:pt>
                <c:pt idx="488">
                  <c:v>-1.3</c:v>
                </c:pt>
                <c:pt idx="489">
                  <c:v>-2</c:v>
                </c:pt>
                <c:pt idx="490">
                  <c:v>-2.5099999999999998</c:v>
                </c:pt>
                <c:pt idx="491">
                  <c:v>-2.38</c:v>
                </c:pt>
                <c:pt idx="492">
                  <c:v>-3.76</c:v>
                </c:pt>
                <c:pt idx="493">
                  <c:v>-1.83</c:v>
                </c:pt>
                <c:pt idx="494">
                  <c:v>-0.82</c:v>
                </c:pt>
                <c:pt idx="495">
                  <c:v>-0.23</c:v>
                </c:pt>
                <c:pt idx="496">
                  <c:v>0.56999999999999995</c:v>
                </c:pt>
                <c:pt idx="497">
                  <c:v>0.39</c:v>
                </c:pt>
                <c:pt idx="498">
                  <c:v>0.37</c:v>
                </c:pt>
                <c:pt idx="499">
                  <c:v>0.44</c:v>
                </c:pt>
                <c:pt idx="500">
                  <c:v>0.75</c:v>
                </c:pt>
                <c:pt idx="501">
                  <c:v>-0.03</c:v>
                </c:pt>
                <c:pt idx="502">
                  <c:v>-0.08</c:v>
                </c:pt>
                <c:pt idx="503">
                  <c:v>-0.22</c:v>
                </c:pt>
                <c:pt idx="504">
                  <c:v>0.71</c:v>
                </c:pt>
                <c:pt idx="505">
                  <c:v>0.65</c:v>
                </c:pt>
                <c:pt idx="506">
                  <c:v>0.23</c:v>
                </c:pt>
                <c:pt idx="507">
                  <c:v>-1.55</c:v>
                </c:pt>
                <c:pt idx="508">
                  <c:v>-0.86</c:v>
                </c:pt>
                <c:pt idx="509">
                  <c:v>0</c:v>
                </c:pt>
                <c:pt idx="510">
                  <c:v>0.31</c:v>
                </c:pt>
                <c:pt idx="511" formatCode="General">
                  <c:v>#N/A</c:v>
                </c:pt>
                <c:pt idx="512">
                  <c:v>1.89</c:v>
                </c:pt>
                <c:pt idx="513">
                  <c:v>1.1599999999999999</c:v>
                </c:pt>
                <c:pt idx="514">
                  <c:v>-0.21</c:v>
                </c:pt>
                <c:pt idx="515">
                  <c:v>1.17</c:v>
                </c:pt>
                <c:pt idx="516">
                  <c:v>1.84</c:v>
                </c:pt>
                <c:pt idx="517">
                  <c:v>4.9000000000000004</c:v>
                </c:pt>
                <c:pt idx="518">
                  <c:v>5.14</c:v>
                </c:pt>
                <c:pt idx="519">
                  <c:v>5.41</c:v>
                </c:pt>
                <c:pt idx="520">
                  <c:v>4.24</c:v>
                </c:pt>
                <c:pt idx="521">
                  <c:v>3.65</c:v>
                </c:pt>
                <c:pt idx="522">
                  <c:v>3.45</c:v>
                </c:pt>
                <c:pt idx="523">
                  <c:v>4.29</c:v>
                </c:pt>
                <c:pt idx="524">
                  <c:v>3.32</c:v>
                </c:pt>
                <c:pt idx="525">
                  <c:v>3.18</c:v>
                </c:pt>
                <c:pt idx="526">
                  <c:v>3.06</c:v>
                </c:pt>
                <c:pt idx="527">
                  <c:v>3.67</c:v>
                </c:pt>
                <c:pt idx="528">
                  <c:v>3.29</c:v>
                </c:pt>
                <c:pt idx="529">
                  <c:v>2.84</c:v>
                </c:pt>
                <c:pt idx="530">
                  <c:v>1.92</c:v>
                </c:pt>
                <c:pt idx="531">
                  <c:v>2.1800000000000002</c:v>
                </c:pt>
                <c:pt idx="532">
                  <c:v>0.95</c:v>
                </c:pt>
                <c:pt idx="533">
                  <c:v>0.51</c:v>
                </c:pt>
                <c:pt idx="534">
                  <c:v>-1.07</c:v>
                </c:pt>
                <c:pt idx="535">
                  <c:v>-0.2</c:v>
                </c:pt>
                <c:pt idx="536">
                  <c:v>0.7</c:v>
                </c:pt>
                <c:pt idx="537">
                  <c:v>0.68</c:v>
                </c:pt>
                <c:pt idx="538">
                  <c:v>0.67</c:v>
                </c:pt>
                <c:pt idx="539">
                  <c:v>0.78</c:v>
                </c:pt>
                <c:pt idx="540">
                  <c:v>1.21</c:v>
                </c:pt>
                <c:pt idx="541">
                  <c:v>1.35</c:v>
                </c:pt>
                <c:pt idx="542">
                  <c:v>1.1499999999999999</c:v>
                </c:pt>
                <c:pt idx="543">
                  <c:v>1.22</c:v>
                </c:pt>
                <c:pt idx="544">
                  <c:v>2</c:v>
                </c:pt>
                <c:pt idx="545">
                  <c:v>4.4000000000000004</c:v>
                </c:pt>
                <c:pt idx="546">
                  <c:v>4.3099999999999996</c:v>
                </c:pt>
                <c:pt idx="547">
                  <c:v>3.6</c:v>
                </c:pt>
                <c:pt idx="548">
                  <c:v>2.2400000000000002</c:v>
                </c:pt>
                <c:pt idx="549">
                  <c:v>2.41</c:v>
                </c:pt>
                <c:pt idx="550">
                  <c:v>2.2200000000000002</c:v>
                </c:pt>
                <c:pt idx="551">
                  <c:v>2.44</c:v>
                </c:pt>
                <c:pt idx="552">
                  <c:v>3.09</c:v>
                </c:pt>
                <c:pt idx="553">
                  <c:v>2.92</c:v>
                </c:pt>
                <c:pt idx="554">
                  <c:v>0.56999999999999995</c:v>
                </c:pt>
                <c:pt idx="555">
                  <c:v>2.1800000000000002</c:v>
                </c:pt>
                <c:pt idx="556">
                  <c:v>2.4500000000000002</c:v>
                </c:pt>
                <c:pt idx="557">
                  <c:v>3.45</c:v>
                </c:pt>
                <c:pt idx="558">
                  <c:v>3.01</c:v>
                </c:pt>
                <c:pt idx="559">
                  <c:v>2.4500000000000002</c:v>
                </c:pt>
                <c:pt idx="560">
                  <c:v>3.77</c:v>
                </c:pt>
                <c:pt idx="561">
                  <c:v>4.08</c:v>
                </c:pt>
                <c:pt idx="562">
                  <c:v>4.04</c:v>
                </c:pt>
                <c:pt idx="563">
                  <c:v>4.34</c:v>
                </c:pt>
                <c:pt idx="564">
                  <c:v>4.6100000000000003</c:v>
                </c:pt>
                <c:pt idx="565">
                  <c:v>4.5</c:v>
                </c:pt>
                <c:pt idx="566">
                  <c:v>5.39</c:v>
                </c:pt>
                <c:pt idx="567">
                  <c:v>4.7</c:v>
                </c:pt>
                <c:pt idx="568">
                  <c:v>4.91</c:v>
                </c:pt>
                <c:pt idx="569">
                  <c:v>3.9</c:v>
                </c:pt>
                <c:pt idx="570">
                  <c:v>4.1500000000000004</c:v>
                </c:pt>
                <c:pt idx="571">
                  <c:v>3.69</c:v>
                </c:pt>
                <c:pt idx="572">
                  <c:v>3.94</c:v>
                </c:pt>
                <c:pt idx="573">
                  <c:v>3.35</c:v>
                </c:pt>
                <c:pt idx="574">
                  <c:v>4.37</c:v>
                </c:pt>
                <c:pt idx="575">
                  <c:v>4.2699999999999996</c:v>
                </c:pt>
                <c:pt idx="576">
                  <c:v>4.83</c:v>
                </c:pt>
                <c:pt idx="577">
                  <c:v>4.07</c:v>
                </c:pt>
                <c:pt idx="578">
                  <c:v>4.5599999999999996</c:v>
                </c:pt>
                <c:pt idx="579" formatCode="General">
                  <c:v>#N/A</c:v>
                </c:pt>
                <c:pt idx="580">
                  <c:v>5.88</c:v>
                </c:pt>
                <c:pt idx="581">
                  <c:v>6.8</c:v>
                </c:pt>
                <c:pt idx="582">
                  <c:v>7.6</c:v>
                </c:pt>
                <c:pt idx="583">
                  <c:v>7.28</c:v>
                </c:pt>
                <c:pt idx="584">
                  <c:v>6.86</c:v>
                </c:pt>
                <c:pt idx="585">
                  <c:v>7.01</c:v>
                </c:pt>
                <c:pt idx="586">
                  <c:v>7.7</c:v>
                </c:pt>
                <c:pt idx="587">
                  <c:v>8.35</c:v>
                </c:pt>
                <c:pt idx="588">
                  <c:v>8.84</c:v>
                </c:pt>
                <c:pt idx="589">
                  <c:v>8.56</c:v>
                </c:pt>
                <c:pt idx="590">
                  <c:v>6.48</c:v>
                </c:pt>
                <c:pt idx="591">
                  <c:v>6.91</c:v>
                </c:pt>
                <c:pt idx="592">
                  <c:v>7.71</c:v>
                </c:pt>
                <c:pt idx="593">
                  <c:v>7.71</c:v>
                </c:pt>
                <c:pt idx="594">
                  <c:v>8.2100000000000009</c:v>
                </c:pt>
                <c:pt idx="595">
                  <c:v>7.85</c:v>
                </c:pt>
                <c:pt idx="596">
                  <c:v>8.1</c:v>
                </c:pt>
                <c:pt idx="597">
                  <c:v>8.0299999999999994</c:v>
                </c:pt>
                <c:pt idx="598">
                  <c:v>8.2200000000000006</c:v>
                </c:pt>
                <c:pt idx="599" formatCode="General">
                  <c:v>#N/A</c:v>
                </c:pt>
                <c:pt idx="600">
                  <c:v>7.48</c:v>
                </c:pt>
                <c:pt idx="601">
                  <c:v>8.9700000000000006</c:v>
                </c:pt>
                <c:pt idx="602">
                  <c:v>9.5299999999999994</c:v>
                </c:pt>
                <c:pt idx="603">
                  <c:v>10.45</c:v>
                </c:pt>
                <c:pt idx="604">
                  <c:v>10.31</c:v>
                </c:pt>
                <c:pt idx="605">
                  <c:v>7.65</c:v>
                </c:pt>
                <c:pt idx="606">
                  <c:v>8.3000000000000007</c:v>
                </c:pt>
                <c:pt idx="607">
                  <c:v>7.73</c:v>
                </c:pt>
                <c:pt idx="608">
                  <c:v>8.98</c:v>
                </c:pt>
                <c:pt idx="609">
                  <c:v>8.73</c:v>
                </c:pt>
                <c:pt idx="610">
                  <c:v>8.86</c:v>
                </c:pt>
                <c:pt idx="611">
                  <c:v>7.74</c:v>
                </c:pt>
                <c:pt idx="612">
                  <c:v>8.74</c:v>
                </c:pt>
                <c:pt idx="613">
                  <c:v>8.73</c:v>
                </c:pt>
                <c:pt idx="614">
                  <c:v>9.23</c:v>
                </c:pt>
                <c:pt idx="615">
                  <c:v>8.92</c:v>
                </c:pt>
                <c:pt idx="616">
                  <c:v>9.08</c:v>
                </c:pt>
                <c:pt idx="617">
                  <c:v>9.02</c:v>
                </c:pt>
                <c:pt idx="618">
                  <c:v>9.09</c:v>
                </c:pt>
                <c:pt idx="619">
                  <c:v>9.99</c:v>
                </c:pt>
                <c:pt idx="620">
                  <c:v>10.38</c:v>
                </c:pt>
                <c:pt idx="621">
                  <c:v>9.7200000000000006</c:v>
                </c:pt>
                <c:pt idx="622">
                  <c:v>9.81</c:v>
                </c:pt>
                <c:pt idx="623">
                  <c:v>9.99</c:v>
                </c:pt>
                <c:pt idx="624">
                  <c:v>10.19</c:v>
                </c:pt>
                <c:pt idx="625">
                  <c:v>9.89</c:v>
                </c:pt>
                <c:pt idx="626">
                  <c:v>9.85</c:v>
                </c:pt>
                <c:pt idx="627">
                  <c:v>10.51</c:v>
                </c:pt>
                <c:pt idx="628">
                  <c:v>10.68</c:v>
                </c:pt>
                <c:pt idx="629">
                  <c:v>10.92</c:v>
                </c:pt>
                <c:pt idx="630">
                  <c:v>11.06</c:v>
                </c:pt>
                <c:pt idx="631">
                  <c:v>10.59</c:v>
                </c:pt>
                <c:pt idx="632">
                  <c:v>8.7100000000000009</c:v>
                </c:pt>
                <c:pt idx="633">
                  <c:v>9.39</c:v>
                </c:pt>
                <c:pt idx="634">
                  <c:v>9.93</c:v>
                </c:pt>
                <c:pt idx="635">
                  <c:v>9.73</c:v>
                </c:pt>
                <c:pt idx="636">
                  <c:v>10.039999999999999</c:v>
                </c:pt>
                <c:pt idx="637">
                  <c:v>10.5</c:v>
                </c:pt>
                <c:pt idx="638">
                  <c:v>9.6199999999999992</c:v>
                </c:pt>
                <c:pt idx="639">
                  <c:v>9.81</c:v>
                </c:pt>
                <c:pt idx="640">
                  <c:v>9.06</c:v>
                </c:pt>
                <c:pt idx="641">
                  <c:v>10.35</c:v>
                </c:pt>
                <c:pt idx="642">
                  <c:v>10.45</c:v>
                </c:pt>
                <c:pt idx="643">
                  <c:v>11.21</c:v>
                </c:pt>
                <c:pt idx="644">
                  <c:v>10.31</c:v>
                </c:pt>
                <c:pt idx="645">
                  <c:v>10.98</c:v>
                </c:pt>
                <c:pt idx="646">
                  <c:v>9.19</c:v>
                </c:pt>
                <c:pt idx="647">
                  <c:v>10.55</c:v>
                </c:pt>
                <c:pt idx="648">
                  <c:v>10.57</c:v>
                </c:pt>
                <c:pt idx="649">
                  <c:v>10.59</c:v>
                </c:pt>
                <c:pt idx="650">
                  <c:v>10.01</c:v>
                </c:pt>
                <c:pt idx="651">
                  <c:v>8.81</c:v>
                </c:pt>
                <c:pt idx="652">
                  <c:v>8.73</c:v>
                </c:pt>
                <c:pt idx="653">
                  <c:v>6.21</c:v>
                </c:pt>
                <c:pt idx="654">
                  <c:v>6.83</c:v>
                </c:pt>
                <c:pt idx="655">
                  <c:v>8.66</c:v>
                </c:pt>
                <c:pt idx="656">
                  <c:v>8.42</c:v>
                </c:pt>
                <c:pt idx="657">
                  <c:v>9.34</c:v>
                </c:pt>
                <c:pt idx="658">
                  <c:v>9.36</c:v>
                </c:pt>
                <c:pt idx="659">
                  <c:v>8.93</c:v>
                </c:pt>
                <c:pt idx="660">
                  <c:v>9.31</c:v>
                </c:pt>
                <c:pt idx="661">
                  <c:v>10.130000000000001</c:v>
                </c:pt>
                <c:pt idx="662">
                  <c:v>9.48</c:v>
                </c:pt>
                <c:pt idx="663">
                  <c:v>10.32</c:v>
                </c:pt>
                <c:pt idx="664">
                  <c:v>10.69</c:v>
                </c:pt>
                <c:pt idx="665">
                  <c:v>10.98</c:v>
                </c:pt>
                <c:pt idx="666">
                  <c:v>11.1</c:v>
                </c:pt>
                <c:pt idx="667">
                  <c:v>11.07</c:v>
                </c:pt>
                <c:pt idx="668">
                  <c:v>11.19</c:v>
                </c:pt>
                <c:pt idx="669">
                  <c:v>11.65</c:v>
                </c:pt>
                <c:pt idx="670">
                  <c:v>12.54</c:v>
                </c:pt>
                <c:pt idx="671">
                  <c:v>12.23</c:v>
                </c:pt>
                <c:pt idx="672">
                  <c:v>12.58</c:v>
                </c:pt>
                <c:pt idx="673">
                  <c:v>11.69</c:v>
                </c:pt>
                <c:pt idx="674">
                  <c:v>12.01</c:v>
                </c:pt>
                <c:pt idx="675">
                  <c:v>11.99</c:v>
                </c:pt>
                <c:pt idx="676">
                  <c:v>10.4</c:v>
                </c:pt>
                <c:pt idx="677">
                  <c:v>10.9</c:v>
                </c:pt>
                <c:pt idx="678">
                  <c:v>11.16</c:v>
                </c:pt>
                <c:pt idx="679">
                  <c:v>11.5</c:v>
                </c:pt>
                <c:pt idx="680">
                  <c:v>11.9</c:v>
                </c:pt>
                <c:pt idx="681">
                  <c:v>11.55</c:v>
                </c:pt>
                <c:pt idx="682">
                  <c:v>11.94</c:v>
                </c:pt>
                <c:pt idx="683" formatCode="General">
                  <c:v>#N/A</c:v>
                </c:pt>
                <c:pt idx="684">
                  <c:v>11.64</c:v>
                </c:pt>
                <c:pt idx="685">
                  <c:v>12.15</c:v>
                </c:pt>
                <c:pt idx="686">
                  <c:v>12.28</c:v>
                </c:pt>
                <c:pt idx="687">
                  <c:v>11.93</c:v>
                </c:pt>
                <c:pt idx="688">
                  <c:v>12.58</c:v>
                </c:pt>
                <c:pt idx="689">
                  <c:v>11.98</c:v>
                </c:pt>
                <c:pt idx="690">
                  <c:v>11.09</c:v>
                </c:pt>
                <c:pt idx="691">
                  <c:v>10.17</c:v>
                </c:pt>
                <c:pt idx="692">
                  <c:v>10.18</c:v>
                </c:pt>
                <c:pt idx="693">
                  <c:v>10.7</c:v>
                </c:pt>
                <c:pt idx="694">
                  <c:v>10.19</c:v>
                </c:pt>
                <c:pt idx="695">
                  <c:v>9.73</c:v>
                </c:pt>
                <c:pt idx="696">
                  <c:v>10.050000000000001</c:v>
                </c:pt>
                <c:pt idx="697">
                  <c:v>9.2899999999999991</c:v>
                </c:pt>
                <c:pt idx="698">
                  <c:v>8.3000000000000007</c:v>
                </c:pt>
                <c:pt idx="699">
                  <c:v>9.44</c:v>
                </c:pt>
                <c:pt idx="700">
                  <c:v>10.88</c:v>
                </c:pt>
                <c:pt idx="701">
                  <c:v>10.86</c:v>
                </c:pt>
                <c:pt idx="702">
                  <c:v>10.34</c:v>
                </c:pt>
                <c:pt idx="703">
                  <c:v>10.5</c:v>
                </c:pt>
                <c:pt idx="704">
                  <c:v>9.6199999999999992</c:v>
                </c:pt>
                <c:pt idx="705">
                  <c:v>10.63</c:v>
                </c:pt>
                <c:pt idx="706">
                  <c:v>10.26</c:v>
                </c:pt>
                <c:pt idx="707">
                  <c:v>9.44</c:v>
                </c:pt>
                <c:pt idx="708">
                  <c:v>8.9600000000000009</c:v>
                </c:pt>
                <c:pt idx="709">
                  <c:v>9.85</c:v>
                </c:pt>
                <c:pt idx="710">
                  <c:v>8.5299999999999994</c:v>
                </c:pt>
                <c:pt idx="711">
                  <c:v>9.7100000000000009</c:v>
                </c:pt>
                <c:pt idx="712">
                  <c:v>9.92</c:v>
                </c:pt>
                <c:pt idx="713">
                  <c:v>10.51</c:v>
                </c:pt>
                <c:pt idx="714">
                  <c:v>10.27</c:v>
                </c:pt>
                <c:pt idx="715">
                  <c:v>10.56</c:v>
                </c:pt>
                <c:pt idx="716">
                  <c:v>11.59</c:v>
                </c:pt>
                <c:pt idx="717">
                  <c:v>12.02</c:v>
                </c:pt>
                <c:pt idx="718">
                  <c:v>11.65</c:v>
                </c:pt>
                <c:pt idx="719">
                  <c:v>11.89</c:v>
                </c:pt>
                <c:pt idx="720">
                  <c:v>11.88</c:v>
                </c:pt>
                <c:pt idx="721">
                  <c:v>11.44</c:v>
                </c:pt>
                <c:pt idx="722">
                  <c:v>11.61</c:v>
                </c:pt>
                <c:pt idx="723">
                  <c:v>11.86</c:v>
                </c:pt>
                <c:pt idx="724">
                  <c:v>12.72</c:v>
                </c:pt>
                <c:pt idx="725">
                  <c:v>12.42</c:v>
                </c:pt>
                <c:pt idx="726">
                  <c:v>12.39</c:v>
                </c:pt>
                <c:pt idx="727">
                  <c:v>12.16</c:v>
                </c:pt>
                <c:pt idx="728">
                  <c:v>12.91</c:v>
                </c:pt>
                <c:pt idx="729">
                  <c:v>12.68</c:v>
                </c:pt>
                <c:pt idx="730">
                  <c:v>12.33</c:v>
                </c:pt>
                <c:pt idx="731">
                  <c:v>13.03</c:v>
                </c:pt>
                <c:pt idx="732">
                  <c:v>13.44</c:v>
                </c:pt>
                <c:pt idx="733">
                  <c:v>13.35</c:v>
                </c:pt>
                <c:pt idx="734">
                  <c:v>12.88</c:v>
                </c:pt>
                <c:pt idx="735">
                  <c:v>13.75</c:v>
                </c:pt>
                <c:pt idx="736">
                  <c:v>14.42</c:v>
                </c:pt>
                <c:pt idx="737">
                  <c:v>13.95</c:v>
                </c:pt>
                <c:pt idx="738">
                  <c:v>14.06</c:v>
                </c:pt>
                <c:pt idx="739">
                  <c:v>13.67</c:v>
                </c:pt>
                <c:pt idx="740">
                  <c:v>13.13</c:v>
                </c:pt>
                <c:pt idx="741">
                  <c:v>12.81</c:v>
                </c:pt>
                <c:pt idx="742">
                  <c:v>12.33</c:v>
                </c:pt>
                <c:pt idx="743">
                  <c:v>12.66</c:v>
                </c:pt>
                <c:pt idx="744">
                  <c:v>12.59</c:v>
                </c:pt>
                <c:pt idx="745">
                  <c:v>12.8</c:v>
                </c:pt>
                <c:pt idx="746">
                  <c:v>13.2</c:v>
                </c:pt>
                <c:pt idx="747">
                  <c:v>9.2100000000000009</c:v>
                </c:pt>
                <c:pt idx="748">
                  <c:v>10.220000000000001</c:v>
                </c:pt>
                <c:pt idx="749">
                  <c:v>9.36</c:v>
                </c:pt>
                <c:pt idx="750">
                  <c:v>11.08</c:v>
                </c:pt>
                <c:pt idx="751">
                  <c:v>10.39</c:v>
                </c:pt>
                <c:pt idx="752">
                  <c:v>10.27</c:v>
                </c:pt>
                <c:pt idx="753">
                  <c:v>11.85</c:v>
                </c:pt>
                <c:pt idx="754">
                  <c:v>13.51</c:v>
                </c:pt>
                <c:pt idx="755">
                  <c:v>13.48</c:v>
                </c:pt>
                <c:pt idx="756">
                  <c:v>13.2</c:v>
                </c:pt>
                <c:pt idx="757">
                  <c:v>12.65</c:v>
                </c:pt>
                <c:pt idx="758">
                  <c:v>11.63</c:v>
                </c:pt>
                <c:pt idx="759">
                  <c:v>11.38</c:v>
                </c:pt>
                <c:pt idx="760">
                  <c:v>10.67</c:v>
                </c:pt>
                <c:pt idx="761">
                  <c:v>11.97</c:v>
                </c:pt>
                <c:pt idx="762">
                  <c:v>12.21</c:v>
                </c:pt>
                <c:pt idx="763">
                  <c:v>11.1</c:v>
                </c:pt>
                <c:pt idx="764">
                  <c:v>12.59</c:v>
                </c:pt>
                <c:pt idx="765">
                  <c:v>13.38</c:v>
                </c:pt>
                <c:pt idx="766">
                  <c:v>13.94</c:v>
                </c:pt>
                <c:pt idx="767">
                  <c:v>13.93</c:v>
                </c:pt>
                <c:pt idx="768" formatCode="General">
                  <c:v>#N/A</c:v>
                </c:pt>
                <c:pt idx="769" formatCode="General">
                  <c:v>#N/A</c:v>
                </c:pt>
                <c:pt idx="770">
                  <c:v>14.76</c:v>
                </c:pt>
                <c:pt idx="771">
                  <c:v>14.57</c:v>
                </c:pt>
                <c:pt idx="772">
                  <c:v>14.31</c:v>
                </c:pt>
                <c:pt idx="773" formatCode="General">
                  <c:v>#N/A</c:v>
                </c:pt>
                <c:pt idx="774">
                  <c:v>16.16</c:v>
                </c:pt>
                <c:pt idx="775">
                  <c:v>16.190000000000001</c:v>
                </c:pt>
                <c:pt idx="776">
                  <c:v>15.06</c:v>
                </c:pt>
                <c:pt idx="777">
                  <c:v>15.43</c:v>
                </c:pt>
                <c:pt idx="778">
                  <c:v>14.62</c:v>
                </c:pt>
                <c:pt idx="779">
                  <c:v>15.23</c:v>
                </c:pt>
                <c:pt idx="780">
                  <c:v>16.010000000000002</c:v>
                </c:pt>
                <c:pt idx="781">
                  <c:v>16.079999999999998</c:v>
                </c:pt>
                <c:pt idx="782">
                  <c:v>15.63</c:v>
                </c:pt>
                <c:pt idx="783">
                  <c:v>16.600000000000001</c:v>
                </c:pt>
                <c:pt idx="784">
                  <c:v>15.8</c:v>
                </c:pt>
                <c:pt idx="785">
                  <c:v>16.09</c:v>
                </c:pt>
                <c:pt idx="786">
                  <c:v>16.11</c:v>
                </c:pt>
                <c:pt idx="787">
                  <c:v>14.56</c:v>
                </c:pt>
                <c:pt idx="788">
                  <c:v>11.35</c:v>
                </c:pt>
                <c:pt idx="789">
                  <c:v>12.44</c:v>
                </c:pt>
                <c:pt idx="790">
                  <c:v>13.89</c:v>
                </c:pt>
                <c:pt idx="791">
                  <c:v>14.93</c:v>
                </c:pt>
                <c:pt idx="792">
                  <c:v>13.61</c:v>
                </c:pt>
                <c:pt idx="793">
                  <c:v>13.87</c:v>
                </c:pt>
                <c:pt idx="794">
                  <c:v>14.97</c:v>
                </c:pt>
                <c:pt idx="795">
                  <c:v>15.64</c:v>
                </c:pt>
                <c:pt idx="796">
                  <c:v>14.71</c:v>
                </c:pt>
                <c:pt idx="797">
                  <c:v>14.32</c:v>
                </c:pt>
                <c:pt idx="798">
                  <c:v>15.09</c:v>
                </c:pt>
                <c:pt idx="799">
                  <c:v>15</c:v>
                </c:pt>
                <c:pt idx="800">
                  <c:v>16.34</c:v>
                </c:pt>
                <c:pt idx="801">
                  <c:v>16.72</c:v>
                </c:pt>
                <c:pt idx="802">
                  <c:v>16.43</c:v>
                </c:pt>
                <c:pt idx="803">
                  <c:v>14.41</c:v>
                </c:pt>
                <c:pt idx="804">
                  <c:v>15.58</c:v>
                </c:pt>
                <c:pt idx="805">
                  <c:v>15.5</c:v>
                </c:pt>
                <c:pt idx="806">
                  <c:v>14.44</c:v>
                </c:pt>
                <c:pt idx="807">
                  <c:v>13.96</c:v>
                </c:pt>
                <c:pt idx="808">
                  <c:v>13.33</c:v>
                </c:pt>
                <c:pt idx="809">
                  <c:v>13.34</c:v>
                </c:pt>
                <c:pt idx="810">
                  <c:v>13.26</c:v>
                </c:pt>
                <c:pt idx="811">
                  <c:v>9.09</c:v>
                </c:pt>
                <c:pt idx="812">
                  <c:v>13.19</c:v>
                </c:pt>
                <c:pt idx="813">
                  <c:v>12.94</c:v>
                </c:pt>
                <c:pt idx="814">
                  <c:v>10.83</c:v>
                </c:pt>
                <c:pt idx="815">
                  <c:v>12.32</c:v>
                </c:pt>
                <c:pt idx="816">
                  <c:v>9.3000000000000007</c:v>
                </c:pt>
                <c:pt idx="817">
                  <c:v>5.52</c:v>
                </c:pt>
                <c:pt idx="818">
                  <c:v>4.92</c:v>
                </c:pt>
                <c:pt idx="819">
                  <c:v>5.05</c:v>
                </c:pt>
                <c:pt idx="820">
                  <c:v>8.64</c:v>
                </c:pt>
                <c:pt idx="821">
                  <c:v>7.41</c:v>
                </c:pt>
                <c:pt idx="822">
                  <c:v>8.35</c:v>
                </c:pt>
                <c:pt idx="823">
                  <c:v>9.06</c:v>
                </c:pt>
                <c:pt idx="824">
                  <c:v>8.6300000000000008</c:v>
                </c:pt>
                <c:pt idx="825">
                  <c:v>10.67</c:v>
                </c:pt>
                <c:pt idx="826">
                  <c:v>11.92</c:v>
                </c:pt>
                <c:pt idx="827">
                  <c:v>12.33</c:v>
                </c:pt>
                <c:pt idx="828">
                  <c:v>12.68</c:v>
                </c:pt>
                <c:pt idx="829">
                  <c:v>13.21</c:v>
                </c:pt>
                <c:pt idx="830">
                  <c:v>12.91</c:v>
                </c:pt>
                <c:pt idx="831">
                  <c:v>12.89</c:v>
                </c:pt>
                <c:pt idx="832">
                  <c:v>13.15</c:v>
                </c:pt>
                <c:pt idx="833">
                  <c:v>13.12</c:v>
                </c:pt>
                <c:pt idx="834">
                  <c:v>14.32</c:v>
                </c:pt>
                <c:pt idx="835">
                  <c:v>14.62</c:v>
                </c:pt>
                <c:pt idx="836">
                  <c:v>13.76</c:v>
                </c:pt>
                <c:pt idx="837">
                  <c:v>14.07</c:v>
                </c:pt>
                <c:pt idx="838">
                  <c:v>14.45</c:v>
                </c:pt>
                <c:pt idx="839">
                  <c:v>15.14</c:v>
                </c:pt>
                <c:pt idx="840">
                  <c:v>14.58</c:v>
                </c:pt>
                <c:pt idx="841">
                  <c:v>14.07</c:v>
                </c:pt>
                <c:pt idx="842">
                  <c:v>15.67</c:v>
                </c:pt>
                <c:pt idx="843">
                  <c:v>14.97</c:v>
                </c:pt>
                <c:pt idx="844">
                  <c:v>14.37</c:v>
                </c:pt>
                <c:pt idx="845">
                  <c:v>14.41</c:v>
                </c:pt>
                <c:pt idx="846">
                  <c:v>14.96</c:v>
                </c:pt>
                <c:pt idx="847" formatCode="General">
                  <c:v>#N/A</c:v>
                </c:pt>
                <c:pt idx="848">
                  <c:v>14.62</c:v>
                </c:pt>
                <c:pt idx="849">
                  <c:v>15.07</c:v>
                </c:pt>
                <c:pt idx="850">
                  <c:v>15.12</c:v>
                </c:pt>
                <c:pt idx="851">
                  <c:v>13.56</c:v>
                </c:pt>
                <c:pt idx="852">
                  <c:v>11.54</c:v>
                </c:pt>
                <c:pt idx="853">
                  <c:v>11.53</c:v>
                </c:pt>
                <c:pt idx="854">
                  <c:v>11.96</c:v>
                </c:pt>
                <c:pt idx="855">
                  <c:v>13.16</c:v>
                </c:pt>
                <c:pt idx="856">
                  <c:v>13.68</c:v>
                </c:pt>
                <c:pt idx="857" formatCode="General">
                  <c:v>#N/A</c:v>
                </c:pt>
                <c:pt idx="858">
                  <c:v>13.73</c:v>
                </c:pt>
                <c:pt idx="859">
                  <c:v>12.62</c:v>
                </c:pt>
                <c:pt idx="860">
                  <c:v>12.61</c:v>
                </c:pt>
                <c:pt idx="861">
                  <c:v>10.92</c:v>
                </c:pt>
                <c:pt idx="862">
                  <c:v>8.33</c:v>
                </c:pt>
                <c:pt idx="863">
                  <c:v>8.7200000000000006</c:v>
                </c:pt>
                <c:pt idx="864">
                  <c:v>10.25</c:v>
                </c:pt>
                <c:pt idx="865">
                  <c:v>8.65</c:v>
                </c:pt>
                <c:pt idx="866">
                  <c:v>11.35</c:v>
                </c:pt>
                <c:pt idx="867">
                  <c:v>11.92</c:v>
                </c:pt>
                <c:pt idx="868">
                  <c:v>12.73</c:v>
                </c:pt>
                <c:pt idx="869">
                  <c:v>11.66</c:v>
                </c:pt>
                <c:pt idx="870">
                  <c:v>9.7100000000000009</c:v>
                </c:pt>
                <c:pt idx="871">
                  <c:v>10.93</c:v>
                </c:pt>
                <c:pt idx="872">
                  <c:v>12.74</c:v>
                </c:pt>
                <c:pt idx="873">
                  <c:v>12.1</c:v>
                </c:pt>
                <c:pt idx="874">
                  <c:v>12.65</c:v>
                </c:pt>
                <c:pt idx="875">
                  <c:v>13.45</c:v>
                </c:pt>
                <c:pt idx="876">
                  <c:v>13.82</c:v>
                </c:pt>
                <c:pt idx="877">
                  <c:v>14.17</c:v>
                </c:pt>
                <c:pt idx="878">
                  <c:v>14.14</c:v>
                </c:pt>
                <c:pt idx="879">
                  <c:v>13.11</c:v>
                </c:pt>
                <c:pt idx="880" formatCode="General">
                  <c:v>#N/A</c:v>
                </c:pt>
                <c:pt idx="881" formatCode="General">
                  <c:v>#N/A</c:v>
                </c:pt>
                <c:pt idx="882">
                  <c:v>14.26</c:v>
                </c:pt>
                <c:pt idx="883">
                  <c:v>14.05</c:v>
                </c:pt>
                <c:pt idx="884">
                  <c:v>13.91</c:v>
                </c:pt>
                <c:pt idx="885">
                  <c:v>12.25</c:v>
                </c:pt>
                <c:pt idx="886">
                  <c:v>9.91</c:v>
                </c:pt>
                <c:pt idx="887">
                  <c:v>8.0500000000000007</c:v>
                </c:pt>
                <c:pt idx="888">
                  <c:v>7.72</c:v>
                </c:pt>
                <c:pt idx="889">
                  <c:v>9.01</c:v>
                </c:pt>
                <c:pt idx="890">
                  <c:v>5.62</c:v>
                </c:pt>
                <c:pt idx="891">
                  <c:v>5.45</c:v>
                </c:pt>
                <c:pt idx="892">
                  <c:v>6.83</c:v>
                </c:pt>
                <c:pt idx="893">
                  <c:v>7.13</c:v>
                </c:pt>
                <c:pt idx="894">
                  <c:v>6.3</c:v>
                </c:pt>
                <c:pt idx="895">
                  <c:v>5.25</c:v>
                </c:pt>
                <c:pt idx="896">
                  <c:v>7.98</c:v>
                </c:pt>
                <c:pt idx="897">
                  <c:v>8.77</c:v>
                </c:pt>
                <c:pt idx="898">
                  <c:v>9.61</c:v>
                </c:pt>
                <c:pt idx="899">
                  <c:v>9.19</c:v>
                </c:pt>
                <c:pt idx="900">
                  <c:v>7.05</c:v>
                </c:pt>
                <c:pt idx="901">
                  <c:v>7.03</c:v>
                </c:pt>
                <c:pt idx="902">
                  <c:v>7.78</c:v>
                </c:pt>
                <c:pt idx="903">
                  <c:v>4.96</c:v>
                </c:pt>
                <c:pt idx="904">
                  <c:v>6.23</c:v>
                </c:pt>
                <c:pt idx="905">
                  <c:v>7.49</c:v>
                </c:pt>
                <c:pt idx="906">
                  <c:v>7.6</c:v>
                </c:pt>
                <c:pt idx="907">
                  <c:v>7.54</c:v>
                </c:pt>
                <c:pt idx="908">
                  <c:v>7.71</c:v>
                </c:pt>
                <c:pt idx="909">
                  <c:v>6.91</c:v>
                </c:pt>
                <c:pt idx="910">
                  <c:v>5.25</c:v>
                </c:pt>
                <c:pt idx="911">
                  <c:v>7.05</c:v>
                </c:pt>
                <c:pt idx="912">
                  <c:v>8.02</c:v>
                </c:pt>
                <c:pt idx="913">
                  <c:v>9.16</c:v>
                </c:pt>
                <c:pt idx="914">
                  <c:v>8.9</c:v>
                </c:pt>
                <c:pt idx="915">
                  <c:v>9.24</c:v>
                </c:pt>
                <c:pt idx="916">
                  <c:v>9.42</c:v>
                </c:pt>
                <c:pt idx="917">
                  <c:v>9.7799999999999994</c:v>
                </c:pt>
                <c:pt idx="918">
                  <c:v>9.57</c:v>
                </c:pt>
                <c:pt idx="919">
                  <c:v>10.15</c:v>
                </c:pt>
                <c:pt idx="920">
                  <c:v>10.32</c:v>
                </c:pt>
                <c:pt idx="921">
                  <c:v>11.56</c:v>
                </c:pt>
                <c:pt idx="922">
                  <c:v>11.37</c:v>
                </c:pt>
                <c:pt idx="923">
                  <c:v>11.13</c:v>
                </c:pt>
                <c:pt idx="924">
                  <c:v>11.72</c:v>
                </c:pt>
                <c:pt idx="925">
                  <c:v>11.87</c:v>
                </c:pt>
                <c:pt idx="926">
                  <c:v>11.68</c:v>
                </c:pt>
                <c:pt idx="927">
                  <c:v>12.26</c:v>
                </c:pt>
                <c:pt idx="928">
                  <c:v>12.17</c:v>
                </c:pt>
                <c:pt idx="929">
                  <c:v>12.75</c:v>
                </c:pt>
                <c:pt idx="930">
                  <c:v>12.22</c:v>
                </c:pt>
                <c:pt idx="931">
                  <c:v>12.73</c:v>
                </c:pt>
                <c:pt idx="932">
                  <c:v>12.87</c:v>
                </c:pt>
                <c:pt idx="933">
                  <c:v>13.17</c:v>
                </c:pt>
                <c:pt idx="934">
                  <c:v>12.63</c:v>
                </c:pt>
                <c:pt idx="935">
                  <c:v>13.06</c:v>
                </c:pt>
                <c:pt idx="936">
                  <c:v>12.94</c:v>
                </c:pt>
                <c:pt idx="937">
                  <c:v>12.36</c:v>
                </c:pt>
                <c:pt idx="938">
                  <c:v>11.6</c:v>
                </c:pt>
                <c:pt idx="939">
                  <c:v>11.39</c:v>
                </c:pt>
                <c:pt idx="940">
                  <c:v>11.46</c:v>
                </c:pt>
                <c:pt idx="941">
                  <c:v>10.73</c:v>
                </c:pt>
                <c:pt idx="942" formatCode="General">
                  <c:v>#N/A</c:v>
                </c:pt>
                <c:pt idx="943">
                  <c:v>9.8800000000000008</c:v>
                </c:pt>
                <c:pt idx="944">
                  <c:v>8.86</c:v>
                </c:pt>
                <c:pt idx="945">
                  <c:v>6.65</c:v>
                </c:pt>
                <c:pt idx="946">
                  <c:v>8.61</c:v>
                </c:pt>
                <c:pt idx="947">
                  <c:v>8.48</c:v>
                </c:pt>
                <c:pt idx="948">
                  <c:v>8.81</c:v>
                </c:pt>
                <c:pt idx="949">
                  <c:v>8.0299999999999994</c:v>
                </c:pt>
                <c:pt idx="950">
                  <c:v>8.4</c:v>
                </c:pt>
                <c:pt idx="951">
                  <c:v>9.7799999999999994</c:v>
                </c:pt>
                <c:pt idx="952">
                  <c:v>11.59</c:v>
                </c:pt>
                <c:pt idx="953">
                  <c:v>10.18</c:v>
                </c:pt>
                <c:pt idx="954">
                  <c:v>8.57</c:v>
                </c:pt>
                <c:pt idx="955">
                  <c:v>8.66</c:v>
                </c:pt>
                <c:pt idx="956">
                  <c:v>8.02</c:v>
                </c:pt>
                <c:pt idx="957">
                  <c:v>8.02</c:v>
                </c:pt>
                <c:pt idx="958">
                  <c:v>7.23</c:v>
                </c:pt>
                <c:pt idx="959">
                  <c:v>7.94</c:v>
                </c:pt>
                <c:pt idx="960">
                  <c:v>6.62</c:v>
                </c:pt>
                <c:pt idx="961">
                  <c:v>4.54</c:v>
                </c:pt>
                <c:pt idx="962">
                  <c:v>4.3499999999999996</c:v>
                </c:pt>
                <c:pt idx="963">
                  <c:v>3.51</c:v>
                </c:pt>
                <c:pt idx="964">
                  <c:v>3.77</c:v>
                </c:pt>
                <c:pt idx="965">
                  <c:v>1.73</c:v>
                </c:pt>
                <c:pt idx="966">
                  <c:v>2.23</c:v>
                </c:pt>
                <c:pt idx="967">
                  <c:v>2.5099999999999998</c:v>
                </c:pt>
                <c:pt idx="968">
                  <c:v>5.21</c:v>
                </c:pt>
                <c:pt idx="969">
                  <c:v>4.54</c:v>
                </c:pt>
                <c:pt idx="970">
                  <c:v>3.94</c:v>
                </c:pt>
                <c:pt idx="971">
                  <c:v>3.61</c:v>
                </c:pt>
                <c:pt idx="972">
                  <c:v>3</c:v>
                </c:pt>
                <c:pt idx="973">
                  <c:v>1.85</c:v>
                </c:pt>
                <c:pt idx="974">
                  <c:v>0.85</c:v>
                </c:pt>
                <c:pt idx="975">
                  <c:v>1.4</c:v>
                </c:pt>
                <c:pt idx="976">
                  <c:v>1.62</c:v>
                </c:pt>
                <c:pt idx="977">
                  <c:v>2.8</c:v>
                </c:pt>
                <c:pt idx="978">
                  <c:v>3.03</c:v>
                </c:pt>
                <c:pt idx="979">
                  <c:v>2.62</c:v>
                </c:pt>
                <c:pt idx="980">
                  <c:v>2.98</c:v>
                </c:pt>
                <c:pt idx="981">
                  <c:v>3.14</c:v>
                </c:pt>
                <c:pt idx="982">
                  <c:v>3.79</c:v>
                </c:pt>
                <c:pt idx="983">
                  <c:v>4.2300000000000004</c:v>
                </c:pt>
                <c:pt idx="984">
                  <c:v>5.0199999999999996</c:v>
                </c:pt>
                <c:pt idx="985">
                  <c:v>5.21</c:v>
                </c:pt>
                <c:pt idx="986">
                  <c:v>4.74</c:v>
                </c:pt>
                <c:pt idx="987">
                  <c:v>5.3</c:v>
                </c:pt>
                <c:pt idx="988">
                  <c:v>6.72</c:v>
                </c:pt>
                <c:pt idx="989">
                  <c:v>6.21</c:v>
                </c:pt>
                <c:pt idx="990">
                  <c:v>6.67</c:v>
                </c:pt>
                <c:pt idx="991">
                  <c:v>8.7100000000000009</c:v>
                </c:pt>
                <c:pt idx="992">
                  <c:v>8.4700000000000006</c:v>
                </c:pt>
                <c:pt idx="993">
                  <c:v>8.67</c:v>
                </c:pt>
                <c:pt idx="994">
                  <c:v>8.5</c:v>
                </c:pt>
                <c:pt idx="995">
                  <c:v>10.14</c:v>
                </c:pt>
                <c:pt idx="996">
                  <c:v>9.66</c:v>
                </c:pt>
                <c:pt idx="997">
                  <c:v>10.5</c:v>
                </c:pt>
                <c:pt idx="998">
                  <c:v>10.17</c:v>
                </c:pt>
                <c:pt idx="999">
                  <c:v>9.6300000000000008</c:v>
                </c:pt>
                <c:pt idx="1000">
                  <c:v>9.58</c:v>
                </c:pt>
                <c:pt idx="1001">
                  <c:v>10.19</c:v>
                </c:pt>
                <c:pt idx="1002">
                  <c:v>10.199999999999999</c:v>
                </c:pt>
                <c:pt idx="1003">
                  <c:v>11.16</c:v>
                </c:pt>
                <c:pt idx="1004">
                  <c:v>11.38</c:v>
                </c:pt>
                <c:pt idx="1005">
                  <c:v>11.44</c:v>
                </c:pt>
                <c:pt idx="1006">
                  <c:v>11.71</c:v>
                </c:pt>
                <c:pt idx="1007">
                  <c:v>11.33</c:v>
                </c:pt>
                <c:pt idx="1008">
                  <c:v>11.71</c:v>
                </c:pt>
                <c:pt idx="1009">
                  <c:v>12.45</c:v>
                </c:pt>
                <c:pt idx="1010">
                  <c:v>12.49</c:v>
                </c:pt>
                <c:pt idx="1011">
                  <c:v>12.43</c:v>
                </c:pt>
                <c:pt idx="1012">
                  <c:v>12.55</c:v>
                </c:pt>
                <c:pt idx="1013">
                  <c:v>11.76</c:v>
                </c:pt>
                <c:pt idx="1014">
                  <c:v>11.2</c:v>
                </c:pt>
                <c:pt idx="1015">
                  <c:v>10.89</c:v>
                </c:pt>
                <c:pt idx="1016">
                  <c:v>11.03</c:v>
                </c:pt>
                <c:pt idx="1017">
                  <c:v>10.56</c:v>
                </c:pt>
                <c:pt idx="1018">
                  <c:v>11.51</c:v>
                </c:pt>
                <c:pt idx="1019">
                  <c:v>11.38</c:v>
                </c:pt>
                <c:pt idx="1020">
                  <c:v>10.38</c:v>
                </c:pt>
                <c:pt idx="1021">
                  <c:v>8.94</c:v>
                </c:pt>
                <c:pt idx="1022">
                  <c:v>9.36</c:v>
                </c:pt>
                <c:pt idx="1023">
                  <c:v>9.39</c:v>
                </c:pt>
                <c:pt idx="1024">
                  <c:v>11.25</c:v>
                </c:pt>
                <c:pt idx="1025">
                  <c:v>10.81</c:v>
                </c:pt>
                <c:pt idx="1026">
                  <c:v>10.93</c:v>
                </c:pt>
                <c:pt idx="1027" formatCode="General">
                  <c:v>#N/A</c:v>
                </c:pt>
                <c:pt idx="1028">
                  <c:v>11.28</c:v>
                </c:pt>
                <c:pt idx="1029">
                  <c:v>11.57</c:v>
                </c:pt>
                <c:pt idx="1030">
                  <c:v>10.7</c:v>
                </c:pt>
                <c:pt idx="1031">
                  <c:v>12.22</c:v>
                </c:pt>
                <c:pt idx="1032">
                  <c:v>12.84</c:v>
                </c:pt>
                <c:pt idx="1033">
                  <c:v>13.51</c:v>
                </c:pt>
                <c:pt idx="1034">
                  <c:v>14.38</c:v>
                </c:pt>
                <c:pt idx="1035">
                  <c:v>14.67</c:v>
                </c:pt>
                <c:pt idx="1036">
                  <c:v>14.21</c:v>
                </c:pt>
                <c:pt idx="1037">
                  <c:v>14.71</c:v>
                </c:pt>
                <c:pt idx="1038">
                  <c:v>15.85</c:v>
                </c:pt>
                <c:pt idx="1039">
                  <c:v>16.57</c:v>
                </c:pt>
                <c:pt idx="1040">
                  <c:v>16.88</c:v>
                </c:pt>
                <c:pt idx="1041">
                  <c:v>16.66</c:v>
                </c:pt>
                <c:pt idx="1042">
                  <c:v>16.350000000000001</c:v>
                </c:pt>
                <c:pt idx="1043">
                  <c:v>15.03</c:v>
                </c:pt>
                <c:pt idx="1044">
                  <c:v>15.45</c:v>
                </c:pt>
                <c:pt idx="1045">
                  <c:v>15.72</c:v>
                </c:pt>
                <c:pt idx="1046">
                  <c:v>15.43</c:v>
                </c:pt>
                <c:pt idx="1047">
                  <c:v>15.22</c:v>
                </c:pt>
                <c:pt idx="1048">
                  <c:v>15.54</c:v>
                </c:pt>
                <c:pt idx="1049">
                  <c:v>15.69</c:v>
                </c:pt>
                <c:pt idx="1050">
                  <c:v>15.86</c:v>
                </c:pt>
                <c:pt idx="1051">
                  <c:v>15.6</c:v>
                </c:pt>
                <c:pt idx="1052">
                  <c:v>15.52</c:v>
                </c:pt>
                <c:pt idx="1053">
                  <c:v>16.88</c:v>
                </c:pt>
                <c:pt idx="1054">
                  <c:v>17.88</c:v>
                </c:pt>
                <c:pt idx="1055">
                  <c:v>16.91</c:v>
                </c:pt>
                <c:pt idx="1056">
                  <c:v>17.07</c:v>
                </c:pt>
                <c:pt idx="1057">
                  <c:v>17.420000000000002</c:v>
                </c:pt>
                <c:pt idx="1058">
                  <c:v>17.73</c:v>
                </c:pt>
                <c:pt idx="1059">
                  <c:v>17.149999999999999</c:v>
                </c:pt>
                <c:pt idx="1060">
                  <c:v>18.05</c:v>
                </c:pt>
                <c:pt idx="1061">
                  <c:v>18.03</c:v>
                </c:pt>
                <c:pt idx="1062">
                  <c:v>18.7</c:v>
                </c:pt>
                <c:pt idx="1063">
                  <c:v>18.91</c:v>
                </c:pt>
                <c:pt idx="1064">
                  <c:v>18.71</c:v>
                </c:pt>
                <c:pt idx="1065">
                  <c:v>18.84</c:v>
                </c:pt>
                <c:pt idx="1066">
                  <c:v>18.149999999999999</c:v>
                </c:pt>
                <c:pt idx="1067">
                  <c:v>17.420000000000002</c:v>
                </c:pt>
                <c:pt idx="1068">
                  <c:v>17.23</c:v>
                </c:pt>
                <c:pt idx="1069">
                  <c:v>16.79</c:v>
                </c:pt>
                <c:pt idx="1070">
                  <c:v>17.649999999999999</c:v>
                </c:pt>
                <c:pt idx="1071">
                  <c:v>16.93</c:v>
                </c:pt>
                <c:pt idx="1072">
                  <c:v>17.38</c:v>
                </c:pt>
                <c:pt idx="1073">
                  <c:v>17.73</c:v>
                </c:pt>
                <c:pt idx="1074">
                  <c:v>17.850000000000001</c:v>
                </c:pt>
                <c:pt idx="1075">
                  <c:v>17.75</c:v>
                </c:pt>
                <c:pt idx="1076">
                  <c:v>17.510000000000002</c:v>
                </c:pt>
                <c:pt idx="1077">
                  <c:v>17.54</c:v>
                </c:pt>
                <c:pt idx="1078">
                  <c:v>16.77</c:v>
                </c:pt>
                <c:pt idx="1079">
                  <c:v>14.81</c:v>
                </c:pt>
                <c:pt idx="1080">
                  <c:v>11.85</c:v>
                </c:pt>
                <c:pt idx="1081">
                  <c:v>13.22</c:v>
                </c:pt>
                <c:pt idx="1082">
                  <c:v>9.1199999999999992</c:v>
                </c:pt>
                <c:pt idx="1083">
                  <c:v>10.050000000000001</c:v>
                </c:pt>
                <c:pt idx="1084">
                  <c:v>8.86</c:v>
                </c:pt>
                <c:pt idx="1085">
                  <c:v>9.73</c:v>
                </c:pt>
                <c:pt idx="1086">
                  <c:v>11.62</c:v>
                </c:pt>
                <c:pt idx="1087">
                  <c:v>11.99</c:v>
                </c:pt>
                <c:pt idx="1088">
                  <c:v>11.12</c:v>
                </c:pt>
                <c:pt idx="1089">
                  <c:v>9.73</c:v>
                </c:pt>
                <c:pt idx="1090">
                  <c:v>10.59</c:v>
                </c:pt>
                <c:pt idx="1091">
                  <c:v>10.62</c:v>
                </c:pt>
                <c:pt idx="1092">
                  <c:v>11.82</c:v>
                </c:pt>
                <c:pt idx="1093">
                  <c:v>12.78</c:v>
                </c:pt>
                <c:pt idx="1094">
                  <c:v>12.94</c:v>
                </c:pt>
                <c:pt idx="1095">
                  <c:v>13.43</c:v>
                </c:pt>
                <c:pt idx="1096">
                  <c:v>12.88</c:v>
                </c:pt>
                <c:pt idx="1097">
                  <c:v>13.04</c:v>
                </c:pt>
                <c:pt idx="1098">
                  <c:v>14.19</c:v>
                </c:pt>
                <c:pt idx="1099" formatCode="General">
                  <c:v>#N/A</c:v>
                </c:pt>
                <c:pt idx="1100">
                  <c:v>14.89</c:v>
                </c:pt>
                <c:pt idx="1101">
                  <c:v>15.41</c:v>
                </c:pt>
                <c:pt idx="1102">
                  <c:v>15.71</c:v>
                </c:pt>
                <c:pt idx="1103">
                  <c:v>16.22</c:v>
                </c:pt>
                <c:pt idx="1104">
                  <c:v>16.36</c:v>
                </c:pt>
                <c:pt idx="1105">
                  <c:v>16.73</c:v>
                </c:pt>
                <c:pt idx="1106">
                  <c:v>16.52</c:v>
                </c:pt>
                <c:pt idx="1107">
                  <c:v>16.510000000000002</c:v>
                </c:pt>
                <c:pt idx="1108">
                  <c:v>16.760000000000002</c:v>
                </c:pt>
                <c:pt idx="1109">
                  <c:v>16.690000000000001</c:v>
                </c:pt>
                <c:pt idx="1110">
                  <c:v>16.420000000000002</c:v>
                </c:pt>
                <c:pt idx="1111">
                  <c:v>15.93</c:v>
                </c:pt>
                <c:pt idx="1112">
                  <c:v>15.71</c:v>
                </c:pt>
                <c:pt idx="1113">
                  <c:v>16.37</c:v>
                </c:pt>
                <c:pt idx="1114" formatCode="General">
                  <c:v>#N/A</c:v>
                </c:pt>
                <c:pt idx="1115">
                  <c:v>15.06</c:v>
                </c:pt>
                <c:pt idx="1116">
                  <c:v>15.29</c:v>
                </c:pt>
                <c:pt idx="1117">
                  <c:v>14.12</c:v>
                </c:pt>
                <c:pt idx="1118">
                  <c:v>15.24</c:v>
                </c:pt>
                <c:pt idx="1119" formatCode="General">
                  <c:v>#N/A</c:v>
                </c:pt>
                <c:pt idx="1120">
                  <c:v>14.93</c:v>
                </c:pt>
                <c:pt idx="1121">
                  <c:v>14.64</c:v>
                </c:pt>
                <c:pt idx="1122">
                  <c:v>14.5</c:v>
                </c:pt>
                <c:pt idx="1123">
                  <c:v>14.74</c:v>
                </c:pt>
                <c:pt idx="1124">
                  <c:v>15.09</c:v>
                </c:pt>
                <c:pt idx="1125">
                  <c:v>14.76</c:v>
                </c:pt>
                <c:pt idx="1126">
                  <c:v>14.36</c:v>
                </c:pt>
                <c:pt idx="1127">
                  <c:v>14.67</c:v>
                </c:pt>
                <c:pt idx="1128">
                  <c:v>14.86</c:v>
                </c:pt>
                <c:pt idx="1129">
                  <c:v>15.02</c:v>
                </c:pt>
                <c:pt idx="1130">
                  <c:v>14.86</c:v>
                </c:pt>
                <c:pt idx="1131">
                  <c:v>12.92</c:v>
                </c:pt>
                <c:pt idx="1132">
                  <c:v>12.14</c:v>
                </c:pt>
                <c:pt idx="1133">
                  <c:v>12.8</c:v>
                </c:pt>
                <c:pt idx="1134">
                  <c:v>11.5</c:v>
                </c:pt>
                <c:pt idx="1135">
                  <c:v>10.47</c:v>
                </c:pt>
                <c:pt idx="1136">
                  <c:v>11.12</c:v>
                </c:pt>
                <c:pt idx="1137">
                  <c:v>12.88</c:v>
                </c:pt>
                <c:pt idx="1138">
                  <c:v>12.75</c:v>
                </c:pt>
                <c:pt idx="1139">
                  <c:v>13.2</c:v>
                </c:pt>
                <c:pt idx="1140">
                  <c:v>13.1</c:v>
                </c:pt>
                <c:pt idx="1141">
                  <c:v>12.75</c:v>
                </c:pt>
                <c:pt idx="1142">
                  <c:v>12.28</c:v>
                </c:pt>
                <c:pt idx="1143">
                  <c:v>12.47</c:v>
                </c:pt>
                <c:pt idx="1144">
                  <c:v>12.77</c:v>
                </c:pt>
                <c:pt idx="1145">
                  <c:v>12.85</c:v>
                </c:pt>
                <c:pt idx="1146">
                  <c:v>13.05</c:v>
                </c:pt>
                <c:pt idx="1147">
                  <c:v>13.22</c:v>
                </c:pt>
                <c:pt idx="1148">
                  <c:v>12.4</c:v>
                </c:pt>
                <c:pt idx="1149">
                  <c:v>12.06</c:v>
                </c:pt>
                <c:pt idx="1150">
                  <c:v>11.79</c:v>
                </c:pt>
                <c:pt idx="1151">
                  <c:v>10.86</c:v>
                </c:pt>
                <c:pt idx="1152">
                  <c:v>10.11</c:v>
                </c:pt>
                <c:pt idx="1153">
                  <c:v>9.93</c:v>
                </c:pt>
                <c:pt idx="1154">
                  <c:v>10.09</c:v>
                </c:pt>
                <c:pt idx="1155">
                  <c:v>10.89</c:v>
                </c:pt>
                <c:pt idx="1156">
                  <c:v>10.41</c:v>
                </c:pt>
                <c:pt idx="1157">
                  <c:v>11.27</c:v>
                </c:pt>
                <c:pt idx="1158">
                  <c:v>11.31</c:v>
                </c:pt>
                <c:pt idx="1159">
                  <c:v>11.24</c:v>
                </c:pt>
                <c:pt idx="1160">
                  <c:v>10.16</c:v>
                </c:pt>
                <c:pt idx="1161">
                  <c:v>7.71</c:v>
                </c:pt>
                <c:pt idx="1162">
                  <c:v>7.49</c:v>
                </c:pt>
                <c:pt idx="1163">
                  <c:v>7.73</c:v>
                </c:pt>
                <c:pt idx="1164">
                  <c:v>7.93</c:v>
                </c:pt>
                <c:pt idx="1165">
                  <c:v>9.9700000000000006</c:v>
                </c:pt>
                <c:pt idx="1166">
                  <c:v>10.32</c:v>
                </c:pt>
                <c:pt idx="1167">
                  <c:v>10.19</c:v>
                </c:pt>
                <c:pt idx="1168">
                  <c:v>9.69</c:v>
                </c:pt>
                <c:pt idx="1169">
                  <c:v>10.47</c:v>
                </c:pt>
                <c:pt idx="1170">
                  <c:v>12.77</c:v>
                </c:pt>
                <c:pt idx="1171">
                  <c:v>13.49</c:v>
                </c:pt>
                <c:pt idx="1172">
                  <c:v>13.61</c:v>
                </c:pt>
                <c:pt idx="1173">
                  <c:v>13.75</c:v>
                </c:pt>
                <c:pt idx="1174">
                  <c:v>13.94</c:v>
                </c:pt>
                <c:pt idx="1175">
                  <c:v>13.78</c:v>
                </c:pt>
                <c:pt idx="1176">
                  <c:v>14.05</c:v>
                </c:pt>
                <c:pt idx="1177">
                  <c:v>13.96</c:v>
                </c:pt>
                <c:pt idx="1178">
                  <c:v>14.03</c:v>
                </c:pt>
                <c:pt idx="1179">
                  <c:v>13.56</c:v>
                </c:pt>
                <c:pt idx="1180">
                  <c:v>12.02</c:v>
                </c:pt>
                <c:pt idx="1181">
                  <c:v>11.63</c:v>
                </c:pt>
                <c:pt idx="1182">
                  <c:v>12.17</c:v>
                </c:pt>
                <c:pt idx="1183">
                  <c:v>11.97</c:v>
                </c:pt>
                <c:pt idx="1184">
                  <c:v>11.61</c:v>
                </c:pt>
                <c:pt idx="1185">
                  <c:v>12.44</c:v>
                </c:pt>
                <c:pt idx="1186">
                  <c:v>12.88</c:v>
                </c:pt>
                <c:pt idx="1187">
                  <c:v>11.53</c:v>
                </c:pt>
                <c:pt idx="1188">
                  <c:v>11.28</c:v>
                </c:pt>
                <c:pt idx="1189">
                  <c:v>9.7200000000000006</c:v>
                </c:pt>
                <c:pt idx="1190">
                  <c:v>9.24</c:v>
                </c:pt>
                <c:pt idx="1191">
                  <c:v>8.4600000000000009</c:v>
                </c:pt>
                <c:pt idx="1192">
                  <c:v>7.62</c:v>
                </c:pt>
                <c:pt idx="1193">
                  <c:v>7.39</c:v>
                </c:pt>
                <c:pt idx="1194">
                  <c:v>7.67</c:v>
                </c:pt>
                <c:pt idx="1195">
                  <c:v>8.4600000000000009</c:v>
                </c:pt>
                <c:pt idx="1196">
                  <c:v>8.59</c:v>
                </c:pt>
                <c:pt idx="1197">
                  <c:v>8.6</c:v>
                </c:pt>
                <c:pt idx="1198" formatCode="General">
                  <c:v>#N/A</c:v>
                </c:pt>
                <c:pt idx="1199">
                  <c:v>10.48</c:v>
                </c:pt>
                <c:pt idx="1200">
                  <c:v>10.67</c:v>
                </c:pt>
                <c:pt idx="1201">
                  <c:v>10.27</c:v>
                </c:pt>
                <c:pt idx="1202">
                  <c:v>10.54</c:v>
                </c:pt>
                <c:pt idx="1203">
                  <c:v>10.39</c:v>
                </c:pt>
                <c:pt idx="1204">
                  <c:v>10.17</c:v>
                </c:pt>
                <c:pt idx="1205">
                  <c:v>9.98</c:v>
                </c:pt>
                <c:pt idx="1206">
                  <c:v>10.11</c:v>
                </c:pt>
                <c:pt idx="1207">
                  <c:v>10.63</c:v>
                </c:pt>
                <c:pt idx="1208">
                  <c:v>10.92</c:v>
                </c:pt>
                <c:pt idx="1209">
                  <c:v>11.32</c:v>
                </c:pt>
                <c:pt idx="1210">
                  <c:v>11.31</c:v>
                </c:pt>
                <c:pt idx="1211">
                  <c:v>13.43</c:v>
                </c:pt>
                <c:pt idx="1212">
                  <c:v>13.83</c:v>
                </c:pt>
                <c:pt idx="1213">
                  <c:v>12.81</c:v>
                </c:pt>
                <c:pt idx="1214">
                  <c:v>12.88</c:v>
                </c:pt>
                <c:pt idx="1215">
                  <c:v>14.03</c:v>
                </c:pt>
                <c:pt idx="1216">
                  <c:v>13.3</c:v>
                </c:pt>
                <c:pt idx="1217">
                  <c:v>13.34</c:v>
                </c:pt>
                <c:pt idx="1218">
                  <c:v>12.43</c:v>
                </c:pt>
                <c:pt idx="1219">
                  <c:v>12.37</c:v>
                </c:pt>
                <c:pt idx="1220">
                  <c:v>11.87</c:v>
                </c:pt>
                <c:pt idx="1221">
                  <c:v>11.87</c:v>
                </c:pt>
                <c:pt idx="1222">
                  <c:v>12.11</c:v>
                </c:pt>
                <c:pt idx="1223">
                  <c:v>10.62</c:v>
                </c:pt>
                <c:pt idx="1224">
                  <c:v>9.84</c:v>
                </c:pt>
                <c:pt idx="1225">
                  <c:v>8.9499999999999993</c:v>
                </c:pt>
                <c:pt idx="1226">
                  <c:v>9.52</c:v>
                </c:pt>
                <c:pt idx="1227">
                  <c:v>10.17</c:v>
                </c:pt>
                <c:pt idx="1228">
                  <c:v>9.99</c:v>
                </c:pt>
                <c:pt idx="1229">
                  <c:v>12.04</c:v>
                </c:pt>
                <c:pt idx="1230">
                  <c:v>11.87</c:v>
                </c:pt>
                <c:pt idx="1231">
                  <c:v>12.15</c:v>
                </c:pt>
                <c:pt idx="1232">
                  <c:v>11.25</c:v>
                </c:pt>
                <c:pt idx="1233">
                  <c:v>11.68</c:v>
                </c:pt>
                <c:pt idx="1234">
                  <c:v>12.38</c:v>
                </c:pt>
                <c:pt idx="1235">
                  <c:v>11.05</c:v>
                </c:pt>
                <c:pt idx="1236">
                  <c:v>9.7799999999999994</c:v>
                </c:pt>
                <c:pt idx="1237">
                  <c:v>8.4</c:v>
                </c:pt>
                <c:pt idx="1238">
                  <c:v>8.07</c:v>
                </c:pt>
                <c:pt idx="1239">
                  <c:v>8.1999999999999993</c:v>
                </c:pt>
                <c:pt idx="1240">
                  <c:v>8.4</c:v>
                </c:pt>
                <c:pt idx="1241">
                  <c:v>7.56</c:v>
                </c:pt>
                <c:pt idx="1242">
                  <c:v>6.84</c:v>
                </c:pt>
                <c:pt idx="1243">
                  <c:v>7.42</c:v>
                </c:pt>
                <c:pt idx="1244">
                  <c:v>7.42</c:v>
                </c:pt>
                <c:pt idx="1245">
                  <c:v>7.77</c:v>
                </c:pt>
                <c:pt idx="1246">
                  <c:v>9.58</c:v>
                </c:pt>
                <c:pt idx="1247">
                  <c:v>9.42</c:v>
                </c:pt>
                <c:pt idx="1248">
                  <c:v>9.2200000000000006</c:v>
                </c:pt>
                <c:pt idx="1249">
                  <c:v>9.1300000000000008</c:v>
                </c:pt>
                <c:pt idx="1250">
                  <c:v>9.1</c:v>
                </c:pt>
                <c:pt idx="1251">
                  <c:v>9.94</c:v>
                </c:pt>
                <c:pt idx="1252">
                  <c:v>8.59</c:v>
                </c:pt>
                <c:pt idx="1253">
                  <c:v>9.4700000000000006</c:v>
                </c:pt>
                <c:pt idx="1254">
                  <c:v>10.199999999999999</c:v>
                </c:pt>
                <c:pt idx="1255">
                  <c:v>10.92</c:v>
                </c:pt>
                <c:pt idx="1256">
                  <c:v>9.69</c:v>
                </c:pt>
                <c:pt idx="1257">
                  <c:v>11.05</c:v>
                </c:pt>
                <c:pt idx="1258">
                  <c:v>10.98</c:v>
                </c:pt>
                <c:pt idx="1259">
                  <c:v>10.59</c:v>
                </c:pt>
                <c:pt idx="1260">
                  <c:v>10.55</c:v>
                </c:pt>
                <c:pt idx="1261">
                  <c:v>10.72</c:v>
                </c:pt>
                <c:pt idx="1262">
                  <c:v>10.76</c:v>
                </c:pt>
                <c:pt idx="1263">
                  <c:v>10.4</c:v>
                </c:pt>
                <c:pt idx="1264">
                  <c:v>10.28</c:v>
                </c:pt>
                <c:pt idx="1265">
                  <c:v>9.9600000000000009</c:v>
                </c:pt>
                <c:pt idx="1266">
                  <c:v>10.119999999999999</c:v>
                </c:pt>
                <c:pt idx="1267">
                  <c:v>11.22</c:v>
                </c:pt>
                <c:pt idx="1268">
                  <c:v>10.97</c:v>
                </c:pt>
                <c:pt idx="1269">
                  <c:v>10.79</c:v>
                </c:pt>
                <c:pt idx="1270">
                  <c:v>11.27</c:v>
                </c:pt>
                <c:pt idx="1271">
                  <c:v>11.21</c:v>
                </c:pt>
                <c:pt idx="1272">
                  <c:v>11.79</c:v>
                </c:pt>
                <c:pt idx="1273">
                  <c:v>11.71</c:v>
                </c:pt>
                <c:pt idx="1274">
                  <c:v>11.6</c:v>
                </c:pt>
                <c:pt idx="1275">
                  <c:v>11.7</c:v>
                </c:pt>
                <c:pt idx="1276">
                  <c:v>13.46</c:v>
                </c:pt>
                <c:pt idx="1277">
                  <c:v>12.54</c:v>
                </c:pt>
                <c:pt idx="1278">
                  <c:v>13.03</c:v>
                </c:pt>
                <c:pt idx="1279">
                  <c:v>13.41</c:v>
                </c:pt>
                <c:pt idx="1280">
                  <c:v>14.66</c:v>
                </c:pt>
                <c:pt idx="1281">
                  <c:v>14.35</c:v>
                </c:pt>
                <c:pt idx="1282">
                  <c:v>14.44</c:v>
                </c:pt>
                <c:pt idx="1283" formatCode="General">
                  <c:v>#N/A</c:v>
                </c:pt>
                <c:pt idx="1284">
                  <c:v>14.88</c:v>
                </c:pt>
                <c:pt idx="1285">
                  <c:v>14.85</c:v>
                </c:pt>
                <c:pt idx="1286">
                  <c:v>14.96</c:v>
                </c:pt>
                <c:pt idx="1287">
                  <c:v>14.66</c:v>
                </c:pt>
                <c:pt idx="1288">
                  <c:v>14</c:v>
                </c:pt>
                <c:pt idx="1289">
                  <c:v>14.55</c:v>
                </c:pt>
                <c:pt idx="1290">
                  <c:v>13.99</c:v>
                </c:pt>
                <c:pt idx="1291">
                  <c:v>14.2</c:v>
                </c:pt>
                <c:pt idx="1292">
                  <c:v>13.98</c:v>
                </c:pt>
                <c:pt idx="1293">
                  <c:v>13.57</c:v>
                </c:pt>
                <c:pt idx="1294">
                  <c:v>12.48</c:v>
                </c:pt>
                <c:pt idx="1295">
                  <c:v>13.15</c:v>
                </c:pt>
                <c:pt idx="1296">
                  <c:v>12.79</c:v>
                </c:pt>
                <c:pt idx="1297">
                  <c:v>12.3</c:v>
                </c:pt>
                <c:pt idx="1298">
                  <c:v>10.62</c:v>
                </c:pt>
                <c:pt idx="1299">
                  <c:v>10.84</c:v>
                </c:pt>
                <c:pt idx="1300">
                  <c:v>10.82</c:v>
                </c:pt>
                <c:pt idx="1301">
                  <c:v>11.33</c:v>
                </c:pt>
                <c:pt idx="1302">
                  <c:v>11.24</c:v>
                </c:pt>
                <c:pt idx="1303">
                  <c:v>11.92</c:v>
                </c:pt>
                <c:pt idx="1304">
                  <c:v>11.99</c:v>
                </c:pt>
                <c:pt idx="1305">
                  <c:v>13.41</c:v>
                </c:pt>
                <c:pt idx="1306">
                  <c:v>13.34</c:v>
                </c:pt>
                <c:pt idx="1307">
                  <c:v>13.8</c:v>
                </c:pt>
                <c:pt idx="1308">
                  <c:v>13.36</c:v>
                </c:pt>
                <c:pt idx="1309">
                  <c:v>13.05</c:v>
                </c:pt>
                <c:pt idx="1310">
                  <c:v>13.01</c:v>
                </c:pt>
                <c:pt idx="1311">
                  <c:v>12.84</c:v>
                </c:pt>
                <c:pt idx="1312">
                  <c:v>13.82</c:v>
                </c:pt>
                <c:pt idx="1313">
                  <c:v>13.1</c:v>
                </c:pt>
                <c:pt idx="1314">
                  <c:v>12.68</c:v>
                </c:pt>
                <c:pt idx="1315">
                  <c:v>12.37</c:v>
                </c:pt>
                <c:pt idx="1316">
                  <c:v>12.51</c:v>
                </c:pt>
                <c:pt idx="1317">
                  <c:v>11.5</c:v>
                </c:pt>
                <c:pt idx="1318">
                  <c:v>12.26</c:v>
                </c:pt>
                <c:pt idx="1319">
                  <c:v>12.73</c:v>
                </c:pt>
                <c:pt idx="1320">
                  <c:v>14.23</c:v>
                </c:pt>
                <c:pt idx="1321">
                  <c:v>14.47</c:v>
                </c:pt>
                <c:pt idx="1322">
                  <c:v>14.25</c:v>
                </c:pt>
                <c:pt idx="1323">
                  <c:v>13.55</c:v>
                </c:pt>
                <c:pt idx="1324">
                  <c:v>13.96</c:v>
                </c:pt>
                <c:pt idx="1325">
                  <c:v>14.16</c:v>
                </c:pt>
                <c:pt idx="1326">
                  <c:v>13.84</c:v>
                </c:pt>
                <c:pt idx="1327">
                  <c:v>13.86</c:v>
                </c:pt>
                <c:pt idx="1328">
                  <c:v>12.99</c:v>
                </c:pt>
                <c:pt idx="1329">
                  <c:v>13.09</c:v>
                </c:pt>
                <c:pt idx="1330">
                  <c:v>14.01</c:v>
                </c:pt>
                <c:pt idx="1331">
                  <c:v>13.39</c:v>
                </c:pt>
                <c:pt idx="1332">
                  <c:v>13.47</c:v>
                </c:pt>
                <c:pt idx="1333">
                  <c:v>14.06</c:v>
                </c:pt>
                <c:pt idx="1334">
                  <c:v>14.33</c:v>
                </c:pt>
                <c:pt idx="1335">
                  <c:v>13.94</c:v>
                </c:pt>
                <c:pt idx="1336">
                  <c:v>13.98</c:v>
                </c:pt>
                <c:pt idx="1337">
                  <c:v>14.99</c:v>
                </c:pt>
                <c:pt idx="1338">
                  <c:v>15.28</c:v>
                </c:pt>
                <c:pt idx="1339">
                  <c:v>14.86</c:v>
                </c:pt>
                <c:pt idx="1340">
                  <c:v>14.69</c:v>
                </c:pt>
                <c:pt idx="1341">
                  <c:v>14.6</c:v>
                </c:pt>
                <c:pt idx="1342">
                  <c:v>14.75</c:v>
                </c:pt>
                <c:pt idx="1343">
                  <c:v>14.78</c:v>
                </c:pt>
                <c:pt idx="1344">
                  <c:v>16.82</c:v>
                </c:pt>
                <c:pt idx="1345">
                  <c:v>17.420000000000002</c:v>
                </c:pt>
                <c:pt idx="1346">
                  <c:v>17.149999999999999</c:v>
                </c:pt>
                <c:pt idx="1347">
                  <c:v>17.46</c:v>
                </c:pt>
                <c:pt idx="1348">
                  <c:v>17.510000000000002</c:v>
                </c:pt>
                <c:pt idx="1349">
                  <c:v>17.84</c:v>
                </c:pt>
              </c:numCache>
            </c:numRef>
          </c:val>
          <c:smooth val="0"/>
          <c:extLst>
            <c:ext xmlns:c16="http://schemas.microsoft.com/office/drawing/2014/chart" uri="{C3380CC4-5D6E-409C-BE32-E72D297353CC}">
              <c16:uniqueId val="{00000000-FF6F-4669-BA96-2AAD9DB06230}"/>
            </c:ext>
          </c:extLst>
        </c:ser>
        <c:ser>
          <c:idx val="1"/>
          <c:order val="1"/>
          <c:tx>
            <c:v>FTSE techMARK All-Share Index (^TASX) - Index Value</c:v>
          </c:tx>
          <c:spPr>
            <a:ln w="28575">
              <a:solidFill>
                <a:schemeClr val="accent2"/>
              </a:solidFill>
              <a:prstDash val="solid"/>
            </a:ln>
          </c:spPr>
          <c:marker>
            <c:symbol val="none"/>
          </c:marker>
          <c:cat>
            <c:numRef>
              <c:f>'Q4 2024 Tech vs FTSE'!$A$37:$A$1386</c:f>
              <c:numCache>
                <c:formatCode>[$-409]mmm\-dd\-yyyy;@</c:formatCode>
                <c:ptCount val="1350"/>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43577</c:v>
                </c:pt>
                <c:pt idx="78">
                  <c:v>43578</c:v>
                </c:pt>
                <c:pt idx="79">
                  <c:v>43579</c:v>
                </c:pt>
                <c:pt idx="80">
                  <c:v>43580</c:v>
                </c:pt>
                <c:pt idx="81">
                  <c:v>43581</c:v>
                </c:pt>
                <c:pt idx="82">
                  <c:v>43584</c:v>
                </c:pt>
                <c:pt idx="83">
                  <c:v>43585</c:v>
                </c:pt>
                <c:pt idx="84">
                  <c:v>43586</c:v>
                </c:pt>
                <c:pt idx="85">
                  <c:v>43587</c:v>
                </c:pt>
                <c:pt idx="86">
                  <c:v>43588</c:v>
                </c:pt>
                <c:pt idx="87">
                  <c:v>43591</c:v>
                </c:pt>
                <c:pt idx="88">
                  <c:v>43592</c:v>
                </c:pt>
                <c:pt idx="89">
                  <c:v>43593</c:v>
                </c:pt>
                <c:pt idx="90">
                  <c:v>43594</c:v>
                </c:pt>
                <c:pt idx="91">
                  <c:v>43595</c:v>
                </c:pt>
                <c:pt idx="92">
                  <c:v>43598</c:v>
                </c:pt>
                <c:pt idx="93">
                  <c:v>43599</c:v>
                </c:pt>
                <c:pt idx="94">
                  <c:v>43600</c:v>
                </c:pt>
                <c:pt idx="95">
                  <c:v>43601</c:v>
                </c:pt>
                <c:pt idx="96">
                  <c:v>43602</c:v>
                </c:pt>
                <c:pt idx="97">
                  <c:v>43605</c:v>
                </c:pt>
                <c:pt idx="98">
                  <c:v>43606</c:v>
                </c:pt>
                <c:pt idx="99">
                  <c:v>43607</c:v>
                </c:pt>
                <c:pt idx="100">
                  <c:v>43608</c:v>
                </c:pt>
                <c:pt idx="101">
                  <c:v>43609</c:v>
                </c:pt>
                <c:pt idx="102">
                  <c:v>43613</c:v>
                </c:pt>
                <c:pt idx="103">
                  <c:v>43614</c:v>
                </c:pt>
                <c:pt idx="104">
                  <c:v>43615</c:v>
                </c:pt>
                <c:pt idx="105">
                  <c:v>43616</c:v>
                </c:pt>
                <c:pt idx="106">
                  <c:v>43619</c:v>
                </c:pt>
                <c:pt idx="107">
                  <c:v>43620</c:v>
                </c:pt>
                <c:pt idx="108">
                  <c:v>43621</c:v>
                </c:pt>
                <c:pt idx="109">
                  <c:v>43622</c:v>
                </c:pt>
                <c:pt idx="110">
                  <c:v>43623</c:v>
                </c:pt>
                <c:pt idx="111">
                  <c:v>43626</c:v>
                </c:pt>
                <c:pt idx="112">
                  <c:v>43627</c:v>
                </c:pt>
                <c:pt idx="113">
                  <c:v>43628</c:v>
                </c:pt>
                <c:pt idx="114">
                  <c:v>43629</c:v>
                </c:pt>
                <c:pt idx="115">
                  <c:v>43630</c:v>
                </c:pt>
                <c:pt idx="116">
                  <c:v>43633</c:v>
                </c:pt>
                <c:pt idx="117">
                  <c:v>43634</c:v>
                </c:pt>
                <c:pt idx="118">
                  <c:v>43635</c:v>
                </c:pt>
                <c:pt idx="119">
                  <c:v>43636</c:v>
                </c:pt>
                <c:pt idx="120">
                  <c:v>43637</c:v>
                </c:pt>
                <c:pt idx="121">
                  <c:v>43640</c:v>
                </c:pt>
                <c:pt idx="122">
                  <c:v>43641</c:v>
                </c:pt>
                <c:pt idx="123">
                  <c:v>43642</c:v>
                </c:pt>
                <c:pt idx="124">
                  <c:v>43643</c:v>
                </c:pt>
                <c:pt idx="125">
                  <c:v>43644</c:v>
                </c:pt>
                <c:pt idx="126">
                  <c:v>43647</c:v>
                </c:pt>
                <c:pt idx="127">
                  <c:v>43648</c:v>
                </c:pt>
                <c:pt idx="128">
                  <c:v>43649</c:v>
                </c:pt>
                <c:pt idx="129">
                  <c:v>43650</c:v>
                </c:pt>
                <c:pt idx="130">
                  <c:v>43651</c:v>
                </c:pt>
                <c:pt idx="131">
                  <c:v>43654</c:v>
                </c:pt>
                <c:pt idx="132">
                  <c:v>43655</c:v>
                </c:pt>
                <c:pt idx="133">
                  <c:v>43656</c:v>
                </c:pt>
                <c:pt idx="134">
                  <c:v>43657</c:v>
                </c:pt>
                <c:pt idx="135">
                  <c:v>43658</c:v>
                </c:pt>
                <c:pt idx="136">
                  <c:v>43661</c:v>
                </c:pt>
                <c:pt idx="137">
                  <c:v>43662</c:v>
                </c:pt>
                <c:pt idx="138">
                  <c:v>43663</c:v>
                </c:pt>
                <c:pt idx="139">
                  <c:v>43664</c:v>
                </c:pt>
                <c:pt idx="140">
                  <c:v>43665</c:v>
                </c:pt>
                <c:pt idx="141">
                  <c:v>43668</c:v>
                </c:pt>
                <c:pt idx="142">
                  <c:v>43669</c:v>
                </c:pt>
                <c:pt idx="143">
                  <c:v>43670</c:v>
                </c:pt>
                <c:pt idx="144">
                  <c:v>43671</c:v>
                </c:pt>
                <c:pt idx="145">
                  <c:v>43672</c:v>
                </c:pt>
                <c:pt idx="146">
                  <c:v>43675</c:v>
                </c:pt>
                <c:pt idx="147">
                  <c:v>43676</c:v>
                </c:pt>
                <c:pt idx="148">
                  <c:v>43677</c:v>
                </c:pt>
                <c:pt idx="149">
                  <c:v>43678</c:v>
                </c:pt>
                <c:pt idx="150">
                  <c:v>43679</c:v>
                </c:pt>
                <c:pt idx="151">
                  <c:v>43682</c:v>
                </c:pt>
                <c:pt idx="152">
                  <c:v>43683</c:v>
                </c:pt>
                <c:pt idx="153">
                  <c:v>43684</c:v>
                </c:pt>
                <c:pt idx="154">
                  <c:v>43685</c:v>
                </c:pt>
                <c:pt idx="155">
                  <c:v>43686</c:v>
                </c:pt>
                <c:pt idx="156">
                  <c:v>43689</c:v>
                </c:pt>
                <c:pt idx="157">
                  <c:v>43690</c:v>
                </c:pt>
                <c:pt idx="158">
                  <c:v>43691</c:v>
                </c:pt>
                <c:pt idx="159">
                  <c:v>43692</c:v>
                </c:pt>
                <c:pt idx="160">
                  <c:v>43693</c:v>
                </c:pt>
                <c:pt idx="161">
                  <c:v>43696</c:v>
                </c:pt>
                <c:pt idx="162">
                  <c:v>43697</c:v>
                </c:pt>
                <c:pt idx="163">
                  <c:v>43698</c:v>
                </c:pt>
                <c:pt idx="164">
                  <c:v>43699</c:v>
                </c:pt>
                <c:pt idx="165">
                  <c:v>43700</c:v>
                </c:pt>
                <c:pt idx="166">
                  <c:v>43703</c:v>
                </c:pt>
                <c:pt idx="167">
                  <c:v>43704</c:v>
                </c:pt>
                <c:pt idx="168">
                  <c:v>43705</c:v>
                </c:pt>
                <c:pt idx="169">
                  <c:v>43706</c:v>
                </c:pt>
                <c:pt idx="170">
                  <c:v>43707</c:v>
                </c:pt>
                <c:pt idx="171">
                  <c:v>43710</c:v>
                </c:pt>
                <c:pt idx="172">
                  <c:v>43711</c:v>
                </c:pt>
                <c:pt idx="173">
                  <c:v>43712</c:v>
                </c:pt>
                <c:pt idx="174">
                  <c:v>43713</c:v>
                </c:pt>
                <c:pt idx="175">
                  <c:v>43714</c:v>
                </c:pt>
                <c:pt idx="176">
                  <c:v>43717</c:v>
                </c:pt>
                <c:pt idx="177">
                  <c:v>43718</c:v>
                </c:pt>
                <c:pt idx="178">
                  <c:v>43719</c:v>
                </c:pt>
                <c:pt idx="179">
                  <c:v>43720</c:v>
                </c:pt>
                <c:pt idx="180">
                  <c:v>43721</c:v>
                </c:pt>
                <c:pt idx="181">
                  <c:v>43724</c:v>
                </c:pt>
                <c:pt idx="182">
                  <c:v>43725</c:v>
                </c:pt>
                <c:pt idx="183">
                  <c:v>43726</c:v>
                </c:pt>
                <c:pt idx="184">
                  <c:v>43727</c:v>
                </c:pt>
                <c:pt idx="185">
                  <c:v>43728</c:v>
                </c:pt>
                <c:pt idx="186">
                  <c:v>43731</c:v>
                </c:pt>
                <c:pt idx="187">
                  <c:v>43732</c:v>
                </c:pt>
                <c:pt idx="188">
                  <c:v>43733</c:v>
                </c:pt>
                <c:pt idx="189">
                  <c:v>43734</c:v>
                </c:pt>
                <c:pt idx="190">
                  <c:v>43735</c:v>
                </c:pt>
                <c:pt idx="191">
                  <c:v>43738</c:v>
                </c:pt>
                <c:pt idx="192">
                  <c:v>43739</c:v>
                </c:pt>
                <c:pt idx="193">
                  <c:v>43740</c:v>
                </c:pt>
                <c:pt idx="194">
                  <c:v>43741</c:v>
                </c:pt>
                <c:pt idx="195">
                  <c:v>43742</c:v>
                </c:pt>
                <c:pt idx="196">
                  <c:v>43745</c:v>
                </c:pt>
                <c:pt idx="197">
                  <c:v>43746</c:v>
                </c:pt>
                <c:pt idx="198">
                  <c:v>43747</c:v>
                </c:pt>
                <c:pt idx="199">
                  <c:v>43748</c:v>
                </c:pt>
                <c:pt idx="200">
                  <c:v>43749</c:v>
                </c:pt>
                <c:pt idx="201">
                  <c:v>43752</c:v>
                </c:pt>
                <c:pt idx="202">
                  <c:v>43753</c:v>
                </c:pt>
                <c:pt idx="203">
                  <c:v>43754</c:v>
                </c:pt>
                <c:pt idx="204">
                  <c:v>43755</c:v>
                </c:pt>
                <c:pt idx="205">
                  <c:v>43756</c:v>
                </c:pt>
                <c:pt idx="206">
                  <c:v>43759</c:v>
                </c:pt>
                <c:pt idx="207">
                  <c:v>43760</c:v>
                </c:pt>
                <c:pt idx="208">
                  <c:v>43761</c:v>
                </c:pt>
                <c:pt idx="209">
                  <c:v>43762</c:v>
                </c:pt>
                <c:pt idx="210">
                  <c:v>43763</c:v>
                </c:pt>
                <c:pt idx="211">
                  <c:v>43766</c:v>
                </c:pt>
                <c:pt idx="212">
                  <c:v>43767</c:v>
                </c:pt>
                <c:pt idx="213">
                  <c:v>43768</c:v>
                </c:pt>
                <c:pt idx="214">
                  <c:v>43769</c:v>
                </c:pt>
                <c:pt idx="215">
                  <c:v>43770</c:v>
                </c:pt>
                <c:pt idx="216">
                  <c:v>43773</c:v>
                </c:pt>
                <c:pt idx="217">
                  <c:v>43774</c:v>
                </c:pt>
                <c:pt idx="218">
                  <c:v>43775</c:v>
                </c:pt>
                <c:pt idx="219">
                  <c:v>43776</c:v>
                </c:pt>
                <c:pt idx="220">
                  <c:v>43777</c:v>
                </c:pt>
                <c:pt idx="221">
                  <c:v>43780</c:v>
                </c:pt>
                <c:pt idx="222">
                  <c:v>43781</c:v>
                </c:pt>
                <c:pt idx="223">
                  <c:v>43782</c:v>
                </c:pt>
                <c:pt idx="224">
                  <c:v>43783</c:v>
                </c:pt>
                <c:pt idx="225">
                  <c:v>43784</c:v>
                </c:pt>
                <c:pt idx="226">
                  <c:v>43787</c:v>
                </c:pt>
                <c:pt idx="227">
                  <c:v>43788</c:v>
                </c:pt>
                <c:pt idx="228">
                  <c:v>43789</c:v>
                </c:pt>
                <c:pt idx="229">
                  <c:v>43790</c:v>
                </c:pt>
                <c:pt idx="230">
                  <c:v>43791</c:v>
                </c:pt>
                <c:pt idx="231">
                  <c:v>43794</c:v>
                </c:pt>
                <c:pt idx="232">
                  <c:v>43795</c:v>
                </c:pt>
                <c:pt idx="233">
                  <c:v>43796</c:v>
                </c:pt>
                <c:pt idx="234">
                  <c:v>43797</c:v>
                </c:pt>
                <c:pt idx="235">
                  <c:v>43798</c:v>
                </c:pt>
                <c:pt idx="236">
                  <c:v>43801</c:v>
                </c:pt>
                <c:pt idx="237">
                  <c:v>43802</c:v>
                </c:pt>
                <c:pt idx="238">
                  <c:v>43803</c:v>
                </c:pt>
                <c:pt idx="239">
                  <c:v>43804</c:v>
                </c:pt>
                <c:pt idx="240">
                  <c:v>43805</c:v>
                </c:pt>
                <c:pt idx="241">
                  <c:v>43808</c:v>
                </c:pt>
                <c:pt idx="242">
                  <c:v>43809</c:v>
                </c:pt>
                <c:pt idx="243">
                  <c:v>43810</c:v>
                </c:pt>
                <c:pt idx="244">
                  <c:v>43811</c:v>
                </c:pt>
                <c:pt idx="245">
                  <c:v>43812</c:v>
                </c:pt>
                <c:pt idx="246">
                  <c:v>43815</c:v>
                </c:pt>
                <c:pt idx="247">
                  <c:v>43816</c:v>
                </c:pt>
                <c:pt idx="248">
                  <c:v>43817</c:v>
                </c:pt>
                <c:pt idx="249">
                  <c:v>43818</c:v>
                </c:pt>
                <c:pt idx="250">
                  <c:v>43819</c:v>
                </c:pt>
                <c:pt idx="251">
                  <c:v>43822</c:v>
                </c:pt>
                <c:pt idx="252">
                  <c:v>43823</c:v>
                </c:pt>
                <c:pt idx="253">
                  <c:v>43825</c:v>
                </c:pt>
                <c:pt idx="254">
                  <c:v>43826</c:v>
                </c:pt>
                <c:pt idx="255">
                  <c:v>43829</c:v>
                </c:pt>
                <c:pt idx="256">
                  <c:v>43830</c:v>
                </c:pt>
                <c:pt idx="257">
                  <c:v>43832</c:v>
                </c:pt>
                <c:pt idx="258">
                  <c:v>43833</c:v>
                </c:pt>
                <c:pt idx="259">
                  <c:v>43836</c:v>
                </c:pt>
                <c:pt idx="260">
                  <c:v>43837</c:v>
                </c:pt>
                <c:pt idx="261">
                  <c:v>43838</c:v>
                </c:pt>
                <c:pt idx="262">
                  <c:v>43839</c:v>
                </c:pt>
                <c:pt idx="263">
                  <c:v>43840</c:v>
                </c:pt>
                <c:pt idx="264">
                  <c:v>43843</c:v>
                </c:pt>
                <c:pt idx="265">
                  <c:v>43844</c:v>
                </c:pt>
                <c:pt idx="266">
                  <c:v>43845</c:v>
                </c:pt>
                <c:pt idx="267">
                  <c:v>43846</c:v>
                </c:pt>
                <c:pt idx="268">
                  <c:v>43847</c:v>
                </c:pt>
                <c:pt idx="269">
                  <c:v>43850</c:v>
                </c:pt>
                <c:pt idx="270">
                  <c:v>43851</c:v>
                </c:pt>
                <c:pt idx="271">
                  <c:v>43852</c:v>
                </c:pt>
                <c:pt idx="272">
                  <c:v>43853</c:v>
                </c:pt>
                <c:pt idx="273">
                  <c:v>43854</c:v>
                </c:pt>
                <c:pt idx="274">
                  <c:v>43857</c:v>
                </c:pt>
                <c:pt idx="275">
                  <c:v>43858</c:v>
                </c:pt>
                <c:pt idx="276">
                  <c:v>43859</c:v>
                </c:pt>
                <c:pt idx="277">
                  <c:v>43860</c:v>
                </c:pt>
                <c:pt idx="278">
                  <c:v>43861</c:v>
                </c:pt>
                <c:pt idx="279">
                  <c:v>43864</c:v>
                </c:pt>
                <c:pt idx="280">
                  <c:v>43865</c:v>
                </c:pt>
                <c:pt idx="281">
                  <c:v>43866</c:v>
                </c:pt>
                <c:pt idx="282">
                  <c:v>43867</c:v>
                </c:pt>
                <c:pt idx="283">
                  <c:v>43868</c:v>
                </c:pt>
                <c:pt idx="284">
                  <c:v>43871</c:v>
                </c:pt>
                <c:pt idx="285">
                  <c:v>43872</c:v>
                </c:pt>
                <c:pt idx="286">
                  <c:v>43873</c:v>
                </c:pt>
                <c:pt idx="287">
                  <c:v>43874</c:v>
                </c:pt>
                <c:pt idx="288">
                  <c:v>43875</c:v>
                </c:pt>
                <c:pt idx="289">
                  <c:v>43878</c:v>
                </c:pt>
                <c:pt idx="290">
                  <c:v>43879</c:v>
                </c:pt>
                <c:pt idx="291">
                  <c:v>43880</c:v>
                </c:pt>
                <c:pt idx="292">
                  <c:v>43881</c:v>
                </c:pt>
                <c:pt idx="293">
                  <c:v>43882</c:v>
                </c:pt>
                <c:pt idx="294">
                  <c:v>43885</c:v>
                </c:pt>
                <c:pt idx="295">
                  <c:v>43886</c:v>
                </c:pt>
                <c:pt idx="296">
                  <c:v>43887</c:v>
                </c:pt>
                <c:pt idx="297">
                  <c:v>43888</c:v>
                </c:pt>
                <c:pt idx="298">
                  <c:v>43889</c:v>
                </c:pt>
                <c:pt idx="299">
                  <c:v>43892</c:v>
                </c:pt>
                <c:pt idx="300">
                  <c:v>43893</c:v>
                </c:pt>
                <c:pt idx="301">
                  <c:v>43894</c:v>
                </c:pt>
                <c:pt idx="302">
                  <c:v>43895</c:v>
                </c:pt>
                <c:pt idx="303">
                  <c:v>43896</c:v>
                </c:pt>
                <c:pt idx="304">
                  <c:v>43899</c:v>
                </c:pt>
                <c:pt idx="305">
                  <c:v>43900</c:v>
                </c:pt>
                <c:pt idx="306">
                  <c:v>43901</c:v>
                </c:pt>
                <c:pt idx="307">
                  <c:v>43902</c:v>
                </c:pt>
                <c:pt idx="308">
                  <c:v>43903</c:v>
                </c:pt>
                <c:pt idx="309">
                  <c:v>43906</c:v>
                </c:pt>
                <c:pt idx="310">
                  <c:v>43907</c:v>
                </c:pt>
                <c:pt idx="311">
                  <c:v>43908</c:v>
                </c:pt>
                <c:pt idx="312">
                  <c:v>43909</c:v>
                </c:pt>
                <c:pt idx="313">
                  <c:v>43910</c:v>
                </c:pt>
                <c:pt idx="314">
                  <c:v>43913</c:v>
                </c:pt>
                <c:pt idx="315">
                  <c:v>43914</c:v>
                </c:pt>
                <c:pt idx="316">
                  <c:v>43915</c:v>
                </c:pt>
                <c:pt idx="317">
                  <c:v>43916</c:v>
                </c:pt>
                <c:pt idx="318">
                  <c:v>43917</c:v>
                </c:pt>
                <c:pt idx="319">
                  <c:v>43920</c:v>
                </c:pt>
                <c:pt idx="320">
                  <c:v>43921</c:v>
                </c:pt>
                <c:pt idx="321">
                  <c:v>43922</c:v>
                </c:pt>
                <c:pt idx="322">
                  <c:v>43923</c:v>
                </c:pt>
                <c:pt idx="323">
                  <c:v>43924</c:v>
                </c:pt>
                <c:pt idx="324">
                  <c:v>43927</c:v>
                </c:pt>
                <c:pt idx="325">
                  <c:v>43928</c:v>
                </c:pt>
                <c:pt idx="326">
                  <c:v>43929</c:v>
                </c:pt>
                <c:pt idx="327">
                  <c:v>43930</c:v>
                </c:pt>
                <c:pt idx="328">
                  <c:v>43934</c:v>
                </c:pt>
                <c:pt idx="329">
                  <c:v>43935</c:v>
                </c:pt>
                <c:pt idx="330">
                  <c:v>43936</c:v>
                </c:pt>
                <c:pt idx="331">
                  <c:v>43937</c:v>
                </c:pt>
                <c:pt idx="332">
                  <c:v>43938</c:v>
                </c:pt>
                <c:pt idx="333">
                  <c:v>43941</c:v>
                </c:pt>
                <c:pt idx="334">
                  <c:v>43942</c:v>
                </c:pt>
                <c:pt idx="335">
                  <c:v>43943</c:v>
                </c:pt>
                <c:pt idx="336">
                  <c:v>43944</c:v>
                </c:pt>
                <c:pt idx="337">
                  <c:v>43945</c:v>
                </c:pt>
                <c:pt idx="338">
                  <c:v>43948</c:v>
                </c:pt>
                <c:pt idx="339">
                  <c:v>43949</c:v>
                </c:pt>
                <c:pt idx="340">
                  <c:v>43950</c:v>
                </c:pt>
                <c:pt idx="341">
                  <c:v>43951</c:v>
                </c:pt>
                <c:pt idx="342">
                  <c:v>43952</c:v>
                </c:pt>
                <c:pt idx="343">
                  <c:v>43955</c:v>
                </c:pt>
                <c:pt idx="344">
                  <c:v>43956</c:v>
                </c:pt>
                <c:pt idx="345">
                  <c:v>43957</c:v>
                </c:pt>
                <c:pt idx="346">
                  <c:v>43958</c:v>
                </c:pt>
                <c:pt idx="347">
                  <c:v>43959</c:v>
                </c:pt>
                <c:pt idx="348">
                  <c:v>43962</c:v>
                </c:pt>
                <c:pt idx="349">
                  <c:v>43963</c:v>
                </c:pt>
                <c:pt idx="350">
                  <c:v>43964</c:v>
                </c:pt>
                <c:pt idx="351">
                  <c:v>43965</c:v>
                </c:pt>
                <c:pt idx="352">
                  <c:v>43966</c:v>
                </c:pt>
                <c:pt idx="353">
                  <c:v>43969</c:v>
                </c:pt>
                <c:pt idx="354">
                  <c:v>43970</c:v>
                </c:pt>
                <c:pt idx="355">
                  <c:v>43971</c:v>
                </c:pt>
                <c:pt idx="356">
                  <c:v>43972</c:v>
                </c:pt>
                <c:pt idx="357">
                  <c:v>43973</c:v>
                </c:pt>
                <c:pt idx="358">
                  <c:v>43977</c:v>
                </c:pt>
                <c:pt idx="359">
                  <c:v>43978</c:v>
                </c:pt>
                <c:pt idx="360">
                  <c:v>43979</c:v>
                </c:pt>
                <c:pt idx="361">
                  <c:v>43980</c:v>
                </c:pt>
                <c:pt idx="362">
                  <c:v>43983</c:v>
                </c:pt>
                <c:pt idx="363">
                  <c:v>43984</c:v>
                </c:pt>
                <c:pt idx="364">
                  <c:v>43985</c:v>
                </c:pt>
                <c:pt idx="365">
                  <c:v>43986</c:v>
                </c:pt>
                <c:pt idx="366">
                  <c:v>43987</c:v>
                </c:pt>
                <c:pt idx="367">
                  <c:v>43990</c:v>
                </c:pt>
                <c:pt idx="368">
                  <c:v>43991</c:v>
                </c:pt>
                <c:pt idx="369">
                  <c:v>43992</c:v>
                </c:pt>
                <c:pt idx="370">
                  <c:v>43993</c:v>
                </c:pt>
                <c:pt idx="371">
                  <c:v>43994</c:v>
                </c:pt>
                <c:pt idx="372">
                  <c:v>43997</c:v>
                </c:pt>
                <c:pt idx="373">
                  <c:v>43998</c:v>
                </c:pt>
                <c:pt idx="374">
                  <c:v>43999</c:v>
                </c:pt>
                <c:pt idx="375">
                  <c:v>44000</c:v>
                </c:pt>
                <c:pt idx="376">
                  <c:v>44001</c:v>
                </c:pt>
                <c:pt idx="377">
                  <c:v>44004</c:v>
                </c:pt>
                <c:pt idx="378">
                  <c:v>44005</c:v>
                </c:pt>
                <c:pt idx="379">
                  <c:v>44006</c:v>
                </c:pt>
                <c:pt idx="380">
                  <c:v>44007</c:v>
                </c:pt>
                <c:pt idx="381">
                  <c:v>44008</c:v>
                </c:pt>
                <c:pt idx="382">
                  <c:v>44011</c:v>
                </c:pt>
                <c:pt idx="383">
                  <c:v>44012</c:v>
                </c:pt>
                <c:pt idx="384">
                  <c:v>44013</c:v>
                </c:pt>
                <c:pt idx="385">
                  <c:v>44014</c:v>
                </c:pt>
                <c:pt idx="386">
                  <c:v>44015</c:v>
                </c:pt>
                <c:pt idx="387">
                  <c:v>44018</c:v>
                </c:pt>
                <c:pt idx="388">
                  <c:v>44019</c:v>
                </c:pt>
                <c:pt idx="389">
                  <c:v>44020</c:v>
                </c:pt>
                <c:pt idx="390">
                  <c:v>44021</c:v>
                </c:pt>
                <c:pt idx="391">
                  <c:v>44022</c:v>
                </c:pt>
                <c:pt idx="392">
                  <c:v>44025</c:v>
                </c:pt>
                <c:pt idx="393">
                  <c:v>44026</c:v>
                </c:pt>
                <c:pt idx="394">
                  <c:v>44027</c:v>
                </c:pt>
                <c:pt idx="395">
                  <c:v>44028</c:v>
                </c:pt>
                <c:pt idx="396">
                  <c:v>44029</c:v>
                </c:pt>
                <c:pt idx="397">
                  <c:v>44032</c:v>
                </c:pt>
                <c:pt idx="398">
                  <c:v>44033</c:v>
                </c:pt>
                <c:pt idx="399">
                  <c:v>44034</c:v>
                </c:pt>
                <c:pt idx="400">
                  <c:v>44035</c:v>
                </c:pt>
                <c:pt idx="401">
                  <c:v>44036</c:v>
                </c:pt>
                <c:pt idx="402">
                  <c:v>44039</c:v>
                </c:pt>
                <c:pt idx="403">
                  <c:v>44040</c:v>
                </c:pt>
                <c:pt idx="404">
                  <c:v>44041</c:v>
                </c:pt>
                <c:pt idx="405">
                  <c:v>44042</c:v>
                </c:pt>
                <c:pt idx="406">
                  <c:v>44043</c:v>
                </c:pt>
                <c:pt idx="407">
                  <c:v>44046</c:v>
                </c:pt>
                <c:pt idx="408">
                  <c:v>44047</c:v>
                </c:pt>
                <c:pt idx="409">
                  <c:v>44048</c:v>
                </c:pt>
                <c:pt idx="410">
                  <c:v>44049</c:v>
                </c:pt>
                <c:pt idx="411">
                  <c:v>44050</c:v>
                </c:pt>
                <c:pt idx="412">
                  <c:v>44053</c:v>
                </c:pt>
                <c:pt idx="413">
                  <c:v>44054</c:v>
                </c:pt>
                <c:pt idx="414">
                  <c:v>44055</c:v>
                </c:pt>
                <c:pt idx="415">
                  <c:v>44056</c:v>
                </c:pt>
                <c:pt idx="416">
                  <c:v>44057</c:v>
                </c:pt>
                <c:pt idx="417">
                  <c:v>44060</c:v>
                </c:pt>
                <c:pt idx="418">
                  <c:v>44061</c:v>
                </c:pt>
                <c:pt idx="419">
                  <c:v>44062</c:v>
                </c:pt>
                <c:pt idx="420">
                  <c:v>44063</c:v>
                </c:pt>
                <c:pt idx="421">
                  <c:v>44064</c:v>
                </c:pt>
                <c:pt idx="422">
                  <c:v>44067</c:v>
                </c:pt>
                <c:pt idx="423">
                  <c:v>44068</c:v>
                </c:pt>
                <c:pt idx="424">
                  <c:v>44069</c:v>
                </c:pt>
                <c:pt idx="425">
                  <c:v>44070</c:v>
                </c:pt>
                <c:pt idx="426">
                  <c:v>44071</c:v>
                </c:pt>
                <c:pt idx="427">
                  <c:v>44074</c:v>
                </c:pt>
                <c:pt idx="428">
                  <c:v>44075</c:v>
                </c:pt>
                <c:pt idx="429">
                  <c:v>44076</c:v>
                </c:pt>
                <c:pt idx="430">
                  <c:v>44077</c:v>
                </c:pt>
                <c:pt idx="431">
                  <c:v>44078</c:v>
                </c:pt>
                <c:pt idx="432">
                  <c:v>44081</c:v>
                </c:pt>
                <c:pt idx="433">
                  <c:v>44082</c:v>
                </c:pt>
                <c:pt idx="434">
                  <c:v>44083</c:v>
                </c:pt>
                <c:pt idx="435">
                  <c:v>44084</c:v>
                </c:pt>
                <c:pt idx="436">
                  <c:v>44085</c:v>
                </c:pt>
                <c:pt idx="437">
                  <c:v>44088</c:v>
                </c:pt>
                <c:pt idx="438">
                  <c:v>44089</c:v>
                </c:pt>
                <c:pt idx="439">
                  <c:v>44090</c:v>
                </c:pt>
                <c:pt idx="440">
                  <c:v>44091</c:v>
                </c:pt>
                <c:pt idx="441">
                  <c:v>44092</c:v>
                </c:pt>
                <c:pt idx="442">
                  <c:v>44095</c:v>
                </c:pt>
                <c:pt idx="443">
                  <c:v>44096</c:v>
                </c:pt>
                <c:pt idx="444">
                  <c:v>44097</c:v>
                </c:pt>
                <c:pt idx="445">
                  <c:v>44098</c:v>
                </c:pt>
                <c:pt idx="446">
                  <c:v>44099</c:v>
                </c:pt>
                <c:pt idx="447">
                  <c:v>44102</c:v>
                </c:pt>
                <c:pt idx="448">
                  <c:v>44103</c:v>
                </c:pt>
                <c:pt idx="449">
                  <c:v>44104</c:v>
                </c:pt>
                <c:pt idx="450">
                  <c:v>44105</c:v>
                </c:pt>
                <c:pt idx="451">
                  <c:v>44106</c:v>
                </c:pt>
                <c:pt idx="452">
                  <c:v>44109</c:v>
                </c:pt>
                <c:pt idx="453">
                  <c:v>44110</c:v>
                </c:pt>
                <c:pt idx="454">
                  <c:v>44111</c:v>
                </c:pt>
                <c:pt idx="455">
                  <c:v>44112</c:v>
                </c:pt>
                <c:pt idx="456">
                  <c:v>44113</c:v>
                </c:pt>
                <c:pt idx="457">
                  <c:v>44116</c:v>
                </c:pt>
                <c:pt idx="458">
                  <c:v>44117</c:v>
                </c:pt>
                <c:pt idx="459">
                  <c:v>44118</c:v>
                </c:pt>
                <c:pt idx="460">
                  <c:v>44119</c:v>
                </c:pt>
                <c:pt idx="461">
                  <c:v>44120</c:v>
                </c:pt>
                <c:pt idx="462">
                  <c:v>44123</c:v>
                </c:pt>
                <c:pt idx="463">
                  <c:v>44124</c:v>
                </c:pt>
                <c:pt idx="464">
                  <c:v>44125</c:v>
                </c:pt>
                <c:pt idx="465">
                  <c:v>44126</c:v>
                </c:pt>
                <c:pt idx="466">
                  <c:v>44127</c:v>
                </c:pt>
                <c:pt idx="467">
                  <c:v>44130</c:v>
                </c:pt>
                <c:pt idx="468">
                  <c:v>44131</c:v>
                </c:pt>
                <c:pt idx="469">
                  <c:v>44132</c:v>
                </c:pt>
                <c:pt idx="470">
                  <c:v>44133</c:v>
                </c:pt>
                <c:pt idx="471">
                  <c:v>44134</c:v>
                </c:pt>
                <c:pt idx="472">
                  <c:v>44137</c:v>
                </c:pt>
                <c:pt idx="473">
                  <c:v>44138</c:v>
                </c:pt>
                <c:pt idx="474">
                  <c:v>44139</c:v>
                </c:pt>
                <c:pt idx="475">
                  <c:v>44140</c:v>
                </c:pt>
                <c:pt idx="476">
                  <c:v>44141</c:v>
                </c:pt>
                <c:pt idx="477">
                  <c:v>44144</c:v>
                </c:pt>
                <c:pt idx="478">
                  <c:v>44145</c:v>
                </c:pt>
                <c:pt idx="479">
                  <c:v>44146</c:v>
                </c:pt>
                <c:pt idx="480">
                  <c:v>44147</c:v>
                </c:pt>
                <c:pt idx="481">
                  <c:v>44148</c:v>
                </c:pt>
                <c:pt idx="482">
                  <c:v>44151</c:v>
                </c:pt>
                <c:pt idx="483">
                  <c:v>44152</c:v>
                </c:pt>
                <c:pt idx="484">
                  <c:v>44153</c:v>
                </c:pt>
                <c:pt idx="485">
                  <c:v>44154</c:v>
                </c:pt>
                <c:pt idx="486">
                  <c:v>44155</c:v>
                </c:pt>
                <c:pt idx="487">
                  <c:v>44158</c:v>
                </c:pt>
                <c:pt idx="488">
                  <c:v>44159</c:v>
                </c:pt>
                <c:pt idx="489">
                  <c:v>44160</c:v>
                </c:pt>
                <c:pt idx="490">
                  <c:v>44161</c:v>
                </c:pt>
                <c:pt idx="491">
                  <c:v>44162</c:v>
                </c:pt>
                <c:pt idx="492">
                  <c:v>44165</c:v>
                </c:pt>
                <c:pt idx="493">
                  <c:v>44166</c:v>
                </c:pt>
                <c:pt idx="494">
                  <c:v>44167</c:v>
                </c:pt>
                <c:pt idx="495">
                  <c:v>44168</c:v>
                </c:pt>
                <c:pt idx="496">
                  <c:v>44169</c:v>
                </c:pt>
                <c:pt idx="497">
                  <c:v>44172</c:v>
                </c:pt>
                <c:pt idx="498">
                  <c:v>44173</c:v>
                </c:pt>
                <c:pt idx="499">
                  <c:v>44174</c:v>
                </c:pt>
                <c:pt idx="500">
                  <c:v>44175</c:v>
                </c:pt>
                <c:pt idx="501">
                  <c:v>44176</c:v>
                </c:pt>
                <c:pt idx="502">
                  <c:v>44179</c:v>
                </c:pt>
                <c:pt idx="503">
                  <c:v>44180</c:v>
                </c:pt>
                <c:pt idx="504">
                  <c:v>44181</c:v>
                </c:pt>
                <c:pt idx="505">
                  <c:v>44182</c:v>
                </c:pt>
                <c:pt idx="506">
                  <c:v>44183</c:v>
                </c:pt>
                <c:pt idx="507">
                  <c:v>44186</c:v>
                </c:pt>
                <c:pt idx="508">
                  <c:v>44187</c:v>
                </c:pt>
                <c:pt idx="509">
                  <c:v>44188</c:v>
                </c:pt>
                <c:pt idx="510">
                  <c:v>44189</c:v>
                </c:pt>
                <c:pt idx="511">
                  <c:v>44193</c:v>
                </c:pt>
                <c:pt idx="512">
                  <c:v>44194</c:v>
                </c:pt>
                <c:pt idx="513">
                  <c:v>44195</c:v>
                </c:pt>
                <c:pt idx="514">
                  <c:v>44196</c:v>
                </c:pt>
                <c:pt idx="515">
                  <c:v>44200</c:v>
                </c:pt>
                <c:pt idx="516">
                  <c:v>44201</c:v>
                </c:pt>
                <c:pt idx="517">
                  <c:v>44202</c:v>
                </c:pt>
                <c:pt idx="518">
                  <c:v>44203</c:v>
                </c:pt>
                <c:pt idx="519">
                  <c:v>44204</c:v>
                </c:pt>
                <c:pt idx="520">
                  <c:v>44207</c:v>
                </c:pt>
                <c:pt idx="521">
                  <c:v>44208</c:v>
                </c:pt>
                <c:pt idx="522">
                  <c:v>44209</c:v>
                </c:pt>
                <c:pt idx="523">
                  <c:v>44210</c:v>
                </c:pt>
                <c:pt idx="524">
                  <c:v>44211</c:v>
                </c:pt>
                <c:pt idx="525">
                  <c:v>44214</c:v>
                </c:pt>
                <c:pt idx="526">
                  <c:v>44215</c:v>
                </c:pt>
                <c:pt idx="527">
                  <c:v>44216</c:v>
                </c:pt>
                <c:pt idx="528">
                  <c:v>44217</c:v>
                </c:pt>
                <c:pt idx="529">
                  <c:v>44218</c:v>
                </c:pt>
                <c:pt idx="530">
                  <c:v>44221</c:v>
                </c:pt>
                <c:pt idx="531">
                  <c:v>44222</c:v>
                </c:pt>
                <c:pt idx="532">
                  <c:v>44223</c:v>
                </c:pt>
                <c:pt idx="533">
                  <c:v>44224</c:v>
                </c:pt>
                <c:pt idx="534">
                  <c:v>44225</c:v>
                </c:pt>
                <c:pt idx="535">
                  <c:v>44228</c:v>
                </c:pt>
                <c:pt idx="536">
                  <c:v>44229</c:v>
                </c:pt>
                <c:pt idx="537">
                  <c:v>44230</c:v>
                </c:pt>
                <c:pt idx="538">
                  <c:v>44231</c:v>
                </c:pt>
                <c:pt idx="539">
                  <c:v>44232</c:v>
                </c:pt>
                <c:pt idx="540">
                  <c:v>44235</c:v>
                </c:pt>
                <c:pt idx="541">
                  <c:v>44236</c:v>
                </c:pt>
                <c:pt idx="542">
                  <c:v>44237</c:v>
                </c:pt>
                <c:pt idx="543">
                  <c:v>44238</c:v>
                </c:pt>
                <c:pt idx="544">
                  <c:v>44239</c:v>
                </c:pt>
                <c:pt idx="545">
                  <c:v>44242</c:v>
                </c:pt>
                <c:pt idx="546">
                  <c:v>44243</c:v>
                </c:pt>
                <c:pt idx="547">
                  <c:v>44244</c:v>
                </c:pt>
                <c:pt idx="548">
                  <c:v>44245</c:v>
                </c:pt>
                <c:pt idx="549">
                  <c:v>44246</c:v>
                </c:pt>
                <c:pt idx="550">
                  <c:v>44249</c:v>
                </c:pt>
                <c:pt idx="551">
                  <c:v>44250</c:v>
                </c:pt>
                <c:pt idx="552">
                  <c:v>44251</c:v>
                </c:pt>
                <c:pt idx="553">
                  <c:v>44252</c:v>
                </c:pt>
                <c:pt idx="554">
                  <c:v>44253</c:v>
                </c:pt>
                <c:pt idx="555">
                  <c:v>44256</c:v>
                </c:pt>
                <c:pt idx="556">
                  <c:v>44257</c:v>
                </c:pt>
                <c:pt idx="557">
                  <c:v>44258</c:v>
                </c:pt>
                <c:pt idx="558">
                  <c:v>44259</c:v>
                </c:pt>
                <c:pt idx="559">
                  <c:v>44260</c:v>
                </c:pt>
                <c:pt idx="560">
                  <c:v>44263</c:v>
                </c:pt>
                <c:pt idx="561">
                  <c:v>44264</c:v>
                </c:pt>
                <c:pt idx="562">
                  <c:v>44265</c:v>
                </c:pt>
                <c:pt idx="563">
                  <c:v>44266</c:v>
                </c:pt>
                <c:pt idx="564">
                  <c:v>44267</c:v>
                </c:pt>
                <c:pt idx="565">
                  <c:v>44270</c:v>
                </c:pt>
                <c:pt idx="566">
                  <c:v>44271</c:v>
                </c:pt>
                <c:pt idx="567">
                  <c:v>44272</c:v>
                </c:pt>
                <c:pt idx="568">
                  <c:v>44273</c:v>
                </c:pt>
                <c:pt idx="569">
                  <c:v>44274</c:v>
                </c:pt>
                <c:pt idx="570">
                  <c:v>44277</c:v>
                </c:pt>
                <c:pt idx="571">
                  <c:v>44278</c:v>
                </c:pt>
                <c:pt idx="572">
                  <c:v>44279</c:v>
                </c:pt>
                <c:pt idx="573">
                  <c:v>44280</c:v>
                </c:pt>
                <c:pt idx="574">
                  <c:v>44281</c:v>
                </c:pt>
                <c:pt idx="575">
                  <c:v>44284</c:v>
                </c:pt>
                <c:pt idx="576">
                  <c:v>44285</c:v>
                </c:pt>
                <c:pt idx="577">
                  <c:v>44286</c:v>
                </c:pt>
                <c:pt idx="578">
                  <c:v>44287</c:v>
                </c:pt>
                <c:pt idx="579">
                  <c:v>44291</c:v>
                </c:pt>
                <c:pt idx="580">
                  <c:v>44292</c:v>
                </c:pt>
                <c:pt idx="581">
                  <c:v>44293</c:v>
                </c:pt>
                <c:pt idx="582">
                  <c:v>44294</c:v>
                </c:pt>
                <c:pt idx="583">
                  <c:v>44295</c:v>
                </c:pt>
                <c:pt idx="584">
                  <c:v>44298</c:v>
                </c:pt>
                <c:pt idx="585">
                  <c:v>44299</c:v>
                </c:pt>
                <c:pt idx="586">
                  <c:v>44300</c:v>
                </c:pt>
                <c:pt idx="587">
                  <c:v>44301</c:v>
                </c:pt>
                <c:pt idx="588">
                  <c:v>44302</c:v>
                </c:pt>
                <c:pt idx="589">
                  <c:v>44305</c:v>
                </c:pt>
                <c:pt idx="590">
                  <c:v>44306</c:v>
                </c:pt>
                <c:pt idx="591">
                  <c:v>44307</c:v>
                </c:pt>
                <c:pt idx="592">
                  <c:v>44308</c:v>
                </c:pt>
                <c:pt idx="593">
                  <c:v>44309</c:v>
                </c:pt>
                <c:pt idx="594">
                  <c:v>44312</c:v>
                </c:pt>
                <c:pt idx="595">
                  <c:v>44313</c:v>
                </c:pt>
                <c:pt idx="596">
                  <c:v>44314</c:v>
                </c:pt>
                <c:pt idx="597">
                  <c:v>44315</c:v>
                </c:pt>
                <c:pt idx="598">
                  <c:v>44316</c:v>
                </c:pt>
                <c:pt idx="599">
                  <c:v>44319</c:v>
                </c:pt>
                <c:pt idx="600">
                  <c:v>44320</c:v>
                </c:pt>
                <c:pt idx="601">
                  <c:v>44321</c:v>
                </c:pt>
                <c:pt idx="602">
                  <c:v>44322</c:v>
                </c:pt>
                <c:pt idx="603">
                  <c:v>44323</c:v>
                </c:pt>
                <c:pt idx="604">
                  <c:v>44326</c:v>
                </c:pt>
                <c:pt idx="605">
                  <c:v>44327</c:v>
                </c:pt>
                <c:pt idx="606">
                  <c:v>44328</c:v>
                </c:pt>
                <c:pt idx="607">
                  <c:v>44329</c:v>
                </c:pt>
                <c:pt idx="608">
                  <c:v>44330</c:v>
                </c:pt>
                <c:pt idx="609">
                  <c:v>44333</c:v>
                </c:pt>
                <c:pt idx="610">
                  <c:v>44334</c:v>
                </c:pt>
                <c:pt idx="611">
                  <c:v>44335</c:v>
                </c:pt>
                <c:pt idx="612">
                  <c:v>44336</c:v>
                </c:pt>
                <c:pt idx="613">
                  <c:v>44337</c:v>
                </c:pt>
                <c:pt idx="614">
                  <c:v>44340</c:v>
                </c:pt>
                <c:pt idx="615">
                  <c:v>44341</c:v>
                </c:pt>
                <c:pt idx="616">
                  <c:v>44342</c:v>
                </c:pt>
                <c:pt idx="617">
                  <c:v>44343</c:v>
                </c:pt>
                <c:pt idx="618">
                  <c:v>44344</c:v>
                </c:pt>
                <c:pt idx="619">
                  <c:v>44348</c:v>
                </c:pt>
                <c:pt idx="620">
                  <c:v>44349</c:v>
                </c:pt>
                <c:pt idx="621">
                  <c:v>44350</c:v>
                </c:pt>
                <c:pt idx="622">
                  <c:v>44351</c:v>
                </c:pt>
                <c:pt idx="623">
                  <c:v>44354</c:v>
                </c:pt>
                <c:pt idx="624">
                  <c:v>44355</c:v>
                </c:pt>
                <c:pt idx="625">
                  <c:v>44356</c:v>
                </c:pt>
                <c:pt idx="626">
                  <c:v>44357</c:v>
                </c:pt>
                <c:pt idx="627">
                  <c:v>44358</c:v>
                </c:pt>
                <c:pt idx="628">
                  <c:v>44361</c:v>
                </c:pt>
                <c:pt idx="629">
                  <c:v>44362</c:v>
                </c:pt>
                <c:pt idx="630">
                  <c:v>44363</c:v>
                </c:pt>
                <c:pt idx="631">
                  <c:v>44364</c:v>
                </c:pt>
                <c:pt idx="632">
                  <c:v>44365</c:v>
                </c:pt>
                <c:pt idx="633">
                  <c:v>44368</c:v>
                </c:pt>
                <c:pt idx="634">
                  <c:v>44369</c:v>
                </c:pt>
                <c:pt idx="635">
                  <c:v>44370</c:v>
                </c:pt>
                <c:pt idx="636">
                  <c:v>44371</c:v>
                </c:pt>
                <c:pt idx="637">
                  <c:v>44372</c:v>
                </c:pt>
                <c:pt idx="638">
                  <c:v>44375</c:v>
                </c:pt>
                <c:pt idx="639">
                  <c:v>44376</c:v>
                </c:pt>
                <c:pt idx="640">
                  <c:v>44377</c:v>
                </c:pt>
                <c:pt idx="641">
                  <c:v>44378</c:v>
                </c:pt>
                <c:pt idx="642">
                  <c:v>44379</c:v>
                </c:pt>
                <c:pt idx="643">
                  <c:v>44382</c:v>
                </c:pt>
                <c:pt idx="644">
                  <c:v>44383</c:v>
                </c:pt>
                <c:pt idx="645">
                  <c:v>44384</c:v>
                </c:pt>
                <c:pt idx="646">
                  <c:v>44385</c:v>
                </c:pt>
                <c:pt idx="647">
                  <c:v>44386</c:v>
                </c:pt>
                <c:pt idx="648">
                  <c:v>44389</c:v>
                </c:pt>
                <c:pt idx="649">
                  <c:v>44390</c:v>
                </c:pt>
                <c:pt idx="650">
                  <c:v>44391</c:v>
                </c:pt>
                <c:pt idx="651">
                  <c:v>44392</c:v>
                </c:pt>
                <c:pt idx="652">
                  <c:v>44393</c:v>
                </c:pt>
                <c:pt idx="653">
                  <c:v>44396</c:v>
                </c:pt>
                <c:pt idx="654">
                  <c:v>44397</c:v>
                </c:pt>
                <c:pt idx="655">
                  <c:v>44398</c:v>
                </c:pt>
                <c:pt idx="656">
                  <c:v>44399</c:v>
                </c:pt>
                <c:pt idx="657">
                  <c:v>44400</c:v>
                </c:pt>
                <c:pt idx="658">
                  <c:v>44403</c:v>
                </c:pt>
                <c:pt idx="659">
                  <c:v>44404</c:v>
                </c:pt>
                <c:pt idx="660">
                  <c:v>44405</c:v>
                </c:pt>
                <c:pt idx="661">
                  <c:v>44406</c:v>
                </c:pt>
                <c:pt idx="662">
                  <c:v>44407</c:v>
                </c:pt>
                <c:pt idx="663">
                  <c:v>44410</c:v>
                </c:pt>
                <c:pt idx="664">
                  <c:v>44411</c:v>
                </c:pt>
                <c:pt idx="665">
                  <c:v>44412</c:v>
                </c:pt>
                <c:pt idx="666">
                  <c:v>44413</c:v>
                </c:pt>
                <c:pt idx="667">
                  <c:v>44414</c:v>
                </c:pt>
                <c:pt idx="668">
                  <c:v>44417</c:v>
                </c:pt>
                <c:pt idx="669">
                  <c:v>44418</c:v>
                </c:pt>
                <c:pt idx="670">
                  <c:v>44419</c:v>
                </c:pt>
                <c:pt idx="671">
                  <c:v>44420</c:v>
                </c:pt>
                <c:pt idx="672">
                  <c:v>44421</c:v>
                </c:pt>
                <c:pt idx="673">
                  <c:v>44424</c:v>
                </c:pt>
                <c:pt idx="674">
                  <c:v>44425</c:v>
                </c:pt>
                <c:pt idx="675">
                  <c:v>44426</c:v>
                </c:pt>
                <c:pt idx="676">
                  <c:v>44427</c:v>
                </c:pt>
                <c:pt idx="677">
                  <c:v>44428</c:v>
                </c:pt>
                <c:pt idx="678">
                  <c:v>44431</c:v>
                </c:pt>
                <c:pt idx="679">
                  <c:v>44432</c:v>
                </c:pt>
                <c:pt idx="680">
                  <c:v>44433</c:v>
                </c:pt>
                <c:pt idx="681">
                  <c:v>44434</c:v>
                </c:pt>
                <c:pt idx="682">
                  <c:v>44435</c:v>
                </c:pt>
                <c:pt idx="683">
                  <c:v>44438</c:v>
                </c:pt>
                <c:pt idx="684">
                  <c:v>44439</c:v>
                </c:pt>
                <c:pt idx="685">
                  <c:v>44440</c:v>
                </c:pt>
                <c:pt idx="686">
                  <c:v>44441</c:v>
                </c:pt>
                <c:pt idx="687">
                  <c:v>44442</c:v>
                </c:pt>
                <c:pt idx="688">
                  <c:v>44445</c:v>
                </c:pt>
                <c:pt idx="689">
                  <c:v>44446</c:v>
                </c:pt>
                <c:pt idx="690">
                  <c:v>44447</c:v>
                </c:pt>
                <c:pt idx="691">
                  <c:v>44448</c:v>
                </c:pt>
                <c:pt idx="692">
                  <c:v>44449</c:v>
                </c:pt>
                <c:pt idx="693">
                  <c:v>44452</c:v>
                </c:pt>
                <c:pt idx="694">
                  <c:v>44453</c:v>
                </c:pt>
                <c:pt idx="695">
                  <c:v>44454</c:v>
                </c:pt>
                <c:pt idx="696">
                  <c:v>44455</c:v>
                </c:pt>
                <c:pt idx="697">
                  <c:v>44456</c:v>
                </c:pt>
                <c:pt idx="698">
                  <c:v>44459</c:v>
                </c:pt>
                <c:pt idx="699">
                  <c:v>44460</c:v>
                </c:pt>
                <c:pt idx="700">
                  <c:v>44461</c:v>
                </c:pt>
                <c:pt idx="701">
                  <c:v>44462</c:v>
                </c:pt>
                <c:pt idx="702">
                  <c:v>44463</c:v>
                </c:pt>
                <c:pt idx="703">
                  <c:v>44466</c:v>
                </c:pt>
                <c:pt idx="704">
                  <c:v>44467</c:v>
                </c:pt>
                <c:pt idx="705">
                  <c:v>44468</c:v>
                </c:pt>
                <c:pt idx="706">
                  <c:v>44469</c:v>
                </c:pt>
                <c:pt idx="707">
                  <c:v>44470</c:v>
                </c:pt>
                <c:pt idx="708">
                  <c:v>44473</c:v>
                </c:pt>
                <c:pt idx="709">
                  <c:v>44474</c:v>
                </c:pt>
                <c:pt idx="710">
                  <c:v>44475</c:v>
                </c:pt>
                <c:pt idx="711">
                  <c:v>44476</c:v>
                </c:pt>
                <c:pt idx="712">
                  <c:v>44477</c:v>
                </c:pt>
                <c:pt idx="713">
                  <c:v>44480</c:v>
                </c:pt>
                <c:pt idx="714">
                  <c:v>44481</c:v>
                </c:pt>
                <c:pt idx="715">
                  <c:v>44482</c:v>
                </c:pt>
                <c:pt idx="716">
                  <c:v>44483</c:v>
                </c:pt>
                <c:pt idx="717">
                  <c:v>44484</c:v>
                </c:pt>
                <c:pt idx="718">
                  <c:v>44487</c:v>
                </c:pt>
                <c:pt idx="719">
                  <c:v>44488</c:v>
                </c:pt>
                <c:pt idx="720">
                  <c:v>44489</c:v>
                </c:pt>
                <c:pt idx="721">
                  <c:v>44490</c:v>
                </c:pt>
                <c:pt idx="722">
                  <c:v>44491</c:v>
                </c:pt>
                <c:pt idx="723">
                  <c:v>44494</c:v>
                </c:pt>
                <c:pt idx="724">
                  <c:v>44495</c:v>
                </c:pt>
                <c:pt idx="725">
                  <c:v>44496</c:v>
                </c:pt>
                <c:pt idx="726">
                  <c:v>44497</c:v>
                </c:pt>
                <c:pt idx="727">
                  <c:v>44498</c:v>
                </c:pt>
                <c:pt idx="728">
                  <c:v>44501</c:v>
                </c:pt>
                <c:pt idx="729">
                  <c:v>44502</c:v>
                </c:pt>
                <c:pt idx="730">
                  <c:v>44503</c:v>
                </c:pt>
                <c:pt idx="731">
                  <c:v>44504</c:v>
                </c:pt>
                <c:pt idx="732">
                  <c:v>44505</c:v>
                </c:pt>
                <c:pt idx="733">
                  <c:v>44508</c:v>
                </c:pt>
                <c:pt idx="734">
                  <c:v>44509</c:v>
                </c:pt>
                <c:pt idx="735">
                  <c:v>44510</c:v>
                </c:pt>
                <c:pt idx="736">
                  <c:v>44511</c:v>
                </c:pt>
                <c:pt idx="737">
                  <c:v>44512</c:v>
                </c:pt>
                <c:pt idx="738">
                  <c:v>44515</c:v>
                </c:pt>
                <c:pt idx="739">
                  <c:v>44516</c:v>
                </c:pt>
                <c:pt idx="740">
                  <c:v>44517</c:v>
                </c:pt>
                <c:pt idx="741">
                  <c:v>44518</c:v>
                </c:pt>
                <c:pt idx="742">
                  <c:v>44519</c:v>
                </c:pt>
                <c:pt idx="743">
                  <c:v>44522</c:v>
                </c:pt>
                <c:pt idx="744">
                  <c:v>44523</c:v>
                </c:pt>
                <c:pt idx="745">
                  <c:v>44524</c:v>
                </c:pt>
                <c:pt idx="746">
                  <c:v>44525</c:v>
                </c:pt>
                <c:pt idx="747">
                  <c:v>44526</c:v>
                </c:pt>
                <c:pt idx="748">
                  <c:v>44529</c:v>
                </c:pt>
                <c:pt idx="749">
                  <c:v>44530</c:v>
                </c:pt>
                <c:pt idx="750">
                  <c:v>44531</c:v>
                </c:pt>
                <c:pt idx="751">
                  <c:v>44532</c:v>
                </c:pt>
                <c:pt idx="752">
                  <c:v>44533</c:v>
                </c:pt>
                <c:pt idx="753">
                  <c:v>44536</c:v>
                </c:pt>
                <c:pt idx="754">
                  <c:v>44537</c:v>
                </c:pt>
                <c:pt idx="755">
                  <c:v>44538</c:v>
                </c:pt>
                <c:pt idx="756">
                  <c:v>44539</c:v>
                </c:pt>
                <c:pt idx="757">
                  <c:v>44540</c:v>
                </c:pt>
                <c:pt idx="758">
                  <c:v>44543</c:v>
                </c:pt>
                <c:pt idx="759">
                  <c:v>44544</c:v>
                </c:pt>
                <c:pt idx="760">
                  <c:v>44545</c:v>
                </c:pt>
                <c:pt idx="761">
                  <c:v>44546</c:v>
                </c:pt>
                <c:pt idx="762">
                  <c:v>44547</c:v>
                </c:pt>
                <c:pt idx="763">
                  <c:v>44550</c:v>
                </c:pt>
                <c:pt idx="764">
                  <c:v>44551</c:v>
                </c:pt>
                <c:pt idx="765">
                  <c:v>44552</c:v>
                </c:pt>
                <c:pt idx="766">
                  <c:v>44553</c:v>
                </c:pt>
                <c:pt idx="767">
                  <c:v>44554</c:v>
                </c:pt>
                <c:pt idx="768">
                  <c:v>44557</c:v>
                </c:pt>
                <c:pt idx="769">
                  <c:v>44558</c:v>
                </c:pt>
                <c:pt idx="770">
                  <c:v>44559</c:v>
                </c:pt>
                <c:pt idx="771">
                  <c:v>44560</c:v>
                </c:pt>
                <c:pt idx="772">
                  <c:v>44561</c:v>
                </c:pt>
                <c:pt idx="773">
                  <c:v>44564</c:v>
                </c:pt>
                <c:pt idx="774">
                  <c:v>44565</c:v>
                </c:pt>
                <c:pt idx="775">
                  <c:v>44566</c:v>
                </c:pt>
                <c:pt idx="776">
                  <c:v>44567</c:v>
                </c:pt>
                <c:pt idx="777">
                  <c:v>44568</c:v>
                </c:pt>
                <c:pt idx="778">
                  <c:v>44571</c:v>
                </c:pt>
                <c:pt idx="779">
                  <c:v>44572</c:v>
                </c:pt>
                <c:pt idx="780">
                  <c:v>44573</c:v>
                </c:pt>
                <c:pt idx="781">
                  <c:v>44574</c:v>
                </c:pt>
                <c:pt idx="782">
                  <c:v>44575</c:v>
                </c:pt>
                <c:pt idx="783">
                  <c:v>44578</c:v>
                </c:pt>
                <c:pt idx="784">
                  <c:v>44579</c:v>
                </c:pt>
                <c:pt idx="785">
                  <c:v>44580</c:v>
                </c:pt>
                <c:pt idx="786">
                  <c:v>44581</c:v>
                </c:pt>
                <c:pt idx="787">
                  <c:v>44582</c:v>
                </c:pt>
                <c:pt idx="788">
                  <c:v>44585</c:v>
                </c:pt>
                <c:pt idx="789">
                  <c:v>44586</c:v>
                </c:pt>
                <c:pt idx="790">
                  <c:v>44587</c:v>
                </c:pt>
                <c:pt idx="791">
                  <c:v>44588</c:v>
                </c:pt>
                <c:pt idx="792">
                  <c:v>44589</c:v>
                </c:pt>
                <c:pt idx="793">
                  <c:v>44592</c:v>
                </c:pt>
                <c:pt idx="794">
                  <c:v>44593</c:v>
                </c:pt>
                <c:pt idx="795">
                  <c:v>44594</c:v>
                </c:pt>
                <c:pt idx="796">
                  <c:v>44595</c:v>
                </c:pt>
                <c:pt idx="797">
                  <c:v>44596</c:v>
                </c:pt>
                <c:pt idx="798">
                  <c:v>44599</c:v>
                </c:pt>
                <c:pt idx="799">
                  <c:v>44600</c:v>
                </c:pt>
                <c:pt idx="800">
                  <c:v>44601</c:v>
                </c:pt>
                <c:pt idx="801">
                  <c:v>44602</c:v>
                </c:pt>
                <c:pt idx="802">
                  <c:v>44603</c:v>
                </c:pt>
                <c:pt idx="803">
                  <c:v>44606</c:v>
                </c:pt>
                <c:pt idx="804">
                  <c:v>44607</c:v>
                </c:pt>
                <c:pt idx="805">
                  <c:v>44608</c:v>
                </c:pt>
                <c:pt idx="806">
                  <c:v>44609</c:v>
                </c:pt>
                <c:pt idx="807">
                  <c:v>44610</c:v>
                </c:pt>
                <c:pt idx="808">
                  <c:v>44613</c:v>
                </c:pt>
                <c:pt idx="809">
                  <c:v>44614</c:v>
                </c:pt>
                <c:pt idx="810">
                  <c:v>44615</c:v>
                </c:pt>
                <c:pt idx="811">
                  <c:v>44616</c:v>
                </c:pt>
                <c:pt idx="812">
                  <c:v>44617</c:v>
                </c:pt>
                <c:pt idx="813">
                  <c:v>44620</c:v>
                </c:pt>
                <c:pt idx="814">
                  <c:v>44621</c:v>
                </c:pt>
                <c:pt idx="815">
                  <c:v>44622</c:v>
                </c:pt>
                <c:pt idx="816">
                  <c:v>44623</c:v>
                </c:pt>
                <c:pt idx="817">
                  <c:v>44624</c:v>
                </c:pt>
                <c:pt idx="818">
                  <c:v>44627</c:v>
                </c:pt>
                <c:pt idx="819">
                  <c:v>44628</c:v>
                </c:pt>
                <c:pt idx="820">
                  <c:v>44629</c:v>
                </c:pt>
                <c:pt idx="821">
                  <c:v>44630</c:v>
                </c:pt>
                <c:pt idx="822">
                  <c:v>44631</c:v>
                </c:pt>
                <c:pt idx="823">
                  <c:v>44634</c:v>
                </c:pt>
                <c:pt idx="824">
                  <c:v>44635</c:v>
                </c:pt>
                <c:pt idx="825">
                  <c:v>44636</c:v>
                </c:pt>
                <c:pt idx="826">
                  <c:v>44637</c:v>
                </c:pt>
                <c:pt idx="827">
                  <c:v>44638</c:v>
                </c:pt>
                <c:pt idx="828">
                  <c:v>44641</c:v>
                </c:pt>
                <c:pt idx="829">
                  <c:v>44642</c:v>
                </c:pt>
                <c:pt idx="830">
                  <c:v>44643</c:v>
                </c:pt>
                <c:pt idx="831">
                  <c:v>44644</c:v>
                </c:pt>
                <c:pt idx="832">
                  <c:v>44645</c:v>
                </c:pt>
                <c:pt idx="833">
                  <c:v>44648</c:v>
                </c:pt>
                <c:pt idx="834">
                  <c:v>44649</c:v>
                </c:pt>
                <c:pt idx="835">
                  <c:v>44650</c:v>
                </c:pt>
                <c:pt idx="836">
                  <c:v>44651</c:v>
                </c:pt>
                <c:pt idx="837">
                  <c:v>44652</c:v>
                </c:pt>
                <c:pt idx="838">
                  <c:v>44655</c:v>
                </c:pt>
                <c:pt idx="839">
                  <c:v>44656</c:v>
                </c:pt>
                <c:pt idx="840">
                  <c:v>44657</c:v>
                </c:pt>
                <c:pt idx="841">
                  <c:v>44658</c:v>
                </c:pt>
                <c:pt idx="842">
                  <c:v>44659</c:v>
                </c:pt>
                <c:pt idx="843">
                  <c:v>44662</c:v>
                </c:pt>
                <c:pt idx="844">
                  <c:v>44663</c:v>
                </c:pt>
                <c:pt idx="845">
                  <c:v>44664</c:v>
                </c:pt>
                <c:pt idx="846">
                  <c:v>44665</c:v>
                </c:pt>
                <c:pt idx="847">
                  <c:v>44669</c:v>
                </c:pt>
                <c:pt idx="848">
                  <c:v>44670</c:v>
                </c:pt>
                <c:pt idx="849">
                  <c:v>44671</c:v>
                </c:pt>
                <c:pt idx="850">
                  <c:v>44672</c:v>
                </c:pt>
                <c:pt idx="851">
                  <c:v>44673</c:v>
                </c:pt>
                <c:pt idx="852">
                  <c:v>44676</c:v>
                </c:pt>
                <c:pt idx="853">
                  <c:v>44677</c:v>
                </c:pt>
                <c:pt idx="854">
                  <c:v>44678</c:v>
                </c:pt>
                <c:pt idx="855">
                  <c:v>44679</c:v>
                </c:pt>
                <c:pt idx="856">
                  <c:v>44680</c:v>
                </c:pt>
                <c:pt idx="857">
                  <c:v>44683</c:v>
                </c:pt>
                <c:pt idx="858">
                  <c:v>44684</c:v>
                </c:pt>
                <c:pt idx="859">
                  <c:v>44685</c:v>
                </c:pt>
                <c:pt idx="860">
                  <c:v>44686</c:v>
                </c:pt>
                <c:pt idx="861">
                  <c:v>44687</c:v>
                </c:pt>
                <c:pt idx="862">
                  <c:v>44690</c:v>
                </c:pt>
                <c:pt idx="863">
                  <c:v>44691</c:v>
                </c:pt>
                <c:pt idx="864">
                  <c:v>44692</c:v>
                </c:pt>
                <c:pt idx="865">
                  <c:v>44693</c:v>
                </c:pt>
                <c:pt idx="866">
                  <c:v>44694</c:v>
                </c:pt>
                <c:pt idx="867">
                  <c:v>44697</c:v>
                </c:pt>
                <c:pt idx="868">
                  <c:v>44698</c:v>
                </c:pt>
                <c:pt idx="869">
                  <c:v>44699</c:v>
                </c:pt>
                <c:pt idx="870">
                  <c:v>44700</c:v>
                </c:pt>
                <c:pt idx="871">
                  <c:v>44701</c:v>
                </c:pt>
                <c:pt idx="872">
                  <c:v>44704</c:v>
                </c:pt>
                <c:pt idx="873">
                  <c:v>44705</c:v>
                </c:pt>
                <c:pt idx="874">
                  <c:v>44706</c:v>
                </c:pt>
                <c:pt idx="875">
                  <c:v>44707</c:v>
                </c:pt>
                <c:pt idx="876">
                  <c:v>44708</c:v>
                </c:pt>
                <c:pt idx="877">
                  <c:v>44711</c:v>
                </c:pt>
                <c:pt idx="878">
                  <c:v>44712</c:v>
                </c:pt>
                <c:pt idx="879">
                  <c:v>44713</c:v>
                </c:pt>
                <c:pt idx="880">
                  <c:v>44714</c:v>
                </c:pt>
                <c:pt idx="881">
                  <c:v>44715</c:v>
                </c:pt>
                <c:pt idx="882">
                  <c:v>44718</c:v>
                </c:pt>
                <c:pt idx="883">
                  <c:v>44719</c:v>
                </c:pt>
                <c:pt idx="884">
                  <c:v>44720</c:v>
                </c:pt>
                <c:pt idx="885">
                  <c:v>44721</c:v>
                </c:pt>
                <c:pt idx="886">
                  <c:v>44722</c:v>
                </c:pt>
                <c:pt idx="887">
                  <c:v>44725</c:v>
                </c:pt>
                <c:pt idx="888">
                  <c:v>44726</c:v>
                </c:pt>
                <c:pt idx="889">
                  <c:v>44727</c:v>
                </c:pt>
                <c:pt idx="890">
                  <c:v>44728</c:v>
                </c:pt>
                <c:pt idx="891">
                  <c:v>44729</c:v>
                </c:pt>
                <c:pt idx="892">
                  <c:v>44732</c:v>
                </c:pt>
                <c:pt idx="893">
                  <c:v>44733</c:v>
                </c:pt>
                <c:pt idx="894">
                  <c:v>44734</c:v>
                </c:pt>
                <c:pt idx="895">
                  <c:v>44735</c:v>
                </c:pt>
                <c:pt idx="896">
                  <c:v>44736</c:v>
                </c:pt>
                <c:pt idx="897">
                  <c:v>44739</c:v>
                </c:pt>
                <c:pt idx="898">
                  <c:v>44740</c:v>
                </c:pt>
                <c:pt idx="899">
                  <c:v>44741</c:v>
                </c:pt>
                <c:pt idx="900">
                  <c:v>44742</c:v>
                </c:pt>
                <c:pt idx="901">
                  <c:v>44743</c:v>
                </c:pt>
                <c:pt idx="902">
                  <c:v>44746</c:v>
                </c:pt>
                <c:pt idx="903">
                  <c:v>44747</c:v>
                </c:pt>
                <c:pt idx="904">
                  <c:v>44748</c:v>
                </c:pt>
                <c:pt idx="905">
                  <c:v>44749</c:v>
                </c:pt>
                <c:pt idx="906">
                  <c:v>44750</c:v>
                </c:pt>
                <c:pt idx="907">
                  <c:v>44753</c:v>
                </c:pt>
                <c:pt idx="908">
                  <c:v>44754</c:v>
                </c:pt>
                <c:pt idx="909">
                  <c:v>44755</c:v>
                </c:pt>
                <c:pt idx="910">
                  <c:v>44756</c:v>
                </c:pt>
                <c:pt idx="911">
                  <c:v>44757</c:v>
                </c:pt>
                <c:pt idx="912">
                  <c:v>44760</c:v>
                </c:pt>
                <c:pt idx="913">
                  <c:v>44761</c:v>
                </c:pt>
                <c:pt idx="914">
                  <c:v>44762</c:v>
                </c:pt>
                <c:pt idx="915">
                  <c:v>44763</c:v>
                </c:pt>
                <c:pt idx="916">
                  <c:v>44764</c:v>
                </c:pt>
                <c:pt idx="917">
                  <c:v>44767</c:v>
                </c:pt>
                <c:pt idx="918">
                  <c:v>44768</c:v>
                </c:pt>
                <c:pt idx="919">
                  <c:v>44769</c:v>
                </c:pt>
                <c:pt idx="920">
                  <c:v>44770</c:v>
                </c:pt>
                <c:pt idx="921">
                  <c:v>44771</c:v>
                </c:pt>
                <c:pt idx="922">
                  <c:v>44774</c:v>
                </c:pt>
                <c:pt idx="923">
                  <c:v>44775</c:v>
                </c:pt>
                <c:pt idx="924">
                  <c:v>44776</c:v>
                </c:pt>
                <c:pt idx="925">
                  <c:v>44777</c:v>
                </c:pt>
                <c:pt idx="926">
                  <c:v>44778</c:v>
                </c:pt>
                <c:pt idx="927">
                  <c:v>44781</c:v>
                </c:pt>
                <c:pt idx="928">
                  <c:v>44782</c:v>
                </c:pt>
                <c:pt idx="929">
                  <c:v>44783</c:v>
                </c:pt>
                <c:pt idx="930">
                  <c:v>44784</c:v>
                </c:pt>
                <c:pt idx="931">
                  <c:v>44785</c:v>
                </c:pt>
                <c:pt idx="932">
                  <c:v>44788</c:v>
                </c:pt>
                <c:pt idx="933">
                  <c:v>44789</c:v>
                </c:pt>
                <c:pt idx="934">
                  <c:v>44790</c:v>
                </c:pt>
                <c:pt idx="935">
                  <c:v>44791</c:v>
                </c:pt>
                <c:pt idx="936">
                  <c:v>44792</c:v>
                </c:pt>
                <c:pt idx="937">
                  <c:v>44795</c:v>
                </c:pt>
                <c:pt idx="938">
                  <c:v>44796</c:v>
                </c:pt>
                <c:pt idx="939">
                  <c:v>44797</c:v>
                </c:pt>
                <c:pt idx="940">
                  <c:v>44798</c:v>
                </c:pt>
                <c:pt idx="941">
                  <c:v>44799</c:v>
                </c:pt>
                <c:pt idx="942">
                  <c:v>44802</c:v>
                </c:pt>
                <c:pt idx="943">
                  <c:v>44803</c:v>
                </c:pt>
                <c:pt idx="944">
                  <c:v>44804</c:v>
                </c:pt>
                <c:pt idx="945">
                  <c:v>44805</c:v>
                </c:pt>
                <c:pt idx="946">
                  <c:v>44806</c:v>
                </c:pt>
                <c:pt idx="947">
                  <c:v>44809</c:v>
                </c:pt>
                <c:pt idx="948">
                  <c:v>44810</c:v>
                </c:pt>
                <c:pt idx="949">
                  <c:v>44811</c:v>
                </c:pt>
                <c:pt idx="950">
                  <c:v>44812</c:v>
                </c:pt>
                <c:pt idx="951">
                  <c:v>44813</c:v>
                </c:pt>
                <c:pt idx="952">
                  <c:v>44816</c:v>
                </c:pt>
                <c:pt idx="953">
                  <c:v>44817</c:v>
                </c:pt>
                <c:pt idx="954">
                  <c:v>44818</c:v>
                </c:pt>
                <c:pt idx="955">
                  <c:v>44819</c:v>
                </c:pt>
                <c:pt idx="956">
                  <c:v>44820</c:v>
                </c:pt>
                <c:pt idx="957">
                  <c:v>44823</c:v>
                </c:pt>
                <c:pt idx="958">
                  <c:v>44824</c:v>
                </c:pt>
                <c:pt idx="959">
                  <c:v>44825</c:v>
                </c:pt>
                <c:pt idx="960">
                  <c:v>44826</c:v>
                </c:pt>
                <c:pt idx="961">
                  <c:v>44827</c:v>
                </c:pt>
                <c:pt idx="962">
                  <c:v>44830</c:v>
                </c:pt>
                <c:pt idx="963">
                  <c:v>44831</c:v>
                </c:pt>
                <c:pt idx="964">
                  <c:v>44832</c:v>
                </c:pt>
                <c:pt idx="965">
                  <c:v>44833</c:v>
                </c:pt>
                <c:pt idx="966">
                  <c:v>44834</c:v>
                </c:pt>
                <c:pt idx="967">
                  <c:v>44837</c:v>
                </c:pt>
                <c:pt idx="968">
                  <c:v>44838</c:v>
                </c:pt>
                <c:pt idx="969">
                  <c:v>44839</c:v>
                </c:pt>
                <c:pt idx="970">
                  <c:v>44840</c:v>
                </c:pt>
                <c:pt idx="971">
                  <c:v>44841</c:v>
                </c:pt>
                <c:pt idx="972">
                  <c:v>44844</c:v>
                </c:pt>
                <c:pt idx="973">
                  <c:v>44845</c:v>
                </c:pt>
                <c:pt idx="974">
                  <c:v>44846</c:v>
                </c:pt>
                <c:pt idx="975">
                  <c:v>44847</c:v>
                </c:pt>
                <c:pt idx="976">
                  <c:v>44848</c:v>
                </c:pt>
                <c:pt idx="977">
                  <c:v>44851</c:v>
                </c:pt>
                <c:pt idx="978">
                  <c:v>44852</c:v>
                </c:pt>
                <c:pt idx="979">
                  <c:v>44853</c:v>
                </c:pt>
                <c:pt idx="980">
                  <c:v>44854</c:v>
                </c:pt>
                <c:pt idx="981">
                  <c:v>44855</c:v>
                </c:pt>
                <c:pt idx="982">
                  <c:v>44858</c:v>
                </c:pt>
                <c:pt idx="983">
                  <c:v>44859</c:v>
                </c:pt>
                <c:pt idx="984">
                  <c:v>44860</c:v>
                </c:pt>
                <c:pt idx="985">
                  <c:v>44861</c:v>
                </c:pt>
                <c:pt idx="986">
                  <c:v>44862</c:v>
                </c:pt>
                <c:pt idx="987">
                  <c:v>44865</c:v>
                </c:pt>
                <c:pt idx="988">
                  <c:v>44866</c:v>
                </c:pt>
                <c:pt idx="989">
                  <c:v>44867</c:v>
                </c:pt>
                <c:pt idx="990">
                  <c:v>44868</c:v>
                </c:pt>
                <c:pt idx="991">
                  <c:v>44869</c:v>
                </c:pt>
                <c:pt idx="992">
                  <c:v>44872</c:v>
                </c:pt>
                <c:pt idx="993">
                  <c:v>44873</c:v>
                </c:pt>
                <c:pt idx="994">
                  <c:v>44874</c:v>
                </c:pt>
                <c:pt idx="995">
                  <c:v>44875</c:v>
                </c:pt>
                <c:pt idx="996">
                  <c:v>44876</c:v>
                </c:pt>
                <c:pt idx="997">
                  <c:v>44879</c:v>
                </c:pt>
                <c:pt idx="998">
                  <c:v>44880</c:v>
                </c:pt>
                <c:pt idx="999">
                  <c:v>44881</c:v>
                </c:pt>
                <c:pt idx="1000">
                  <c:v>44882</c:v>
                </c:pt>
                <c:pt idx="1001">
                  <c:v>44883</c:v>
                </c:pt>
                <c:pt idx="1002">
                  <c:v>44886</c:v>
                </c:pt>
                <c:pt idx="1003">
                  <c:v>44887</c:v>
                </c:pt>
                <c:pt idx="1004">
                  <c:v>44888</c:v>
                </c:pt>
                <c:pt idx="1005">
                  <c:v>44889</c:v>
                </c:pt>
                <c:pt idx="1006">
                  <c:v>44890</c:v>
                </c:pt>
                <c:pt idx="1007">
                  <c:v>44893</c:v>
                </c:pt>
                <c:pt idx="1008">
                  <c:v>44894</c:v>
                </c:pt>
                <c:pt idx="1009">
                  <c:v>44895</c:v>
                </c:pt>
                <c:pt idx="1010">
                  <c:v>44896</c:v>
                </c:pt>
                <c:pt idx="1011">
                  <c:v>44897</c:v>
                </c:pt>
                <c:pt idx="1012">
                  <c:v>44900</c:v>
                </c:pt>
                <c:pt idx="1013">
                  <c:v>44901</c:v>
                </c:pt>
                <c:pt idx="1014">
                  <c:v>44902</c:v>
                </c:pt>
                <c:pt idx="1015">
                  <c:v>44903</c:v>
                </c:pt>
                <c:pt idx="1016">
                  <c:v>44904</c:v>
                </c:pt>
                <c:pt idx="1017">
                  <c:v>44907</c:v>
                </c:pt>
                <c:pt idx="1018">
                  <c:v>44908</c:v>
                </c:pt>
                <c:pt idx="1019">
                  <c:v>44909</c:v>
                </c:pt>
                <c:pt idx="1020">
                  <c:v>44910</c:v>
                </c:pt>
                <c:pt idx="1021">
                  <c:v>44911</c:v>
                </c:pt>
                <c:pt idx="1022">
                  <c:v>44914</c:v>
                </c:pt>
                <c:pt idx="1023">
                  <c:v>44915</c:v>
                </c:pt>
                <c:pt idx="1024">
                  <c:v>44916</c:v>
                </c:pt>
                <c:pt idx="1025">
                  <c:v>44917</c:v>
                </c:pt>
                <c:pt idx="1026">
                  <c:v>44918</c:v>
                </c:pt>
                <c:pt idx="1027">
                  <c:v>44922</c:v>
                </c:pt>
                <c:pt idx="1028">
                  <c:v>44923</c:v>
                </c:pt>
                <c:pt idx="1029">
                  <c:v>44924</c:v>
                </c:pt>
                <c:pt idx="1030">
                  <c:v>44925</c:v>
                </c:pt>
                <c:pt idx="1031">
                  <c:v>44929</c:v>
                </c:pt>
                <c:pt idx="1032">
                  <c:v>44930</c:v>
                </c:pt>
                <c:pt idx="1033">
                  <c:v>44931</c:v>
                </c:pt>
                <c:pt idx="1034">
                  <c:v>44932</c:v>
                </c:pt>
                <c:pt idx="1035">
                  <c:v>44935</c:v>
                </c:pt>
                <c:pt idx="1036">
                  <c:v>44936</c:v>
                </c:pt>
                <c:pt idx="1037">
                  <c:v>44937</c:v>
                </c:pt>
                <c:pt idx="1038">
                  <c:v>44938</c:v>
                </c:pt>
                <c:pt idx="1039">
                  <c:v>44939</c:v>
                </c:pt>
                <c:pt idx="1040">
                  <c:v>44942</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44974</c:v>
                </c:pt>
                <c:pt idx="1065">
                  <c:v>44977</c:v>
                </c:pt>
                <c:pt idx="1066">
                  <c:v>44978</c:v>
                </c:pt>
                <c:pt idx="1067">
                  <c:v>44979</c:v>
                </c:pt>
                <c:pt idx="1068">
                  <c:v>44980</c:v>
                </c:pt>
                <c:pt idx="1069">
                  <c:v>44981</c:v>
                </c:pt>
                <c:pt idx="1070">
                  <c:v>44984</c:v>
                </c:pt>
                <c:pt idx="1071">
                  <c:v>44985</c:v>
                </c:pt>
                <c:pt idx="1072">
                  <c:v>44986</c:v>
                </c:pt>
                <c:pt idx="1073">
                  <c:v>44987</c:v>
                </c:pt>
                <c:pt idx="1074">
                  <c:v>44988</c:v>
                </c:pt>
                <c:pt idx="1075">
                  <c:v>44991</c:v>
                </c:pt>
                <c:pt idx="1076">
                  <c:v>44992</c:v>
                </c:pt>
                <c:pt idx="1077">
                  <c:v>44993</c:v>
                </c:pt>
                <c:pt idx="1078">
                  <c:v>44994</c:v>
                </c:pt>
                <c:pt idx="1079">
                  <c:v>44995</c:v>
                </c:pt>
                <c:pt idx="1080">
                  <c:v>44998</c:v>
                </c:pt>
                <c:pt idx="1081">
                  <c:v>44999</c:v>
                </c:pt>
                <c:pt idx="1082">
                  <c:v>45000</c:v>
                </c:pt>
                <c:pt idx="1083">
                  <c:v>45001</c:v>
                </c:pt>
                <c:pt idx="1084">
                  <c:v>45002</c:v>
                </c:pt>
                <c:pt idx="1085">
                  <c:v>45005</c:v>
                </c:pt>
                <c:pt idx="1086">
                  <c:v>45006</c:v>
                </c:pt>
                <c:pt idx="1087">
                  <c:v>45007</c:v>
                </c:pt>
                <c:pt idx="1088">
                  <c:v>45008</c:v>
                </c:pt>
                <c:pt idx="1089">
                  <c:v>45009</c:v>
                </c:pt>
                <c:pt idx="1090">
                  <c:v>45012</c:v>
                </c:pt>
                <c:pt idx="1091">
                  <c:v>45013</c:v>
                </c:pt>
                <c:pt idx="1092">
                  <c:v>45014</c:v>
                </c:pt>
                <c:pt idx="1093">
                  <c:v>45015</c:v>
                </c:pt>
                <c:pt idx="1094">
                  <c:v>45016</c:v>
                </c:pt>
                <c:pt idx="1095">
                  <c:v>45019</c:v>
                </c:pt>
                <c:pt idx="1096">
                  <c:v>45020</c:v>
                </c:pt>
                <c:pt idx="1097">
                  <c:v>45021</c:v>
                </c:pt>
                <c:pt idx="1098">
                  <c:v>45022</c:v>
                </c:pt>
                <c:pt idx="1099">
                  <c:v>45026</c:v>
                </c:pt>
                <c:pt idx="1100">
                  <c:v>45027</c:v>
                </c:pt>
                <c:pt idx="1101">
                  <c:v>45028</c:v>
                </c:pt>
                <c:pt idx="1102">
                  <c:v>45029</c:v>
                </c:pt>
                <c:pt idx="1103">
                  <c:v>45030</c:v>
                </c:pt>
                <c:pt idx="1104">
                  <c:v>45033</c:v>
                </c:pt>
                <c:pt idx="1105">
                  <c:v>45034</c:v>
                </c:pt>
                <c:pt idx="1106">
                  <c:v>45035</c:v>
                </c:pt>
                <c:pt idx="1107">
                  <c:v>45036</c:v>
                </c:pt>
                <c:pt idx="1108">
                  <c:v>45037</c:v>
                </c:pt>
                <c:pt idx="1109">
                  <c:v>45040</c:v>
                </c:pt>
                <c:pt idx="1110">
                  <c:v>45041</c:v>
                </c:pt>
                <c:pt idx="1111">
                  <c:v>45042</c:v>
                </c:pt>
                <c:pt idx="1112">
                  <c:v>45043</c:v>
                </c:pt>
                <c:pt idx="1113">
                  <c:v>45044</c:v>
                </c:pt>
                <c:pt idx="1114">
                  <c:v>45047</c:v>
                </c:pt>
                <c:pt idx="1115">
                  <c:v>45048</c:v>
                </c:pt>
                <c:pt idx="1116">
                  <c:v>45049</c:v>
                </c:pt>
                <c:pt idx="1117">
                  <c:v>45050</c:v>
                </c:pt>
                <c:pt idx="1118">
                  <c:v>45051</c:v>
                </c:pt>
                <c:pt idx="1119">
                  <c:v>45054</c:v>
                </c:pt>
                <c:pt idx="1120">
                  <c:v>45055</c:v>
                </c:pt>
                <c:pt idx="1121">
                  <c:v>45056</c:v>
                </c:pt>
                <c:pt idx="1122">
                  <c:v>45057</c:v>
                </c:pt>
                <c:pt idx="1123">
                  <c:v>45058</c:v>
                </c:pt>
                <c:pt idx="1124">
                  <c:v>45061</c:v>
                </c:pt>
                <c:pt idx="1125">
                  <c:v>45062</c:v>
                </c:pt>
                <c:pt idx="1126">
                  <c:v>45063</c:v>
                </c:pt>
                <c:pt idx="1127">
                  <c:v>45064</c:v>
                </c:pt>
                <c:pt idx="1128">
                  <c:v>45065</c:v>
                </c:pt>
                <c:pt idx="1129">
                  <c:v>45068</c:v>
                </c:pt>
                <c:pt idx="1130">
                  <c:v>45069</c:v>
                </c:pt>
                <c:pt idx="1131">
                  <c:v>45070</c:v>
                </c:pt>
                <c:pt idx="1132">
                  <c:v>45071</c:v>
                </c:pt>
                <c:pt idx="1133">
                  <c:v>45072</c:v>
                </c:pt>
                <c:pt idx="1134">
                  <c:v>45076</c:v>
                </c:pt>
                <c:pt idx="1135">
                  <c:v>45077</c:v>
                </c:pt>
                <c:pt idx="1136">
                  <c:v>45078</c:v>
                </c:pt>
                <c:pt idx="1137">
                  <c:v>45079</c:v>
                </c:pt>
                <c:pt idx="1138">
                  <c:v>45082</c:v>
                </c:pt>
                <c:pt idx="1139">
                  <c:v>45083</c:v>
                </c:pt>
                <c:pt idx="1140">
                  <c:v>45084</c:v>
                </c:pt>
                <c:pt idx="1141">
                  <c:v>45085</c:v>
                </c:pt>
                <c:pt idx="1142">
                  <c:v>45086</c:v>
                </c:pt>
                <c:pt idx="1143">
                  <c:v>45089</c:v>
                </c:pt>
                <c:pt idx="1144">
                  <c:v>45090</c:v>
                </c:pt>
                <c:pt idx="1145">
                  <c:v>45091</c:v>
                </c:pt>
                <c:pt idx="1146">
                  <c:v>45092</c:v>
                </c:pt>
                <c:pt idx="1147">
                  <c:v>45093</c:v>
                </c:pt>
                <c:pt idx="1148">
                  <c:v>45096</c:v>
                </c:pt>
                <c:pt idx="1149">
                  <c:v>45097</c:v>
                </c:pt>
                <c:pt idx="1150">
                  <c:v>45098</c:v>
                </c:pt>
                <c:pt idx="1151">
                  <c:v>45099</c:v>
                </c:pt>
                <c:pt idx="1152">
                  <c:v>45100</c:v>
                </c:pt>
                <c:pt idx="1153">
                  <c:v>45103</c:v>
                </c:pt>
                <c:pt idx="1154">
                  <c:v>45104</c:v>
                </c:pt>
                <c:pt idx="1155">
                  <c:v>45105</c:v>
                </c:pt>
                <c:pt idx="1156">
                  <c:v>45106</c:v>
                </c:pt>
                <c:pt idx="1157">
                  <c:v>45107</c:v>
                </c:pt>
                <c:pt idx="1158">
                  <c:v>45110</c:v>
                </c:pt>
                <c:pt idx="1159">
                  <c:v>45111</c:v>
                </c:pt>
                <c:pt idx="1160">
                  <c:v>45112</c:v>
                </c:pt>
                <c:pt idx="1161">
                  <c:v>45113</c:v>
                </c:pt>
                <c:pt idx="1162">
                  <c:v>45114</c:v>
                </c:pt>
                <c:pt idx="1163">
                  <c:v>45117</c:v>
                </c:pt>
                <c:pt idx="1164">
                  <c:v>45118</c:v>
                </c:pt>
                <c:pt idx="1165">
                  <c:v>45119</c:v>
                </c:pt>
                <c:pt idx="1166">
                  <c:v>45120</c:v>
                </c:pt>
                <c:pt idx="1167">
                  <c:v>45121</c:v>
                </c:pt>
                <c:pt idx="1168">
                  <c:v>45124</c:v>
                </c:pt>
                <c:pt idx="1169">
                  <c:v>45125</c:v>
                </c:pt>
                <c:pt idx="1170">
                  <c:v>45126</c:v>
                </c:pt>
                <c:pt idx="1171">
                  <c:v>45127</c:v>
                </c:pt>
                <c:pt idx="1172">
                  <c:v>45128</c:v>
                </c:pt>
                <c:pt idx="1173">
                  <c:v>45131</c:v>
                </c:pt>
                <c:pt idx="1174">
                  <c:v>45132</c:v>
                </c:pt>
                <c:pt idx="1175">
                  <c:v>45133</c:v>
                </c:pt>
                <c:pt idx="1176">
                  <c:v>45134</c:v>
                </c:pt>
                <c:pt idx="1177">
                  <c:v>45135</c:v>
                </c:pt>
                <c:pt idx="1178">
                  <c:v>45138</c:v>
                </c:pt>
                <c:pt idx="1179">
                  <c:v>45139</c:v>
                </c:pt>
                <c:pt idx="1180">
                  <c:v>45140</c:v>
                </c:pt>
                <c:pt idx="1181">
                  <c:v>45141</c:v>
                </c:pt>
                <c:pt idx="1182">
                  <c:v>45142</c:v>
                </c:pt>
                <c:pt idx="1183">
                  <c:v>45145</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45173</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45208</c:v>
                </c:pt>
                <c:pt idx="1229">
                  <c:v>45209</c:v>
                </c:pt>
                <c:pt idx="1230">
                  <c:v>45210</c:v>
                </c:pt>
                <c:pt idx="1231">
                  <c:v>45211</c:v>
                </c:pt>
                <c:pt idx="1232">
                  <c:v>45212</c:v>
                </c:pt>
                <c:pt idx="1233">
                  <c:v>45215</c:v>
                </c:pt>
                <c:pt idx="1234">
                  <c:v>45216</c:v>
                </c:pt>
                <c:pt idx="1235">
                  <c:v>45217</c:v>
                </c:pt>
                <c:pt idx="1236">
                  <c:v>45218</c:v>
                </c:pt>
                <c:pt idx="1237">
                  <c:v>45219</c:v>
                </c:pt>
                <c:pt idx="1238">
                  <c:v>45222</c:v>
                </c:pt>
                <c:pt idx="1239">
                  <c:v>45223</c:v>
                </c:pt>
                <c:pt idx="1240">
                  <c:v>45224</c:v>
                </c:pt>
                <c:pt idx="1241">
                  <c:v>45225</c:v>
                </c:pt>
                <c:pt idx="1242">
                  <c:v>45226</c:v>
                </c:pt>
                <c:pt idx="1243">
                  <c:v>45229</c:v>
                </c:pt>
                <c:pt idx="1244">
                  <c:v>45230</c:v>
                </c:pt>
                <c:pt idx="1245">
                  <c:v>45231</c:v>
                </c:pt>
                <c:pt idx="1246">
                  <c:v>45232</c:v>
                </c:pt>
                <c:pt idx="1247">
                  <c:v>45233</c:v>
                </c:pt>
                <c:pt idx="1248">
                  <c:v>45236</c:v>
                </c:pt>
                <c:pt idx="1249">
                  <c:v>45237</c:v>
                </c:pt>
                <c:pt idx="1250">
                  <c:v>45238</c:v>
                </c:pt>
                <c:pt idx="1251">
                  <c:v>45239</c:v>
                </c:pt>
                <c:pt idx="1252">
                  <c:v>45240</c:v>
                </c:pt>
                <c:pt idx="1253">
                  <c:v>45243</c:v>
                </c:pt>
                <c:pt idx="1254">
                  <c:v>45244</c:v>
                </c:pt>
                <c:pt idx="1255">
                  <c:v>45245</c:v>
                </c:pt>
                <c:pt idx="1256">
                  <c:v>45246</c:v>
                </c:pt>
                <c:pt idx="1257">
                  <c:v>45247</c:v>
                </c:pt>
                <c:pt idx="1258">
                  <c:v>45250</c:v>
                </c:pt>
                <c:pt idx="1259">
                  <c:v>45251</c:v>
                </c:pt>
                <c:pt idx="1260">
                  <c:v>45252</c:v>
                </c:pt>
                <c:pt idx="1261">
                  <c:v>45253</c:v>
                </c:pt>
                <c:pt idx="1262">
                  <c:v>45254</c:v>
                </c:pt>
                <c:pt idx="1263">
                  <c:v>45257</c:v>
                </c:pt>
                <c:pt idx="1264">
                  <c:v>45258</c:v>
                </c:pt>
                <c:pt idx="1265">
                  <c:v>45259</c:v>
                </c:pt>
                <c:pt idx="1266">
                  <c:v>45260</c:v>
                </c:pt>
                <c:pt idx="1267">
                  <c:v>45261</c:v>
                </c:pt>
                <c:pt idx="1268">
                  <c:v>45264</c:v>
                </c:pt>
                <c:pt idx="1269">
                  <c:v>45265</c:v>
                </c:pt>
                <c:pt idx="1270">
                  <c:v>45266</c:v>
                </c:pt>
                <c:pt idx="1271">
                  <c:v>45267</c:v>
                </c:pt>
                <c:pt idx="1272">
                  <c:v>45268</c:v>
                </c:pt>
                <c:pt idx="1273">
                  <c:v>45271</c:v>
                </c:pt>
                <c:pt idx="1274">
                  <c:v>45272</c:v>
                </c:pt>
                <c:pt idx="1275">
                  <c:v>45273</c:v>
                </c:pt>
                <c:pt idx="1276">
                  <c:v>45274</c:v>
                </c:pt>
                <c:pt idx="1277">
                  <c:v>45275</c:v>
                </c:pt>
                <c:pt idx="1278">
                  <c:v>45278</c:v>
                </c:pt>
                <c:pt idx="1279">
                  <c:v>45279</c:v>
                </c:pt>
                <c:pt idx="1280">
                  <c:v>45280</c:v>
                </c:pt>
                <c:pt idx="1281">
                  <c:v>45281</c:v>
                </c:pt>
                <c:pt idx="1282">
                  <c:v>45282</c:v>
                </c:pt>
                <c:pt idx="1283">
                  <c:v>45286</c:v>
                </c:pt>
                <c:pt idx="1284">
                  <c:v>45287</c:v>
                </c:pt>
                <c:pt idx="1285">
                  <c:v>45288</c:v>
                </c:pt>
                <c:pt idx="1286">
                  <c:v>45289</c:v>
                </c:pt>
                <c:pt idx="1287">
                  <c:v>45293</c:v>
                </c:pt>
                <c:pt idx="1288">
                  <c:v>45294</c:v>
                </c:pt>
                <c:pt idx="1289">
                  <c:v>45295</c:v>
                </c:pt>
                <c:pt idx="1290">
                  <c:v>45296</c:v>
                </c:pt>
                <c:pt idx="1291">
                  <c:v>45299</c:v>
                </c:pt>
                <c:pt idx="1292">
                  <c:v>45300</c:v>
                </c:pt>
                <c:pt idx="1293">
                  <c:v>45301</c:v>
                </c:pt>
                <c:pt idx="1294">
                  <c:v>45302</c:v>
                </c:pt>
                <c:pt idx="1295">
                  <c:v>45303</c:v>
                </c:pt>
                <c:pt idx="1296">
                  <c:v>45306</c:v>
                </c:pt>
                <c:pt idx="1297">
                  <c:v>45307</c:v>
                </c:pt>
                <c:pt idx="1298">
                  <c:v>45308</c:v>
                </c:pt>
                <c:pt idx="1299">
                  <c:v>45309</c:v>
                </c:pt>
                <c:pt idx="1300">
                  <c:v>45310</c:v>
                </c:pt>
                <c:pt idx="1301">
                  <c:v>45313</c:v>
                </c:pt>
                <c:pt idx="1302">
                  <c:v>45314</c:v>
                </c:pt>
                <c:pt idx="1303">
                  <c:v>45315</c:v>
                </c:pt>
                <c:pt idx="1304">
                  <c:v>45316</c:v>
                </c:pt>
                <c:pt idx="1305">
                  <c:v>45317</c:v>
                </c:pt>
                <c:pt idx="1306">
                  <c:v>45320</c:v>
                </c:pt>
                <c:pt idx="1307">
                  <c:v>45321</c:v>
                </c:pt>
                <c:pt idx="1308">
                  <c:v>45322</c:v>
                </c:pt>
                <c:pt idx="1309">
                  <c:v>45323</c:v>
                </c:pt>
                <c:pt idx="1310">
                  <c:v>45324</c:v>
                </c:pt>
                <c:pt idx="1311">
                  <c:v>45327</c:v>
                </c:pt>
                <c:pt idx="1312">
                  <c:v>45328</c:v>
                </c:pt>
                <c:pt idx="1313">
                  <c:v>45329</c:v>
                </c:pt>
                <c:pt idx="1314">
                  <c:v>45330</c:v>
                </c:pt>
                <c:pt idx="1315">
                  <c:v>45331</c:v>
                </c:pt>
                <c:pt idx="1316">
                  <c:v>45334</c:v>
                </c:pt>
                <c:pt idx="1317">
                  <c:v>45335</c:v>
                </c:pt>
                <c:pt idx="1318">
                  <c:v>45336</c:v>
                </c:pt>
                <c:pt idx="1319">
                  <c:v>45337</c:v>
                </c:pt>
                <c:pt idx="1320">
                  <c:v>45338</c:v>
                </c:pt>
                <c:pt idx="1321">
                  <c:v>45341</c:v>
                </c:pt>
                <c:pt idx="1322">
                  <c:v>45342</c:v>
                </c:pt>
                <c:pt idx="1323">
                  <c:v>45343</c:v>
                </c:pt>
                <c:pt idx="1324">
                  <c:v>45344</c:v>
                </c:pt>
                <c:pt idx="1325">
                  <c:v>45345</c:v>
                </c:pt>
                <c:pt idx="1326">
                  <c:v>45348</c:v>
                </c:pt>
                <c:pt idx="1327">
                  <c:v>45349</c:v>
                </c:pt>
                <c:pt idx="1328">
                  <c:v>45350</c:v>
                </c:pt>
                <c:pt idx="1329">
                  <c:v>45351</c:v>
                </c:pt>
                <c:pt idx="1330">
                  <c:v>45352</c:v>
                </c:pt>
                <c:pt idx="1331">
                  <c:v>45355</c:v>
                </c:pt>
                <c:pt idx="1332">
                  <c:v>45356</c:v>
                </c:pt>
                <c:pt idx="1333">
                  <c:v>45357</c:v>
                </c:pt>
                <c:pt idx="1334">
                  <c:v>45358</c:v>
                </c:pt>
                <c:pt idx="1335">
                  <c:v>45359</c:v>
                </c:pt>
                <c:pt idx="1336">
                  <c:v>45362</c:v>
                </c:pt>
                <c:pt idx="1337">
                  <c:v>45363</c:v>
                </c:pt>
                <c:pt idx="1338">
                  <c:v>45364</c:v>
                </c:pt>
                <c:pt idx="1339">
                  <c:v>45365</c:v>
                </c:pt>
                <c:pt idx="1340">
                  <c:v>45366</c:v>
                </c:pt>
                <c:pt idx="1341">
                  <c:v>45369</c:v>
                </c:pt>
                <c:pt idx="1342">
                  <c:v>45370</c:v>
                </c:pt>
                <c:pt idx="1343">
                  <c:v>45371</c:v>
                </c:pt>
                <c:pt idx="1344">
                  <c:v>45372</c:v>
                </c:pt>
                <c:pt idx="1345">
                  <c:v>45373</c:v>
                </c:pt>
                <c:pt idx="1346">
                  <c:v>45376</c:v>
                </c:pt>
                <c:pt idx="1347">
                  <c:v>45377</c:v>
                </c:pt>
                <c:pt idx="1348">
                  <c:v>45378</c:v>
                </c:pt>
                <c:pt idx="1349">
                  <c:v>45379</c:v>
                </c:pt>
              </c:numCache>
            </c:numRef>
          </c:cat>
          <c:val>
            <c:numRef>
              <c:f>'Q4 2024 Tech vs FTSE'!$C$37:$C$1386</c:f>
              <c:numCache>
                <c:formatCode>0.00\%</c:formatCode>
                <c:ptCount val="1350"/>
                <c:pt idx="0">
                  <c:v>0</c:v>
                </c:pt>
                <c:pt idx="1">
                  <c:v>-1.05</c:v>
                </c:pt>
                <c:pt idx="2">
                  <c:v>0.22</c:v>
                </c:pt>
                <c:pt idx="3">
                  <c:v>0.51</c:v>
                </c:pt>
                <c:pt idx="4">
                  <c:v>1.1399999999999999</c:v>
                </c:pt>
                <c:pt idx="5">
                  <c:v>2.19</c:v>
                </c:pt>
                <c:pt idx="6">
                  <c:v>2.6</c:v>
                </c:pt>
                <c:pt idx="7">
                  <c:v>2.15</c:v>
                </c:pt>
                <c:pt idx="8">
                  <c:v>0.4</c:v>
                </c:pt>
                <c:pt idx="9">
                  <c:v>1.52</c:v>
                </c:pt>
                <c:pt idx="10">
                  <c:v>0.83</c:v>
                </c:pt>
                <c:pt idx="11">
                  <c:v>0.8</c:v>
                </c:pt>
                <c:pt idx="12">
                  <c:v>2.19</c:v>
                </c:pt>
                <c:pt idx="13">
                  <c:v>2.2999999999999998</c:v>
                </c:pt>
                <c:pt idx="14">
                  <c:v>1.99</c:v>
                </c:pt>
                <c:pt idx="15">
                  <c:v>1.73</c:v>
                </c:pt>
                <c:pt idx="16">
                  <c:v>0.87</c:v>
                </c:pt>
                <c:pt idx="17">
                  <c:v>0.19</c:v>
                </c:pt>
                <c:pt idx="18">
                  <c:v>-0.4</c:v>
                </c:pt>
                <c:pt idx="19">
                  <c:v>0.42</c:v>
                </c:pt>
                <c:pt idx="20">
                  <c:v>1.1399999999999999</c:v>
                </c:pt>
                <c:pt idx="21">
                  <c:v>1.58</c:v>
                </c:pt>
                <c:pt idx="22">
                  <c:v>1.85</c:v>
                </c:pt>
                <c:pt idx="23">
                  <c:v>2.17</c:v>
                </c:pt>
                <c:pt idx="24">
                  <c:v>3.71</c:v>
                </c:pt>
                <c:pt idx="25">
                  <c:v>4.28</c:v>
                </c:pt>
                <c:pt idx="26">
                  <c:v>3.52</c:v>
                </c:pt>
                <c:pt idx="27">
                  <c:v>3.6</c:v>
                </c:pt>
                <c:pt idx="28">
                  <c:v>3.9</c:v>
                </c:pt>
                <c:pt idx="29">
                  <c:v>3.66</c:v>
                </c:pt>
                <c:pt idx="30">
                  <c:v>4.12</c:v>
                </c:pt>
                <c:pt idx="31">
                  <c:v>5.92</c:v>
                </c:pt>
                <c:pt idx="32">
                  <c:v>6.29</c:v>
                </c:pt>
                <c:pt idx="33">
                  <c:v>6.4</c:v>
                </c:pt>
                <c:pt idx="34">
                  <c:v>6.18</c:v>
                </c:pt>
                <c:pt idx="35">
                  <c:v>6.6</c:v>
                </c:pt>
                <c:pt idx="36">
                  <c:v>5.53</c:v>
                </c:pt>
                <c:pt idx="37">
                  <c:v>5.84</c:v>
                </c:pt>
                <c:pt idx="38">
                  <c:v>5.88</c:v>
                </c:pt>
                <c:pt idx="39">
                  <c:v>4.97</c:v>
                </c:pt>
                <c:pt idx="40">
                  <c:v>4.3600000000000003</c:v>
                </c:pt>
                <c:pt idx="41">
                  <c:v>4.0199999999999996</c:v>
                </c:pt>
                <c:pt idx="42">
                  <c:v>4.76</c:v>
                </c:pt>
                <c:pt idx="43">
                  <c:v>4.55</c:v>
                </c:pt>
                <c:pt idx="44">
                  <c:v>5.31</c:v>
                </c:pt>
                <c:pt idx="45">
                  <c:v>5.36</c:v>
                </c:pt>
                <c:pt idx="46">
                  <c:v>4.72</c:v>
                </c:pt>
                <c:pt idx="47">
                  <c:v>4.3600000000000003</c:v>
                </c:pt>
                <c:pt idx="48">
                  <c:v>4.82</c:v>
                </c:pt>
                <c:pt idx="49">
                  <c:v>5.15</c:v>
                </c:pt>
                <c:pt idx="50">
                  <c:v>5.4</c:v>
                </c:pt>
                <c:pt idx="51">
                  <c:v>5.72</c:v>
                </c:pt>
                <c:pt idx="52">
                  <c:v>6.7</c:v>
                </c:pt>
                <c:pt idx="53">
                  <c:v>6.91</c:v>
                </c:pt>
                <c:pt idx="54">
                  <c:v>7.46</c:v>
                </c:pt>
                <c:pt idx="55">
                  <c:v>7.28</c:v>
                </c:pt>
                <c:pt idx="56">
                  <c:v>7.61</c:v>
                </c:pt>
                <c:pt idx="57">
                  <c:v>5.93</c:v>
                </c:pt>
                <c:pt idx="58">
                  <c:v>4.7300000000000004</c:v>
                </c:pt>
                <c:pt idx="59">
                  <c:v>5.07</c:v>
                </c:pt>
                <c:pt idx="60">
                  <c:v>5.0999999999999996</c:v>
                </c:pt>
                <c:pt idx="61">
                  <c:v>5.37</c:v>
                </c:pt>
                <c:pt idx="62">
                  <c:v>5.61</c:v>
                </c:pt>
                <c:pt idx="63">
                  <c:v>6.29</c:v>
                </c:pt>
                <c:pt idx="64">
                  <c:v>6.88</c:v>
                </c:pt>
                <c:pt idx="65">
                  <c:v>7.75</c:v>
                </c:pt>
                <c:pt idx="66">
                  <c:v>7.15</c:v>
                </c:pt>
                <c:pt idx="67">
                  <c:v>7.35</c:v>
                </c:pt>
                <c:pt idx="68">
                  <c:v>7.54</c:v>
                </c:pt>
                <c:pt idx="69">
                  <c:v>6.94</c:v>
                </c:pt>
                <c:pt idx="70">
                  <c:v>6.57</c:v>
                </c:pt>
                <c:pt idx="71">
                  <c:v>6.44</c:v>
                </c:pt>
                <c:pt idx="72">
                  <c:v>6.93</c:v>
                </c:pt>
                <c:pt idx="73">
                  <c:v>7.21</c:v>
                </c:pt>
                <c:pt idx="74">
                  <c:v>7.78</c:v>
                </c:pt>
                <c:pt idx="75">
                  <c:v>7.58</c:v>
                </c:pt>
                <c:pt idx="76">
                  <c:v>6.98</c:v>
                </c:pt>
                <c:pt idx="77" formatCode="General">
                  <c:v>#N/A</c:v>
                </c:pt>
                <c:pt idx="78">
                  <c:v>7.64</c:v>
                </c:pt>
                <c:pt idx="79">
                  <c:v>8</c:v>
                </c:pt>
                <c:pt idx="80">
                  <c:v>7.86</c:v>
                </c:pt>
                <c:pt idx="81">
                  <c:v>8.48</c:v>
                </c:pt>
                <c:pt idx="82">
                  <c:v>9.15</c:v>
                </c:pt>
                <c:pt idx="83">
                  <c:v>8.8000000000000007</c:v>
                </c:pt>
                <c:pt idx="84">
                  <c:v>8.7100000000000009</c:v>
                </c:pt>
                <c:pt idx="85">
                  <c:v>7.69</c:v>
                </c:pt>
                <c:pt idx="86">
                  <c:v>8.4</c:v>
                </c:pt>
                <c:pt idx="87" formatCode="General">
                  <c:v>#N/A</c:v>
                </c:pt>
                <c:pt idx="88">
                  <c:v>7.5</c:v>
                </c:pt>
                <c:pt idx="89">
                  <c:v>7.53</c:v>
                </c:pt>
                <c:pt idx="90">
                  <c:v>6.43</c:v>
                </c:pt>
                <c:pt idx="91">
                  <c:v>6.15</c:v>
                </c:pt>
                <c:pt idx="92">
                  <c:v>4.78</c:v>
                </c:pt>
                <c:pt idx="93">
                  <c:v>5.24</c:v>
                </c:pt>
                <c:pt idx="94">
                  <c:v>5.57</c:v>
                </c:pt>
                <c:pt idx="95">
                  <c:v>6.72</c:v>
                </c:pt>
                <c:pt idx="96">
                  <c:v>6.72</c:v>
                </c:pt>
                <c:pt idx="97">
                  <c:v>6.18</c:v>
                </c:pt>
                <c:pt idx="98">
                  <c:v>6.18</c:v>
                </c:pt>
                <c:pt idx="99">
                  <c:v>6.73</c:v>
                </c:pt>
                <c:pt idx="100">
                  <c:v>5.86</c:v>
                </c:pt>
                <c:pt idx="101">
                  <c:v>6.26</c:v>
                </c:pt>
                <c:pt idx="102">
                  <c:v>5.87</c:v>
                </c:pt>
                <c:pt idx="103">
                  <c:v>4.6399999999999997</c:v>
                </c:pt>
                <c:pt idx="104">
                  <c:v>5.38</c:v>
                </c:pt>
                <c:pt idx="105">
                  <c:v>5.0199999999999996</c:v>
                </c:pt>
                <c:pt idx="106">
                  <c:v>5.68</c:v>
                </c:pt>
                <c:pt idx="107">
                  <c:v>5.9</c:v>
                </c:pt>
                <c:pt idx="108">
                  <c:v>6.38</c:v>
                </c:pt>
                <c:pt idx="109">
                  <c:v>6.37</c:v>
                </c:pt>
                <c:pt idx="110">
                  <c:v>7.58</c:v>
                </c:pt>
                <c:pt idx="111">
                  <c:v>8.09</c:v>
                </c:pt>
                <c:pt idx="112">
                  <c:v>8.4</c:v>
                </c:pt>
                <c:pt idx="113">
                  <c:v>8.5500000000000007</c:v>
                </c:pt>
                <c:pt idx="114">
                  <c:v>8.6999999999999993</c:v>
                </c:pt>
                <c:pt idx="115">
                  <c:v>8.24</c:v>
                </c:pt>
                <c:pt idx="116">
                  <c:v>8.3800000000000008</c:v>
                </c:pt>
                <c:pt idx="117">
                  <c:v>9.6199999999999992</c:v>
                </c:pt>
                <c:pt idx="118">
                  <c:v>9.3699999999999992</c:v>
                </c:pt>
                <c:pt idx="119">
                  <c:v>9.4700000000000006</c:v>
                </c:pt>
                <c:pt idx="120">
                  <c:v>8.58</c:v>
                </c:pt>
                <c:pt idx="121">
                  <c:v>9.06</c:v>
                </c:pt>
                <c:pt idx="122">
                  <c:v>9.34</c:v>
                </c:pt>
                <c:pt idx="123">
                  <c:v>9.01</c:v>
                </c:pt>
                <c:pt idx="124">
                  <c:v>9.43</c:v>
                </c:pt>
                <c:pt idx="125">
                  <c:v>10</c:v>
                </c:pt>
                <c:pt idx="126">
                  <c:v>10.75</c:v>
                </c:pt>
                <c:pt idx="127">
                  <c:v>11.64</c:v>
                </c:pt>
                <c:pt idx="128">
                  <c:v>12.97</c:v>
                </c:pt>
                <c:pt idx="129">
                  <c:v>12.93</c:v>
                </c:pt>
                <c:pt idx="130">
                  <c:v>11.71</c:v>
                </c:pt>
                <c:pt idx="131">
                  <c:v>10.97</c:v>
                </c:pt>
                <c:pt idx="132">
                  <c:v>10.62</c:v>
                </c:pt>
                <c:pt idx="133">
                  <c:v>9.8699999999999992</c:v>
                </c:pt>
                <c:pt idx="134">
                  <c:v>10.16</c:v>
                </c:pt>
                <c:pt idx="135">
                  <c:v>10.26</c:v>
                </c:pt>
                <c:pt idx="136">
                  <c:v>10.67</c:v>
                </c:pt>
                <c:pt idx="137">
                  <c:v>10.97</c:v>
                </c:pt>
                <c:pt idx="138">
                  <c:v>10.81</c:v>
                </c:pt>
                <c:pt idx="139">
                  <c:v>10.08</c:v>
                </c:pt>
                <c:pt idx="140">
                  <c:v>10.5</c:v>
                </c:pt>
                <c:pt idx="141">
                  <c:v>10.57</c:v>
                </c:pt>
                <c:pt idx="142">
                  <c:v>11.34</c:v>
                </c:pt>
                <c:pt idx="143">
                  <c:v>11.73</c:v>
                </c:pt>
                <c:pt idx="144">
                  <c:v>14.13</c:v>
                </c:pt>
                <c:pt idx="145">
                  <c:v>15.97</c:v>
                </c:pt>
                <c:pt idx="146">
                  <c:v>17.739999999999998</c:v>
                </c:pt>
                <c:pt idx="147">
                  <c:v>17.13</c:v>
                </c:pt>
                <c:pt idx="148">
                  <c:v>16.54</c:v>
                </c:pt>
                <c:pt idx="149">
                  <c:v>17.37</c:v>
                </c:pt>
                <c:pt idx="150">
                  <c:v>15.72</c:v>
                </c:pt>
                <c:pt idx="151">
                  <c:v>13.4</c:v>
                </c:pt>
                <c:pt idx="152">
                  <c:v>13.41</c:v>
                </c:pt>
                <c:pt idx="153">
                  <c:v>14.73</c:v>
                </c:pt>
                <c:pt idx="154">
                  <c:v>15.98</c:v>
                </c:pt>
                <c:pt idx="155">
                  <c:v>15.6</c:v>
                </c:pt>
                <c:pt idx="156">
                  <c:v>15.15</c:v>
                </c:pt>
                <c:pt idx="157">
                  <c:v>15.49</c:v>
                </c:pt>
                <c:pt idx="158">
                  <c:v>14.45</c:v>
                </c:pt>
                <c:pt idx="159">
                  <c:v>13.53</c:v>
                </c:pt>
                <c:pt idx="160">
                  <c:v>14.26</c:v>
                </c:pt>
                <c:pt idx="161">
                  <c:v>14.88</c:v>
                </c:pt>
                <c:pt idx="162">
                  <c:v>14.39</c:v>
                </c:pt>
                <c:pt idx="163">
                  <c:v>16.18</c:v>
                </c:pt>
                <c:pt idx="164">
                  <c:v>15.29</c:v>
                </c:pt>
                <c:pt idx="165">
                  <c:v>15.08</c:v>
                </c:pt>
                <c:pt idx="166" formatCode="General">
                  <c:v>#N/A</c:v>
                </c:pt>
                <c:pt idx="167">
                  <c:v>14.8</c:v>
                </c:pt>
                <c:pt idx="168">
                  <c:v>14.61</c:v>
                </c:pt>
                <c:pt idx="169">
                  <c:v>14.56</c:v>
                </c:pt>
                <c:pt idx="170">
                  <c:v>14.8</c:v>
                </c:pt>
                <c:pt idx="171">
                  <c:v>15.95</c:v>
                </c:pt>
                <c:pt idx="172">
                  <c:v>15.99</c:v>
                </c:pt>
                <c:pt idx="173">
                  <c:v>16.600000000000001</c:v>
                </c:pt>
                <c:pt idx="174">
                  <c:v>15.67</c:v>
                </c:pt>
                <c:pt idx="175">
                  <c:v>16.39</c:v>
                </c:pt>
                <c:pt idx="176">
                  <c:v>14.88</c:v>
                </c:pt>
                <c:pt idx="177">
                  <c:v>13.89</c:v>
                </c:pt>
                <c:pt idx="178">
                  <c:v>15.45</c:v>
                </c:pt>
                <c:pt idx="179">
                  <c:v>15.47</c:v>
                </c:pt>
                <c:pt idx="180">
                  <c:v>15.74</c:v>
                </c:pt>
                <c:pt idx="181">
                  <c:v>15.42</c:v>
                </c:pt>
                <c:pt idx="182">
                  <c:v>15.89</c:v>
                </c:pt>
                <c:pt idx="183">
                  <c:v>16.03</c:v>
                </c:pt>
                <c:pt idx="184">
                  <c:v>17.13</c:v>
                </c:pt>
                <c:pt idx="185">
                  <c:v>17.079999999999998</c:v>
                </c:pt>
                <c:pt idx="186">
                  <c:v>16.48</c:v>
                </c:pt>
                <c:pt idx="187">
                  <c:v>16.46</c:v>
                </c:pt>
                <c:pt idx="188">
                  <c:v>15.72</c:v>
                </c:pt>
                <c:pt idx="189">
                  <c:v>16.72</c:v>
                </c:pt>
                <c:pt idx="190">
                  <c:v>17.36</c:v>
                </c:pt>
                <c:pt idx="191">
                  <c:v>17.010000000000002</c:v>
                </c:pt>
                <c:pt idx="192">
                  <c:v>16.47</c:v>
                </c:pt>
                <c:pt idx="193">
                  <c:v>14.18</c:v>
                </c:pt>
                <c:pt idx="194">
                  <c:v>13.78</c:v>
                </c:pt>
                <c:pt idx="195">
                  <c:v>15.16</c:v>
                </c:pt>
                <c:pt idx="196">
                  <c:v>15.86</c:v>
                </c:pt>
                <c:pt idx="197">
                  <c:v>15.13</c:v>
                </c:pt>
                <c:pt idx="198">
                  <c:v>15.11</c:v>
                </c:pt>
                <c:pt idx="199">
                  <c:v>15.26</c:v>
                </c:pt>
                <c:pt idx="200">
                  <c:v>15.86</c:v>
                </c:pt>
                <c:pt idx="201">
                  <c:v>15.98</c:v>
                </c:pt>
                <c:pt idx="202">
                  <c:v>15.55</c:v>
                </c:pt>
                <c:pt idx="203">
                  <c:v>15.04</c:v>
                </c:pt>
                <c:pt idx="204">
                  <c:v>15.12</c:v>
                </c:pt>
                <c:pt idx="205">
                  <c:v>14.93</c:v>
                </c:pt>
                <c:pt idx="206">
                  <c:v>13.78</c:v>
                </c:pt>
                <c:pt idx="207">
                  <c:v>14.06</c:v>
                </c:pt>
                <c:pt idx="208">
                  <c:v>14.95</c:v>
                </c:pt>
                <c:pt idx="209">
                  <c:v>16.87</c:v>
                </c:pt>
                <c:pt idx="210">
                  <c:v>17.059999999999999</c:v>
                </c:pt>
                <c:pt idx="211">
                  <c:v>18.010000000000002</c:v>
                </c:pt>
                <c:pt idx="212">
                  <c:v>17.45</c:v>
                </c:pt>
                <c:pt idx="213">
                  <c:v>18.71</c:v>
                </c:pt>
                <c:pt idx="214">
                  <c:v>18.45</c:v>
                </c:pt>
                <c:pt idx="215">
                  <c:v>18.88</c:v>
                </c:pt>
                <c:pt idx="216">
                  <c:v>19.43</c:v>
                </c:pt>
                <c:pt idx="217">
                  <c:v>19.149999999999999</c:v>
                </c:pt>
                <c:pt idx="218">
                  <c:v>19.25</c:v>
                </c:pt>
                <c:pt idx="219">
                  <c:v>19.88</c:v>
                </c:pt>
                <c:pt idx="220">
                  <c:v>19.93</c:v>
                </c:pt>
                <c:pt idx="221">
                  <c:v>19.420000000000002</c:v>
                </c:pt>
                <c:pt idx="222">
                  <c:v>20.6</c:v>
                </c:pt>
                <c:pt idx="223">
                  <c:v>20.9</c:v>
                </c:pt>
                <c:pt idx="224">
                  <c:v>20.23</c:v>
                </c:pt>
                <c:pt idx="225">
                  <c:v>20.079999999999998</c:v>
                </c:pt>
                <c:pt idx="226">
                  <c:v>20.6</c:v>
                </c:pt>
                <c:pt idx="227">
                  <c:v>20.94</c:v>
                </c:pt>
                <c:pt idx="228">
                  <c:v>20.399999999999999</c:v>
                </c:pt>
                <c:pt idx="229">
                  <c:v>20.440000000000001</c:v>
                </c:pt>
                <c:pt idx="230">
                  <c:v>21.51</c:v>
                </c:pt>
                <c:pt idx="231">
                  <c:v>23.09</c:v>
                </c:pt>
                <c:pt idx="232">
                  <c:v>23.73</c:v>
                </c:pt>
                <c:pt idx="233">
                  <c:v>24.14</c:v>
                </c:pt>
                <c:pt idx="234">
                  <c:v>23.84</c:v>
                </c:pt>
                <c:pt idx="235">
                  <c:v>23.15</c:v>
                </c:pt>
                <c:pt idx="236">
                  <c:v>21.87</c:v>
                </c:pt>
                <c:pt idx="237">
                  <c:v>20.39</c:v>
                </c:pt>
                <c:pt idx="238">
                  <c:v>20.45</c:v>
                </c:pt>
                <c:pt idx="239">
                  <c:v>20.41</c:v>
                </c:pt>
                <c:pt idx="240">
                  <c:v>21.33</c:v>
                </c:pt>
                <c:pt idx="241">
                  <c:v>21.16</c:v>
                </c:pt>
                <c:pt idx="242">
                  <c:v>20.77</c:v>
                </c:pt>
                <c:pt idx="243">
                  <c:v>20.67</c:v>
                </c:pt>
                <c:pt idx="244">
                  <c:v>21</c:v>
                </c:pt>
                <c:pt idx="245">
                  <c:v>23.23</c:v>
                </c:pt>
                <c:pt idx="246">
                  <c:v>25</c:v>
                </c:pt>
                <c:pt idx="247">
                  <c:v>24.64</c:v>
                </c:pt>
                <c:pt idx="248">
                  <c:v>24.97</c:v>
                </c:pt>
                <c:pt idx="249">
                  <c:v>25.81</c:v>
                </c:pt>
                <c:pt idx="250">
                  <c:v>26.59</c:v>
                </c:pt>
                <c:pt idx="251">
                  <c:v>27.09</c:v>
                </c:pt>
                <c:pt idx="252">
                  <c:v>27.12</c:v>
                </c:pt>
                <c:pt idx="253" formatCode="General">
                  <c:v>#N/A</c:v>
                </c:pt>
                <c:pt idx="254">
                  <c:v>27.33</c:v>
                </c:pt>
                <c:pt idx="255">
                  <c:v>26.12</c:v>
                </c:pt>
                <c:pt idx="256">
                  <c:v>25.46</c:v>
                </c:pt>
                <c:pt idx="257">
                  <c:v>26.72</c:v>
                </c:pt>
                <c:pt idx="258">
                  <c:v>26.85</c:v>
                </c:pt>
                <c:pt idx="259">
                  <c:v>26.03</c:v>
                </c:pt>
                <c:pt idx="260">
                  <c:v>25.99</c:v>
                </c:pt>
                <c:pt idx="261">
                  <c:v>26.01</c:v>
                </c:pt>
                <c:pt idx="262">
                  <c:v>26.47</c:v>
                </c:pt>
                <c:pt idx="263">
                  <c:v>26.13</c:v>
                </c:pt>
                <c:pt idx="264">
                  <c:v>27.27</c:v>
                </c:pt>
                <c:pt idx="265">
                  <c:v>27.61</c:v>
                </c:pt>
                <c:pt idx="266">
                  <c:v>28.51</c:v>
                </c:pt>
                <c:pt idx="267">
                  <c:v>27.49</c:v>
                </c:pt>
                <c:pt idx="268">
                  <c:v>28.62</c:v>
                </c:pt>
                <c:pt idx="269">
                  <c:v>28.48</c:v>
                </c:pt>
                <c:pt idx="270">
                  <c:v>28.06</c:v>
                </c:pt>
                <c:pt idx="271">
                  <c:v>27.43</c:v>
                </c:pt>
                <c:pt idx="272">
                  <c:v>26.89</c:v>
                </c:pt>
                <c:pt idx="273">
                  <c:v>28.61</c:v>
                </c:pt>
                <c:pt idx="274">
                  <c:v>26.23</c:v>
                </c:pt>
                <c:pt idx="275">
                  <c:v>27.43</c:v>
                </c:pt>
                <c:pt idx="276">
                  <c:v>27.94</c:v>
                </c:pt>
                <c:pt idx="277">
                  <c:v>25.4</c:v>
                </c:pt>
                <c:pt idx="278">
                  <c:v>24.28</c:v>
                </c:pt>
                <c:pt idx="279">
                  <c:v>24.97</c:v>
                </c:pt>
                <c:pt idx="280">
                  <c:v>25.05</c:v>
                </c:pt>
                <c:pt idx="281">
                  <c:v>24.63</c:v>
                </c:pt>
                <c:pt idx="282">
                  <c:v>24.9</c:v>
                </c:pt>
                <c:pt idx="283">
                  <c:v>24.87</c:v>
                </c:pt>
                <c:pt idx="284">
                  <c:v>24.55</c:v>
                </c:pt>
                <c:pt idx="285">
                  <c:v>25.5</c:v>
                </c:pt>
                <c:pt idx="286">
                  <c:v>25.68</c:v>
                </c:pt>
                <c:pt idx="287">
                  <c:v>24.94</c:v>
                </c:pt>
                <c:pt idx="288">
                  <c:v>23.86</c:v>
                </c:pt>
                <c:pt idx="289">
                  <c:v>23.95</c:v>
                </c:pt>
                <c:pt idx="290">
                  <c:v>24.29</c:v>
                </c:pt>
                <c:pt idx="291">
                  <c:v>25.47</c:v>
                </c:pt>
                <c:pt idx="292">
                  <c:v>25.44</c:v>
                </c:pt>
                <c:pt idx="293">
                  <c:v>25.85</c:v>
                </c:pt>
                <c:pt idx="294">
                  <c:v>22.65</c:v>
                </c:pt>
                <c:pt idx="295">
                  <c:v>20.11</c:v>
                </c:pt>
                <c:pt idx="296">
                  <c:v>20.25</c:v>
                </c:pt>
                <c:pt idx="297">
                  <c:v>16.739999999999998</c:v>
                </c:pt>
                <c:pt idx="298">
                  <c:v>13.35</c:v>
                </c:pt>
                <c:pt idx="299">
                  <c:v>14.24</c:v>
                </c:pt>
                <c:pt idx="300">
                  <c:v>15.67</c:v>
                </c:pt>
                <c:pt idx="301">
                  <c:v>17.190000000000001</c:v>
                </c:pt>
                <c:pt idx="302">
                  <c:v>16.64</c:v>
                </c:pt>
                <c:pt idx="303">
                  <c:v>13.04</c:v>
                </c:pt>
                <c:pt idx="304">
                  <c:v>6.43</c:v>
                </c:pt>
                <c:pt idx="305">
                  <c:v>6.33</c:v>
                </c:pt>
                <c:pt idx="306">
                  <c:v>4.9000000000000004</c:v>
                </c:pt>
                <c:pt idx="307">
                  <c:v>-4.79</c:v>
                </c:pt>
                <c:pt idx="308">
                  <c:v>-4.96</c:v>
                </c:pt>
                <c:pt idx="309">
                  <c:v>-9.25</c:v>
                </c:pt>
                <c:pt idx="310">
                  <c:v>-8.67</c:v>
                </c:pt>
                <c:pt idx="311">
                  <c:v>-12.01</c:v>
                </c:pt>
                <c:pt idx="312">
                  <c:v>-10.18</c:v>
                </c:pt>
                <c:pt idx="313">
                  <c:v>-7.64</c:v>
                </c:pt>
                <c:pt idx="314">
                  <c:v>-11.28</c:v>
                </c:pt>
                <c:pt idx="315">
                  <c:v>-5.51</c:v>
                </c:pt>
                <c:pt idx="316">
                  <c:v>-1.79</c:v>
                </c:pt>
                <c:pt idx="317">
                  <c:v>0.92</c:v>
                </c:pt>
                <c:pt idx="318">
                  <c:v>-2.2599999999999998</c:v>
                </c:pt>
                <c:pt idx="319">
                  <c:v>-2.0299999999999998</c:v>
                </c:pt>
                <c:pt idx="320">
                  <c:v>0.16</c:v>
                </c:pt>
                <c:pt idx="321">
                  <c:v>-2.6</c:v>
                </c:pt>
                <c:pt idx="322">
                  <c:v>-3.8</c:v>
                </c:pt>
                <c:pt idx="323">
                  <c:v>-4.9400000000000004</c:v>
                </c:pt>
                <c:pt idx="324">
                  <c:v>-1.65</c:v>
                </c:pt>
                <c:pt idx="325">
                  <c:v>-0.02</c:v>
                </c:pt>
                <c:pt idx="326">
                  <c:v>1.32</c:v>
                </c:pt>
                <c:pt idx="327">
                  <c:v>3.42</c:v>
                </c:pt>
                <c:pt idx="328" formatCode="General">
                  <c:v>#N/A</c:v>
                </c:pt>
                <c:pt idx="329">
                  <c:v>4.12</c:v>
                </c:pt>
                <c:pt idx="330">
                  <c:v>1.3</c:v>
                </c:pt>
                <c:pt idx="331">
                  <c:v>2.41</c:v>
                </c:pt>
                <c:pt idx="332">
                  <c:v>5.62</c:v>
                </c:pt>
                <c:pt idx="333">
                  <c:v>6.38</c:v>
                </c:pt>
                <c:pt idx="334">
                  <c:v>4.32</c:v>
                </c:pt>
                <c:pt idx="335">
                  <c:v>4.95</c:v>
                </c:pt>
                <c:pt idx="336">
                  <c:v>5.73</c:v>
                </c:pt>
                <c:pt idx="337">
                  <c:v>4.66</c:v>
                </c:pt>
                <c:pt idx="338">
                  <c:v>6.54</c:v>
                </c:pt>
                <c:pt idx="339">
                  <c:v>7.29</c:v>
                </c:pt>
                <c:pt idx="340">
                  <c:v>9.48</c:v>
                </c:pt>
                <c:pt idx="341">
                  <c:v>7.7</c:v>
                </c:pt>
                <c:pt idx="342">
                  <c:v>5.29</c:v>
                </c:pt>
                <c:pt idx="343">
                  <c:v>5.42</c:v>
                </c:pt>
                <c:pt idx="344">
                  <c:v>7.01</c:v>
                </c:pt>
                <c:pt idx="345">
                  <c:v>7.6</c:v>
                </c:pt>
                <c:pt idx="346">
                  <c:v>8.93</c:v>
                </c:pt>
                <c:pt idx="347" formatCode="General">
                  <c:v>#N/A</c:v>
                </c:pt>
                <c:pt idx="348">
                  <c:v>9.11</c:v>
                </c:pt>
                <c:pt idx="349">
                  <c:v>10.96</c:v>
                </c:pt>
                <c:pt idx="350">
                  <c:v>9.48</c:v>
                </c:pt>
                <c:pt idx="351">
                  <c:v>6.25</c:v>
                </c:pt>
                <c:pt idx="352">
                  <c:v>7.72</c:v>
                </c:pt>
                <c:pt idx="353">
                  <c:v>10.98</c:v>
                </c:pt>
                <c:pt idx="354">
                  <c:v>10.94</c:v>
                </c:pt>
                <c:pt idx="355">
                  <c:v>11.83</c:v>
                </c:pt>
                <c:pt idx="356">
                  <c:v>12.17</c:v>
                </c:pt>
                <c:pt idx="357">
                  <c:v>12.07</c:v>
                </c:pt>
                <c:pt idx="358">
                  <c:v>11.78</c:v>
                </c:pt>
                <c:pt idx="359">
                  <c:v>10.9</c:v>
                </c:pt>
                <c:pt idx="360">
                  <c:v>13.43</c:v>
                </c:pt>
                <c:pt idx="361">
                  <c:v>11.48</c:v>
                </c:pt>
                <c:pt idx="362">
                  <c:v>12.98</c:v>
                </c:pt>
                <c:pt idx="363">
                  <c:v>12.81</c:v>
                </c:pt>
                <c:pt idx="364">
                  <c:v>15.23</c:v>
                </c:pt>
                <c:pt idx="365">
                  <c:v>14.84</c:v>
                </c:pt>
                <c:pt idx="366">
                  <c:v>16.420000000000002</c:v>
                </c:pt>
                <c:pt idx="367">
                  <c:v>15.41</c:v>
                </c:pt>
                <c:pt idx="368">
                  <c:v>14.19</c:v>
                </c:pt>
                <c:pt idx="369">
                  <c:v>14.18</c:v>
                </c:pt>
                <c:pt idx="370">
                  <c:v>10.67</c:v>
                </c:pt>
                <c:pt idx="371">
                  <c:v>10.33</c:v>
                </c:pt>
                <c:pt idx="372">
                  <c:v>10.5</c:v>
                </c:pt>
                <c:pt idx="373">
                  <c:v>12.57</c:v>
                </c:pt>
                <c:pt idx="374">
                  <c:v>13.81</c:v>
                </c:pt>
                <c:pt idx="375">
                  <c:v>13.43</c:v>
                </c:pt>
                <c:pt idx="376">
                  <c:v>14.78</c:v>
                </c:pt>
                <c:pt idx="377">
                  <c:v>13.9</c:v>
                </c:pt>
                <c:pt idx="378">
                  <c:v>14.93</c:v>
                </c:pt>
                <c:pt idx="379">
                  <c:v>11.24</c:v>
                </c:pt>
                <c:pt idx="380">
                  <c:v>11.41</c:v>
                </c:pt>
                <c:pt idx="381">
                  <c:v>11.72</c:v>
                </c:pt>
                <c:pt idx="382">
                  <c:v>12.24</c:v>
                </c:pt>
                <c:pt idx="383">
                  <c:v>11.56</c:v>
                </c:pt>
                <c:pt idx="384">
                  <c:v>12.04</c:v>
                </c:pt>
                <c:pt idx="385">
                  <c:v>13.15</c:v>
                </c:pt>
                <c:pt idx="386">
                  <c:v>12.57</c:v>
                </c:pt>
                <c:pt idx="387">
                  <c:v>14.09</c:v>
                </c:pt>
                <c:pt idx="388">
                  <c:v>12.26</c:v>
                </c:pt>
                <c:pt idx="389">
                  <c:v>11.15</c:v>
                </c:pt>
                <c:pt idx="390">
                  <c:v>9.9499999999999993</c:v>
                </c:pt>
                <c:pt idx="391">
                  <c:v>9.9700000000000006</c:v>
                </c:pt>
                <c:pt idx="392">
                  <c:v>11.33</c:v>
                </c:pt>
                <c:pt idx="393">
                  <c:v>10.79</c:v>
                </c:pt>
                <c:pt idx="394">
                  <c:v>14.52</c:v>
                </c:pt>
                <c:pt idx="395">
                  <c:v>13.26</c:v>
                </c:pt>
                <c:pt idx="396">
                  <c:v>15.3</c:v>
                </c:pt>
                <c:pt idx="397">
                  <c:v>16.170000000000002</c:v>
                </c:pt>
                <c:pt idx="398">
                  <c:v>15.8</c:v>
                </c:pt>
                <c:pt idx="399">
                  <c:v>14.98</c:v>
                </c:pt>
                <c:pt idx="400">
                  <c:v>15.76</c:v>
                </c:pt>
                <c:pt idx="401">
                  <c:v>13.22</c:v>
                </c:pt>
                <c:pt idx="402">
                  <c:v>12.81</c:v>
                </c:pt>
                <c:pt idx="403">
                  <c:v>13.64</c:v>
                </c:pt>
                <c:pt idx="404">
                  <c:v>13.19</c:v>
                </c:pt>
                <c:pt idx="405">
                  <c:v>12.73</c:v>
                </c:pt>
                <c:pt idx="406">
                  <c:v>11.84</c:v>
                </c:pt>
                <c:pt idx="407">
                  <c:v>14.17</c:v>
                </c:pt>
                <c:pt idx="408">
                  <c:v>14.04</c:v>
                </c:pt>
                <c:pt idx="409">
                  <c:v>15.29</c:v>
                </c:pt>
                <c:pt idx="410">
                  <c:v>14.47</c:v>
                </c:pt>
                <c:pt idx="411">
                  <c:v>16.239999999999998</c:v>
                </c:pt>
                <c:pt idx="412">
                  <c:v>15.89</c:v>
                </c:pt>
                <c:pt idx="413">
                  <c:v>17.57</c:v>
                </c:pt>
                <c:pt idx="414">
                  <c:v>18.77</c:v>
                </c:pt>
                <c:pt idx="415">
                  <c:v>17.91</c:v>
                </c:pt>
                <c:pt idx="416">
                  <c:v>16.14</c:v>
                </c:pt>
                <c:pt idx="417">
                  <c:v>16.66</c:v>
                </c:pt>
                <c:pt idx="418">
                  <c:v>15.44</c:v>
                </c:pt>
                <c:pt idx="419">
                  <c:v>15.32</c:v>
                </c:pt>
                <c:pt idx="420">
                  <c:v>14.19</c:v>
                </c:pt>
                <c:pt idx="421">
                  <c:v>13.54</c:v>
                </c:pt>
                <c:pt idx="422">
                  <c:v>15.38</c:v>
                </c:pt>
                <c:pt idx="423">
                  <c:v>15.28</c:v>
                </c:pt>
                <c:pt idx="424">
                  <c:v>15.89</c:v>
                </c:pt>
                <c:pt idx="425">
                  <c:v>16.010000000000002</c:v>
                </c:pt>
                <c:pt idx="426">
                  <c:v>15.06</c:v>
                </c:pt>
                <c:pt idx="427" formatCode="General">
                  <c:v>#N/A</c:v>
                </c:pt>
                <c:pt idx="428">
                  <c:v>12.88</c:v>
                </c:pt>
                <c:pt idx="429">
                  <c:v>14.86</c:v>
                </c:pt>
                <c:pt idx="430">
                  <c:v>13.26</c:v>
                </c:pt>
                <c:pt idx="431">
                  <c:v>11.4</c:v>
                </c:pt>
                <c:pt idx="432">
                  <c:v>14.41</c:v>
                </c:pt>
                <c:pt idx="433">
                  <c:v>15.04</c:v>
                </c:pt>
                <c:pt idx="434">
                  <c:v>15.79</c:v>
                </c:pt>
                <c:pt idx="435">
                  <c:v>15.1</c:v>
                </c:pt>
                <c:pt idx="436">
                  <c:v>15.26</c:v>
                </c:pt>
                <c:pt idx="437">
                  <c:v>15.9</c:v>
                </c:pt>
                <c:pt idx="438">
                  <c:v>17.2</c:v>
                </c:pt>
                <c:pt idx="439">
                  <c:v>16.190000000000001</c:v>
                </c:pt>
                <c:pt idx="440">
                  <c:v>16.170000000000002</c:v>
                </c:pt>
                <c:pt idx="441">
                  <c:v>16.04</c:v>
                </c:pt>
                <c:pt idx="442">
                  <c:v>12.12</c:v>
                </c:pt>
                <c:pt idx="443">
                  <c:v>11.89</c:v>
                </c:pt>
                <c:pt idx="444">
                  <c:v>13.08</c:v>
                </c:pt>
                <c:pt idx="445">
                  <c:v>11.59</c:v>
                </c:pt>
                <c:pt idx="446">
                  <c:v>12.76</c:v>
                </c:pt>
                <c:pt idx="447">
                  <c:v>13.4</c:v>
                </c:pt>
                <c:pt idx="448">
                  <c:v>12.92</c:v>
                </c:pt>
                <c:pt idx="449">
                  <c:v>12.71</c:v>
                </c:pt>
                <c:pt idx="450">
                  <c:v>12.84</c:v>
                </c:pt>
                <c:pt idx="451">
                  <c:v>12.92</c:v>
                </c:pt>
                <c:pt idx="452">
                  <c:v>14.56</c:v>
                </c:pt>
                <c:pt idx="453">
                  <c:v>15.21</c:v>
                </c:pt>
                <c:pt idx="454">
                  <c:v>14.96</c:v>
                </c:pt>
                <c:pt idx="455">
                  <c:v>16.260000000000002</c:v>
                </c:pt>
                <c:pt idx="456">
                  <c:v>17.46</c:v>
                </c:pt>
                <c:pt idx="457">
                  <c:v>17.440000000000001</c:v>
                </c:pt>
                <c:pt idx="458">
                  <c:v>16.149999999999999</c:v>
                </c:pt>
                <c:pt idx="459">
                  <c:v>15.38</c:v>
                </c:pt>
                <c:pt idx="460">
                  <c:v>13.98</c:v>
                </c:pt>
                <c:pt idx="461">
                  <c:v>15.14</c:v>
                </c:pt>
                <c:pt idx="462">
                  <c:v>14.64</c:v>
                </c:pt>
                <c:pt idx="463">
                  <c:v>14.87</c:v>
                </c:pt>
                <c:pt idx="464">
                  <c:v>12.84</c:v>
                </c:pt>
                <c:pt idx="465">
                  <c:v>12.63</c:v>
                </c:pt>
                <c:pt idx="466">
                  <c:v>13.98</c:v>
                </c:pt>
                <c:pt idx="467">
                  <c:v>12.2</c:v>
                </c:pt>
                <c:pt idx="468">
                  <c:v>10.65</c:v>
                </c:pt>
                <c:pt idx="469">
                  <c:v>7.79</c:v>
                </c:pt>
                <c:pt idx="470">
                  <c:v>7.82</c:v>
                </c:pt>
                <c:pt idx="471">
                  <c:v>7.71</c:v>
                </c:pt>
                <c:pt idx="472">
                  <c:v>7.77</c:v>
                </c:pt>
                <c:pt idx="473">
                  <c:v>9.76</c:v>
                </c:pt>
                <c:pt idx="474">
                  <c:v>13.14</c:v>
                </c:pt>
                <c:pt idx="475">
                  <c:v>13.08</c:v>
                </c:pt>
                <c:pt idx="476">
                  <c:v>12.48</c:v>
                </c:pt>
                <c:pt idx="477">
                  <c:v>15.57</c:v>
                </c:pt>
                <c:pt idx="478">
                  <c:v>17.940000000000001</c:v>
                </c:pt>
                <c:pt idx="479">
                  <c:v>19.18</c:v>
                </c:pt>
                <c:pt idx="480">
                  <c:v>19.09</c:v>
                </c:pt>
                <c:pt idx="481">
                  <c:v>18.63</c:v>
                </c:pt>
                <c:pt idx="482">
                  <c:v>20.329999999999998</c:v>
                </c:pt>
                <c:pt idx="483">
                  <c:v>18.899999999999999</c:v>
                </c:pt>
                <c:pt idx="484">
                  <c:v>19.940000000000001</c:v>
                </c:pt>
                <c:pt idx="485">
                  <c:v>19.32</c:v>
                </c:pt>
                <c:pt idx="486">
                  <c:v>19.27</c:v>
                </c:pt>
                <c:pt idx="487">
                  <c:v>18.12</c:v>
                </c:pt>
                <c:pt idx="488">
                  <c:v>19.3</c:v>
                </c:pt>
                <c:pt idx="489">
                  <c:v>18.47</c:v>
                </c:pt>
                <c:pt idx="490">
                  <c:v>18.100000000000001</c:v>
                </c:pt>
                <c:pt idx="491">
                  <c:v>19.11</c:v>
                </c:pt>
                <c:pt idx="492">
                  <c:v>18.11</c:v>
                </c:pt>
                <c:pt idx="493">
                  <c:v>19.27</c:v>
                </c:pt>
                <c:pt idx="494">
                  <c:v>20.09</c:v>
                </c:pt>
                <c:pt idx="495">
                  <c:v>21.97</c:v>
                </c:pt>
                <c:pt idx="496">
                  <c:v>22.95</c:v>
                </c:pt>
                <c:pt idx="497">
                  <c:v>23.24</c:v>
                </c:pt>
                <c:pt idx="498">
                  <c:v>22.63</c:v>
                </c:pt>
                <c:pt idx="499">
                  <c:v>23.13</c:v>
                </c:pt>
                <c:pt idx="500">
                  <c:v>23.39</c:v>
                </c:pt>
                <c:pt idx="501">
                  <c:v>22.58</c:v>
                </c:pt>
                <c:pt idx="502">
                  <c:v>22.46</c:v>
                </c:pt>
                <c:pt idx="503">
                  <c:v>21.79</c:v>
                </c:pt>
                <c:pt idx="504">
                  <c:v>22.97</c:v>
                </c:pt>
                <c:pt idx="505">
                  <c:v>23.09</c:v>
                </c:pt>
                <c:pt idx="506">
                  <c:v>22.63</c:v>
                </c:pt>
                <c:pt idx="507">
                  <c:v>20.47</c:v>
                </c:pt>
                <c:pt idx="508">
                  <c:v>21.89</c:v>
                </c:pt>
                <c:pt idx="509">
                  <c:v>22.59</c:v>
                </c:pt>
                <c:pt idx="510">
                  <c:v>23.28</c:v>
                </c:pt>
                <c:pt idx="511" formatCode="General">
                  <c:v>#N/A</c:v>
                </c:pt>
                <c:pt idx="512">
                  <c:v>25.45</c:v>
                </c:pt>
                <c:pt idx="513">
                  <c:v>24.02</c:v>
                </c:pt>
                <c:pt idx="514">
                  <c:v>22.25</c:v>
                </c:pt>
                <c:pt idx="515">
                  <c:v>24</c:v>
                </c:pt>
                <c:pt idx="516">
                  <c:v>24.84</c:v>
                </c:pt>
                <c:pt idx="517">
                  <c:v>26.37</c:v>
                </c:pt>
                <c:pt idx="518">
                  <c:v>26.32</c:v>
                </c:pt>
                <c:pt idx="519">
                  <c:v>26.13</c:v>
                </c:pt>
                <c:pt idx="520">
                  <c:v>25.03</c:v>
                </c:pt>
                <c:pt idx="521">
                  <c:v>23.73</c:v>
                </c:pt>
                <c:pt idx="522">
                  <c:v>23.83</c:v>
                </c:pt>
                <c:pt idx="523">
                  <c:v>24.71</c:v>
                </c:pt>
                <c:pt idx="524">
                  <c:v>24.94</c:v>
                </c:pt>
                <c:pt idx="525">
                  <c:v>24.65</c:v>
                </c:pt>
                <c:pt idx="526">
                  <c:v>24.98</c:v>
                </c:pt>
                <c:pt idx="527">
                  <c:v>26.23</c:v>
                </c:pt>
                <c:pt idx="528">
                  <c:v>25.76</c:v>
                </c:pt>
                <c:pt idx="529">
                  <c:v>25.54</c:v>
                </c:pt>
                <c:pt idx="530">
                  <c:v>25</c:v>
                </c:pt>
                <c:pt idx="531">
                  <c:v>25.53</c:v>
                </c:pt>
                <c:pt idx="532">
                  <c:v>24.15</c:v>
                </c:pt>
                <c:pt idx="533">
                  <c:v>23.36</c:v>
                </c:pt>
                <c:pt idx="534">
                  <c:v>22.24</c:v>
                </c:pt>
                <c:pt idx="535">
                  <c:v>22.82</c:v>
                </c:pt>
                <c:pt idx="536">
                  <c:v>23.83</c:v>
                </c:pt>
                <c:pt idx="537">
                  <c:v>23.76</c:v>
                </c:pt>
                <c:pt idx="538">
                  <c:v>24.18</c:v>
                </c:pt>
                <c:pt idx="539">
                  <c:v>23.87</c:v>
                </c:pt>
                <c:pt idx="540">
                  <c:v>24.2</c:v>
                </c:pt>
                <c:pt idx="541">
                  <c:v>24.94</c:v>
                </c:pt>
                <c:pt idx="542">
                  <c:v>24.01</c:v>
                </c:pt>
                <c:pt idx="543">
                  <c:v>24.07</c:v>
                </c:pt>
                <c:pt idx="544">
                  <c:v>24.81</c:v>
                </c:pt>
                <c:pt idx="545">
                  <c:v>25.76</c:v>
                </c:pt>
                <c:pt idx="546">
                  <c:v>25.09</c:v>
                </c:pt>
                <c:pt idx="547">
                  <c:v>24.5</c:v>
                </c:pt>
                <c:pt idx="548">
                  <c:v>22.56</c:v>
                </c:pt>
                <c:pt idx="549">
                  <c:v>22.02</c:v>
                </c:pt>
                <c:pt idx="550">
                  <c:v>21.49</c:v>
                </c:pt>
                <c:pt idx="551">
                  <c:v>20.94</c:v>
                </c:pt>
                <c:pt idx="552">
                  <c:v>21.47</c:v>
                </c:pt>
                <c:pt idx="553">
                  <c:v>20.61</c:v>
                </c:pt>
                <c:pt idx="554">
                  <c:v>18.43</c:v>
                </c:pt>
                <c:pt idx="555">
                  <c:v>20.36</c:v>
                </c:pt>
                <c:pt idx="556">
                  <c:v>21.03</c:v>
                </c:pt>
                <c:pt idx="557">
                  <c:v>22.03</c:v>
                </c:pt>
                <c:pt idx="558">
                  <c:v>22.48</c:v>
                </c:pt>
                <c:pt idx="559">
                  <c:v>21.15</c:v>
                </c:pt>
                <c:pt idx="560">
                  <c:v>22.01</c:v>
                </c:pt>
                <c:pt idx="561">
                  <c:v>23.66</c:v>
                </c:pt>
                <c:pt idx="562">
                  <c:v>23.36</c:v>
                </c:pt>
                <c:pt idx="563">
                  <c:v>24.84</c:v>
                </c:pt>
                <c:pt idx="564">
                  <c:v>24.78</c:v>
                </c:pt>
                <c:pt idx="565">
                  <c:v>26.09</c:v>
                </c:pt>
                <c:pt idx="566">
                  <c:v>27.66</c:v>
                </c:pt>
                <c:pt idx="567">
                  <c:v>26.62</c:v>
                </c:pt>
                <c:pt idx="568">
                  <c:v>27.09</c:v>
                </c:pt>
                <c:pt idx="569">
                  <c:v>25.85</c:v>
                </c:pt>
                <c:pt idx="570">
                  <c:v>26.8</c:v>
                </c:pt>
                <c:pt idx="571">
                  <c:v>26.34</c:v>
                </c:pt>
                <c:pt idx="572">
                  <c:v>25.86</c:v>
                </c:pt>
                <c:pt idx="573">
                  <c:v>25.52</c:v>
                </c:pt>
                <c:pt idx="574">
                  <c:v>27.22</c:v>
                </c:pt>
                <c:pt idx="575">
                  <c:v>27.49</c:v>
                </c:pt>
                <c:pt idx="576">
                  <c:v>28.22</c:v>
                </c:pt>
                <c:pt idx="577">
                  <c:v>27.12</c:v>
                </c:pt>
                <c:pt idx="578">
                  <c:v>28.29</c:v>
                </c:pt>
                <c:pt idx="579" formatCode="General">
                  <c:v>#N/A</c:v>
                </c:pt>
                <c:pt idx="580">
                  <c:v>29.27</c:v>
                </c:pt>
                <c:pt idx="581">
                  <c:v>29.7</c:v>
                </c:pt>
                <c:pt idx="582">
                  <c:v>30.88</c:v>
                </c:pt>
                <c:pt idx="583">
                  <c:v>30.5</c:v>
                </c:pt>
                <c:pt idx="584">
                  <c:v>29.14</c:v>
                </c:pt>
                <c:pt idx="585">
                  <c:v>29.57</c:v>
                </c:pt>
                <c:pt idx="586">
                  <c:v>30.18</c:v>
                </c:pt>
                <c:pt idx="587">
                  <c:v>31.54</c:v>
                </c:pt>
                <c:pt idx="588">
                  <c:v>31.86</c:v>
                </c:pt>
                <c:pt idx="589">
                  <c:v>31.52</c:v>
                </c:pt>
                <c:pt idx="590">
                  <c:v>29.46</c:v>
                </c:pt>
                <c:pt idx="591">
                  <c:v>30.56</c:v>
                </c:pt>
                <c:pt idx="592">
                  <c:v>31.38</c:v>
                </c:pt>
                <c:pt idx="593">
                  <c:v>31.37</c:v>
                </c:pt>
                <c:pt idx="594">
                  <c:v>31.74</c:v>
                </c:pt>
                <c:pt idx="595">
                  <c:v>30.66</c:v>
                </c:pt>
                <c:pt idx="596">
                  <c:v>30.49</c:v>
                </c:pt>
                <c:pt idx="597">
                  <c:v>30.19</c:v>
                </c:pt>
                <c:pt idx="598">
                  <c:v>31.28</c:v>
                </c:pt>
                <c:pt idx="599" formatCode="General">
                  <c:v>#N/A</c:v>
                </c:pt>
                <c:pt idx="600">
                  <c:v>29.52</c:v>
                </c:pt>
                <c:pt idx="601">
                  <c:v>30.33</c:v>
                </c:pt>
                <c:pt idx="602">
                  <c:v>30.48</c:v>
                </c:pt>
                <c:pt idx="603">
                  <c:v>31.91</c:v>
                </c:pt>
                <c:pt idx="604">
                  <c:v>30.57</c:v>
                </c:pt>
                <c:pt idx="605">
                  <c:v>27.75</c:v>
                </c:pt>
                <c:pt idx="606">
                  <c:v>27.47</c:v>
                </c:pt>
                <c:pt idx="607">
                  <c:v>27.34</c:v>
                </c:pt>
                <c:pt idx="608">
                  <c:v>29.05</c:v>
                </c:pt>
                <c:pt idx="609">
                  <c:v>28.49</c:v>
                </c:pt>
                <c:pt idx="610">
                  <c:v>28.64</c:v>
                </c:pt>
                <c:pt idx="611">
                  <c:v>27.64</c:v>
                </c:pt>
                <c:pt idx="612">
                  <c:v>29.22</c:v>
                </c:pt>
                <c:pt idx="613">
                  <c:v>29.71</c:v>
                </c:pt>
                <c:pt idx="614">
                  <c:v>30.37</c:v>
                </c:pt>
                <c:pt idx="615">
                  <c:v>30.35</c:v>
                </c:pt>
                <c:pt idx="616">
                  <c:v>31.69</c:v>
                </c:pt>
                <c:pt idx="617">
                  <c:v>31.93</c:v>
                </c:pt>
                <c:pt idx="618">
                  <c:v>31.96</c:v>
                </c:pt>
                <c:pt idx="619">
                  <c:v>31.8</c:v>
                </c:pt>
                <c:pt idx="620">
                  <c:v>31.94</c:v>
                </c:pt>
                <c:pt idx="621">
                  <c:v>31.4</c:v>
                </c:pt>
                <c:pt idx="622">
                  <c:v>32.1</c:v>
                </c:pt>
                <c:pt idx="623">
                  <c:v>32.51</c:v>
                </c:pt>
                <c:pt idx="624">
                  <c:v>32.340000000000003</c:v>
                </c:pt>
                <c:pt idx="625">
                  <c:v>32.380000000000003</c:v>
                </c:pt>
                <c:pt idx="626">
                  <c:v>33.340000000000003</c:v>
                </c:pt>
                <c:pt idx="627">
                  <c:v>33.97</c:v>
                </c:pt>
                <c:pt idx="628">
                  <c:v>34.06</c:v>
                </c:pt>
                <c:pt idx="629">
                  <c:v>34.44</c:v>
                </c:pt>
                <c:pt idx="630">
                  <c:v>35.25</c:v>
                </c:pt>
                <c:pt idx="631">
                  <c:v>35.46</c:v>
                </c:pt>
                <c:pt idx="632">
                  <c:v>34.04</c:v>
                </c:pt>
                <c:pt idx="633">
                  <c:v>34.369999999999997</c:v>
                </c:pt>
                <c:pt idx="634">
                  <c:v>34.65</c:v>
                </c:pt>
                <c:pt idx="635">
                  <c:v>34.74</c:v>
                </c:pt>
                <c:pt idx="636">
                  <c:v>34.369999999999997</c:v>
                </c:pt>
                <c:pt idx="637">
                  <c:v>34.840000000000003</c:v>
                </c:pt>
                <c:pt idx="638">
                  <c:v>34.08</c:v>
                </c:pt>
                <c:pt idx="639">
                  <c:v>34.229999999999997</c:v>
                </c:pt>
                <c:pt idx="640">
                  <c:v>33.85</c:v>
                </c:pt>
                <c:pt idx="641">
                  <c:v>34.51</c:v>
                </c:pt>
                <c:pt idx="642">
                  <c:v>34.82</c:v>
                </c:pt>
                <c:pt idx="643">
                  <c:v>35.31</c:v>
                </c:pt>
                <c:pt idx="644">
                  <c:v>35.049999999999997</c:v>
                </c:pt>
                <c:pt idx="645">
                  <c:v>35.04</c:v>
                </c:pt>
                <c:pt idx="646">
                  <c:v>33.75</c:v>
                </c:pt>
                <c:pt idx="647">
                  <c:v>34.83</c:v>
                </c:pt>
                <c:pt idx="648">
                  <c:v>34.64</c:v>
                </c:pt>
                <c:pt idx="649">
                  <c:v>34.89</c:v>
                </c:pt>
                <c:pt idx="650">
                  <c:v>33.450000000000003</c:v>
                </c:pt>
                <c:pt idx="651">
                  <c:v>31.39</c:v>
                </c:pt>
                <c:pt idx="652">
                  <c:v>31.57</c:v>
                </c:pt>
                <c:pt idx="653">
                  <c:v>28.79</c:v>
                </c:pt>
                <c:pt idx="654">
                  <c:v>29.92</c:v>
                </c:pt>
                <c:pt idx="655">
                  <c:v>31.97</c:v>
                </c:pt>
                <c:pt idx="656">
                  <c:v>33.1</c:v>
                </c:pt>
                <c:pt idx="657">
                  <c:v>35.270000000000003</c:v>
                </c:pt>
                <c:pt idx="658">
                  <c:v>34.15</c:v>
                </c:pt>
                <c:pt idx="659">
                  <c:v>33.869999999999997</c:v>
                </c:pt>
                <c:pt idx="660">
                  <c:v>35.090000000000003</c:v>
                </c:pt>
                <c:pt idx="661">
                  <c:v>34.54</c:v>
                </c:pt>
                <c:pt idx="662">
                  <c:v>34.799999999999997</c:v>
                </c:pt>
                <c:pt idx="663">
                  <c:v>38.840000000000003</c:v>
                </c:pt>
                <c:pt idx="664">
                  <c:v>38.6</c:v>
                </c:pt>
                <c:pt idx="665">
                  <c:v>38.880000000000003</c:v>
                </c:pt>
                <c:pt idx="666">
                  <c:v>39.6</c:v>
                </c:pt>
                <c:pt idx="667">
                  <c:v>39.049999999999997</c:v>
                </c:pt>
                <c:pt idx="668">
                  <c:v>39.56</c:v>
                </c:pt>
                <c:pt idx="669">
                  <c:v>40.43</c:v>
                </c:pt>
                <c:pt idx="670">
                  <c:v>42.58</c:v>
                </c:pt>
                <c:pt idx="671">
                  <c:v>43.15</c:v>
                </c:pt>
                <c:pt idx="672">
                  <c:v>44.01</c:v>
                </c:pt>
                <c:pt idx="673">
                  <c:v>43.91</c:v>
                </c:pt>
                <c:pt idx="674">
                  <c:v>44.57</c:v>
                </c:pt>
                <c:pt idx="675">
                  <c:v>45.07</c:v>
                </c:pt>
                <c:pt idx="676">
                  <c:v>44.67</c:v>
                </c:pt>
                <c:pt idx="677">
                  <c:v>45.56</c:v>
                </c:pt>
                <c:pt idx="678">
                  <c:v>44.88</c:v>
                </c:pt>
                <c:pt idx="679">
                  <c:v>44.89</c:v>
                </c:pt>
                <c:pt idx="680">
                  <c:v>45.52</c:v>
                </c:pt>
                <c:pt idx="681">
                  <c:v>45.49</c:v>
                </c:pt>
                <c:pt idx="682">
                  <c:v>45.94</c:v>
                </c:pt>
                <c:pt idx="683" formatCode="General">
                  <c:v>#N/A</c:v>
                </c:pt>
                <c:pt idx="684">
                  <c:v>45.53</c:v>
                </c:pt>
                <c:pt idx="685">
                  <c:v>46.11</c:v>
                </c:pt>
                <c:pt idx="686">
                  <c:v>46.24</c:v>
                </c:pt>
                <c:pt idx="687">
                  <c:v>46.04</c:v>
                </c:pt>
                <c:pt idx="688">
                  <c:v>46.89</c:v>
                </c:pt>
                <c:pt idx="689">
                  <c:v>44.86</c:v>
                </c:pt>
                <c:pt idx="690">
                  <c:v>43.26</c:v>
                </c:pt>
                <c:pt idx="691">
                  <c:v>41.79</c:v>
                </c:pt>
                <c:pt idx="692">
                  <c:v>41.46</c:v>
                </c:pt>
                <c:pt idx="693">
                  <c:v>40.880000000000003</c:v>
                </c:pt>
                <c:pt idx="694">
                  <c:v>40.479999999999997</c:v>
                </c:pt>
                <c:pt idx="695">
                  <c:v>39.19</c:v>
                </c:pt>
                <c:pt idx="696">
                  <c:v>40.36</c:v>
                </c:pt>
                <c:pt idx="697">
                  <c:v>40.6</c:v>
                </c:pt>
                <c:pt idx="698">
                  <c:v>40.31</c:v>
                </c:pt>
                <c:pt idx="699">
                  <c:v>42.17</c:v>
                </c:pt>
                <c:pt idx="700">
                  <c:v>43.16</c:v>
                </c:pt>
                <c:pt idx="701">
                  <c:v>42.89</c:v>
                </c:pt>
                <c:pt idx="702">
                  <c:v>42.04</c:v>
                </c:pt>
                <c:pt idx="703">
                  <c:v>41.17</c:v>
                </c:pt>
                <c:pt idx="704">
                  <c:v>39.21</c:v>
                </c:pt>
                <c:pt idx="705">
                  <c:v>40.22</c:v>
                </c:pt>
                <c:pt idx="706">
                  <c:v>39.26</c:v>
                </c:pt>
                <c:pt idx="707">
                  <c:v>37.99</c:v>
                </c:pt>
                <c:pt idx="708">
                  <c:v>36.619999999999997</c:v>
                </c:pt>
                <c:pt idx="709">
                  <c:v>37.590000000000003</c:v>
                </c:pt>
                <c:pt idx="710">
                  <c:v>35.67</c:v>
                </c:pt>
                <c:pt idx="711">
                  <c:v>37.01</c:v>
                </c:pt>
                <c:pt idx="712">
                  <c:v>36.450000000000003</c:v>
                </c:pt>
                <c:pt idx="713">
                  <c:v>36.799999999999997</c:v>
                </c:pt>
                <c:pt idx="714">
                  <c:v>36.64</c:v>
                </c:pt>
                <c:pt idx="715">
                  <c:v>37.5</c:v>
                </c:pt>
                <c:pt idx="716">
                  <c:v>37.380000000000003</c:v>
                </c:pt>
                <c:pt idx="717">
                  <c:v>37.93</c:v>
                </c:pt>
                <c:pt idx="718">
                  <c:v>36.700000000000003</c:v>
                </c:pt>
                <c:pt idx="719">
                  <c:v>37.03</c:v>
                </c:pt>
                <c:pt idx="720">
                  <c:v>37.57</c:v>
                </c:pt>
                <c:pt idx="721">
                  <c:v>38.07</c:v>
                </c:pt>
                <c:pt idx="722">
                  <c:v>38.07</c:v>
                </c:pt>
                <c:pt idx="723">
                  <c:v>37.340000000000003</c:v>
                </c:pt>
                <c:pt idx="724">
                  <c:v>38.51</c:v>
                </c:pt>
                <c:pt idx="725">
                  <c:v>37.64</c:v>
                </c:pt>
                <c:pt idx="726">
                  <c:v>37.74</c:v>
                </c:pt>
                <c:pt idx="727">
                  <c:v>37.020000000000003</c:v>
                </c:pt>
                <c:pt idx="728">
                  <c:v>38.29</c:v>
                </c:pt>
                <c:pt idx="729">
                  <c:v>37.83</c:v>
                </c:pt>
                <c:pt idx="730">
                  <c:v>37.880000000000003</c:v>
                </c:pt>
                <c:pt idx="731">
                  <c:v>39.71</c:v>
                </c:pt>
                <c:pt idx="732">
                  <c:v>40.090000000000003</c:v>
                </c:pt>
                <c:pt idx="733">
                  <c:v>39.39</c:v>
                </c:pt>
                <c:pt idx="734">
                  <c:v>39.24</c:v>
                </c:pt>
                <c:pt idx="735">
                  <c:v>39.61</c:v>
                </c:pt>
                <c:pt idx="736">
                  <c:v>39.75</c:v>
                </c:pt>
                <c:pt idx="737">
                  <c:v>38.909999999999997</c:v>
                </c:pt>
                <c:pt idx="738">
                  <c:v>38.729999999999997</c:v>
                </c:pt>
                <c:pt idx="739">
                  <c:v>37.770000000000003</c:v>
                </c:pt>
                <c:pt idx="740">
                  <c:v>38.17</c:v>
                </c:pt>
                <c:pt idx="741">
                  <c:v>37.11</c:v>
                </c:pt>
                <c:pt idx="742">
                  <c:v>36.82</c:v>
                </c:pt>
                <c:pt idx="743">
                  <c:v>36.69</c:v>
                </c:pt>
                <c:pt idx="744">
                  <c:v>35.19</c:v>
                </c:pt>
                <c:pt idx="745">
                  <c:v>34.51</c:v>
                </c:pt>
                <c:pt idx="746">
                  <c:v>34.479999999999997</c:v>
                </c:pt>
                <c:pt idx="747">
                  <c:v>31.42</c:v>
                </c:pt>
                <c:pt idx="748">
                  <c:v>32.049999999999997</c:v>
                </c:pt>
                <c:pt idx="749">
                  <c:v>30.72</c:v>
                </c:pt>
                <c:pt idx="750">
                  <c:v>32.869999999999997</c:v>
                </c:pt>
                <c:pt idx="751">
                  <c:v>31.65</c:v>
                </c:pt>
                <c:pt idx="752">
                  <c:v>31.2</c:v>
                </c:pt>
                <c:pt idx="753">
                  <c:v>32.799999999999997</c:v>
                </c:pt>
                <c:pt idx="754">
                  <c:v>34.54</c:v>
                </c:pt>
                <c:pt idx="755">
                  <c:v>34.54</c:v>
                </c:pt>
                <c:pt idx="756">
                  <c:v>34.44</c:v>
                </c:pt>
                <c:pt idx="757">
                  <c:v>33.97</c:v>
                </c:pt>
                <c:pt idx="758">
                  <c:v>33.25</c:v>
                </c:pt>
                <c:pt idx="759">
                  <c:v>32</c:v>
                </c:pt>
                <c:pt idx="760">
                  <c:v>31.71</c:v>
                </c:pt>
                <c:pt idx="761">
                  <c:v>33.04</c:v>
                </c:pt>
                <c:pt idx="762">
                  <c:v>34.44</c:v>
                </c:pt>
                <c:pt idx="763">
                  <c:v>33.340000000000003</c:v>
                </c:pt>
                <c:pt idx="764">
                  <c:v>35.01</c:v>
                </c:pt>
                <c:pt idx="765">
                  <c:v>36.46</c:v>
                </c:pt>
                <c:pt idx="766">
                  <c:v>36.950000000000003</c:v>
                </c:pt>
                <c:pt idx="767">
                  <c:v>36.99</c:v>
                </c:pt>
                <c:pt idx="768" formatCode="General">
                  <c:v>#N/A</c:v>
                </c:pt>
                <c:pt idx="769" formatCode="General">
                  <c:v>#N/A</c:v>
                </c:pt>
                <c:pt idx="770">
                  <c:v>37.799999999999997</c:v>
                </c:pt>
                <c:pt idx="771">
                  <c:v>37.93</c:v>
                </c:pt>
                <c:pt idx="772">
                  <c:v>37.869999999999997</c:v>
                </c:pt>
                <c:pt idx="773" formatCode="General">
                  <c:v>#N/A</c:v>
                </c:pt>
                <c:pt idx="774">
                  <c:v>37.86</c:v>
                </c:pt>
                <c:pt idx="775">
                  <c:v>37.72</c:v>
                </c:pt>
                <c:pt idx="776">
                  <c:v>35.35</c:v>
                </c:pt>
                <c:pt idx="777">
                  <c:v>35.090000000000003</c:v>
                </c:pt>
                <c:pt idx="778">
                  <c:v>34.200000000000003</c:v>
                </c:pt>
                <c:pt idx="779">
                  <c:v>35.520000000000003</c:v>
                </c:pt>
                <c:pt idx="780">
                  <c:v>35.229999999999997</c:v>
                </c:pt>
                <c:pt idx="781">
                  <c:v>34.44</c:v>
                </c:pt>
                <c:pt idx="782">
                  <c:v>34.24</c:v>
                </c:pt>
                <c:pt idx="783">
                  <c:v>36.020000000000003</c:v>
                </c:pt>
                <c:pt idx="784">
                  <c:v>35.450000000000003</c:v>
                </c:pt>
                <c:pt idx="785">
                  <c:v>35.299999999999997</c:v>
                </c:pt>
                <c:pt idx="786">
                  <c:v>36.11</c:v>
                </c:pt>
                <c:pt idx="787">
                  <c:v>33.799999999999997</c:v>
                </c:pt>
                <c:pt idx="788">
                  <c:v>30.45</c:v>
                </c:pt>
                <c:pt idx="789">
                  <c:v>31.03</c:v>
                </c:pt>
                <c:pt idx="790">
                  <c:v>32.01</c:v>
                </c:pt>
                <c:pt idx="791">
                  <c:v>33.369999999999997</c:v>
                </c:pt>
                <c:pt idx="792">
                  <c:v>32.479999999999997</c:v>
                </c:pt>
                <c:pt idx="793">
                  <c:v>33.36</c:v>
                </c:pt>
                <c:pt idx="794">
                  <c:v>33.42</c:v>
                </c:pt>
                <c:pt idx="795">
                  <c:v>34.35</c:v>
                </c:pt>
                <c:pt idx="796">
                  <c:v>32.200000000000003</c:v>
                </c:pt>
                <c:pt idx="797">
                  <c:v>32.04</c:v>
                </c:pt>
                <c:pt idx="798">
                  <c:v>33.06</c:v>
                </c:pt>
                <c:pt idx="799">
                  <c:v>32.049999999999997</c:v>
                </c:pt>
                <c:pt idx="800">
                  <c:v>33.9</c:v>
                </c:pt>
                <c:pt idx="801">
                  <c:v>34.11</c:v>
                </c:pt>
                <c:pt idx="802">
                  <c:v>33.58</c:v>
                </c:pt>
                <c:pt idx="803">
                  <c:v>30.75</c:v>
                </c:pt>
                <c:pt idx="804">
                  <c:v>32.6</c:v>
                </c:pt>
                <c:pt idx="805">
                  <c:v>32.44</c:v>
                </c:pt>
                <c:pt idx="806">
                  <c:v>31.57</c:v>
                </c:pt>
                <c:pt idx="807">
                  <c:v>30.01</c:v>
                </c:pt>
                <c:pt idx="808">
                  <c:v>29.48</c:v>
                </c:pt>
                <c:pt idx="809">
                  <c:v>30.11</c:v>
                </c:pt>
                <c:pt idx="810">
                  <c:v>30.29</c:v>
                </c:pt>
                <c:pt idx="811">
                  <c:v>27.04</c:v>
                </c:pt>
                <c:pt idx="812">
                  <c:v>30.75</c:v>
                </c:pt>
                <c:pt idx="813">
                  <c:v>33.630000000000003</c:v>
                </c:pt>
                <c:pt idx="814">
                  <c:v>31.7</c:v>
                </c:pt>
                <c:pt idx="815">
                  <c:v>32.19</c:v>
                </c:pt>
                <c:pt idx="816">
                  <c:v>27.57</c:v>
                </c:pt>
                <c:pt idx="817">
                  <c:v>23.29</c:v>
                </c:pt>
                <c:pt idx="818">
                  <c:v>22.41</c:v>
                </c:pt>
                <c:pt idx="819">
                  <c:v>21.85</c:v>
                </c:pt>
                <c:pt idx="820">
                  <c:v>25.61</c:v>
                </c:pt>
                <c:pt idx="821">
                  <c:v>25.01</c:v>
                </c:pt>
                <c:pt idx="822">
                  <c:v>26.62</c:v>
                </c:pt>
                <c:pt idx="823">
                  <c:v>27.73</c:v>
                </c:pt>
                <c:pt idx="824">
                  <c:v>27.01</c:v>
                </c:pt>
                <c:pt idx="825">
                  <c:v>29.5</c:v>
                </c:pt>
                <c:pt idx="826">
                  <c:v>30.58</c:v>
                </c:pt>
                <c:pt idx="827">
                  <c:v>31.19</c:v>
                </c:pt>
                <c:pt idx="828">
                  <c:v>30.76</c:v>
                </c:pt>
                <c:pt idx="829">
                  <c:v>31.03</c:v>
                </c:pt>
                <c:pt idx="830">
                  <c:v>30.39</c:v>
                </c:pt>
                <c:pt idx="831">
                  <c:v>30.38</c:v>
                </c:pt>
                <c:pt idx="832">
                  <c:v>30.09</c:v>
                </c:pt>
                <c:pt idx="833">
                  <c:v>30.12</c:v>
                </c:pt>
                <c:pt idx="834">
                  <c:v>32.01</c:v>
                </c:pt>
                <c:pt idx="835">
                  <c:v>31.67</c:v>
                </c:pt>
                <c:pt idx="836">
                  <c:v>30.32</c:v>
                </c:pt>
                <c:pt idx="837">
                  <c:v>30.22</c:v>
                </c:pt>
                <c:pt idx="838">
                  <c:v>31.59</c:v>
                </c:pt>
                <c:pt idx="839">
                  <c:v>32.049999999999997</c:v>
                </c:pt>
                <c:pt idx="840">
                  <c:v>31.26</c:v>
                </c:pt>
                <c:pt idx="841">
                  <c:v>31.89</c:v>
                </c:pt>
                <c:pt idx="842">
                  <c:v>32.880000000000003</c:v>
                </c:pt>
                <c:pt idx="843">
                  <c:v>32.79</c:v>
                </c:pt>
                <c:pt idx="844">
                  <c:v>32.630000000000003</c:v>
                </c:pt>
                <c:pt idx="845">
                  <c:v>32.43</c:v>
                </c:pt>
                <c:pt idx="846">
                  <c:v>32.81</c:v>
                </c:pt>
                <c:pt idx="847" formatCode="General">
                  <c:v>#N/A</c:v>
                </c:pt>
                <c:pt idx="848">
                  <c:v>32.729999999999997</c:v>
                </c:pt>
                <c:pt idx="849">
                  <c:v>32.74</c:v>
                </c:pt>
                <c:pt idx="850">
                  <c:v>32.909999999999997</c:v>
                </c:pt>
                <c:pt idx="851">
                  <c:v>32.07</c:v>
                </c:pt>
                <c:pt idx="852">
                  <c:v>30.87</c:v>
                </c:pt>
                <c:pt idx="853">
                  <c:v>30.01</c:v>
                </c:pt>
                <c:pt idx="854">
                  <c:v>29.07</c:v>
                </c:pt>
                <c:pt idx="855">
                  <c:v>31.28</c:v>
                </c:pt>
                <c:pt idx="856">
                  <c:v>31.68</c:v>
                </c:pt>
                <c:pt idx="857" formatCode="General">
                  <c:v>#N/A</c:v>
                </c:pt>
                <c:pt idx="858">
                  <c:v>32.39</c:v>
                </c:pt>
                <c:pt idx="859">
                  <c:v>31.76</c:v>
                </c:pt>
                <c:pt idx="860">
                  <c:v>31.49</c:v>
                </c:pt>
                <c:pt idx="861">
                  <c:v>29.4</c:v>
                </c:pt>
                <c:pt idx="862">
                  <c:v>26.91</c:v>
                </c:pt>
                <c:pt idx="863">
                  <c:v>27.61</c:v>
                </c:pt>
                <c:pt idx="864">
                  <c:v>27.97</c:v>
                </c:pt>
                <c:pt idx="865">
                  <c:v>27.14</c:v>
                </c:pt>
                <c:pt idx="866">
                  <c:v>29.77</c:v>
                </c:pt>
                <c:pt idx="867">
                  <c:v>30.31</c:v>
                </c:pt>
                <c:pt idx="868">
                  <c:v>30.68</c:v>
                </c:pt>
                <c:pt idx="869">
                  <c:v>29.82</c:v>
                </c:pt>
                <c:pt idx="870">
                  <c:v>29.12</c:v>
                </c:pt>
                <c:pt idx="871">
                  <c:v>31.24</c:v>
                </c:pt>
                <c:pt idx="872">
                  <c:v>32.93</c:v>
                </c:pt>
                <c:pt idx="873">
                  <c:v>32.71</c:v>
                </c:pt>
                <c:pt idx="874">
                  <c:v>32.369999999999997</c:v>
                </c:pt>
                <c:pt idx="875">
                  <c:v>33.21</c:v>
                </c:pt>
                <c:pt idx="876">
                  <c:v>33.85</c:v>
                </c:pt>
                <c:pt idx="877">
                  <c:v>33.99</c:v>
                </c:pt>
                <c:pt idx="878">
                  <c:v>33.19</c:v>
                </c:pt>
                <c:pt idx="879">
                  <c:v>31.98</c:v>
                </c:pt>
                <c:pt idx="880" formatCode="General">
                  <c:v>#N/A</c:v>
                </c:pt>
                <c:pt idx="881" formatCode="General">
                  <c:v>#N/A</c:v>
                </c:pt>
                <c:pt idx="882">
                  <c:v>32.44</c:v>
                </c:pt>
                <c:pt idx="883">
                  <c:v>32.03</c:v>
                </c:pt>
                <c:pt idx="884">
                  <c:v>32.44</c:v>
                </c:pt>
                <c:pt idx="885">
                  <c:v>30.83</c:v>
                </c:pt>
                <c:pt idx="886">
                  <c:v>28.96</c:v>
                </c:pt>
                <c:pt idx="887">
                  <c:v>26.93</c:v>
                </c:pt>
                <c:pt idx="888">
                  <c:v>26.54</c:v>
                </c:pt>
                <c:pt idx="889">
                  <c:v>27.91</c:v>
                </c:pt>
                <c:pt idx="890">
                  <c:v>25.23</c:v>
                </c:pt>
                <c:pt idx="891">
                  <c:v>26.73</c:v>
                </c:pt>
                <c:pt idx="892">
                  <c:v>27.48</c:v>
                </c:pt>
                <c:pt idx="893">
                  <c:v>27.79</c:v>
                </c:pt>
                <c:pt idx="894">
                  <c:v>27.3</c:v>
                </c:pt>
                <c:pt idx="895">
                  <c:v>26.85</c:v>
                </c:pt>
                <c:pt idx="896">
                  <c:v>30.14</c:v>
                </c:pt>
                <c:pt idx="897">
                  <c:v>30.64</c:v>
                </c:pt>
                <c:pt idx="898">
                  <c:v>30.58</c:v>
                </c:pt>
                <c:pt idx="899">
                  <c:v>30.03</c:v>
                </c:pt>
                <c:pt idx="900">
                  <c:v>28.74</c:v>
                </c:pt>
                <c:pt idx="901">
                  <c:v>29.32</c:v>
                </c:pt>
                <c:pt idx="902">
                  <c:v>29.46</c:v>
                </c:pt>
                <c:pt idx="903">
                  <c:v>28.4</c:v>
                </c:pt>
                <c:pt idx="904">
                  <c:v>30.42</c:v>
                </c:pt>
                <c:pt idx="905">
                  <c:v>30.74</c:v>
                </c:pt>
                <c:pt idx="906">
                  <c:v>30.74</c:v>
                </c:pt>
                <c:pt idx="907">
                  <c:v>30.67</c:v>
                </c:pt>
                <c:pt idx="908">
                  <c:v>30.29</c:v>
                </c:pt>
                <c:pt idx="909">
                  <c:v>29.02</c:v>
                </c:pt>
                <c:pt idx="910">
                  <c:v>27.45</c:v>
                </c:pt>
                <c:pt idx="911">
                  <c:v>29.08</c:v>
                </c:pt>
                <c:pt idx="912">
                  <c:v>29.91</c:v>
                </c:pt>
                <c:pt idx="913">
                  <c:v>30.85</c:v>
                </c:pt>
                <c:pt idx="914">
                  <c:v>30.98</c:v>
                </c:pt>
                <c:pt idx="915">
                  <c:v>32.200000000000003</c:v>
                </c:pt>
                <c:pt idx="916">
                  <c:v>32.200000000000003</c:v>
                </c:pt>
                <c:pt idx="917">
                  <c:v>31.88</c:v>
                </c:pt>
                <c:pt idx="918">
                  <c:v>30.81</c:v>
                </c:pt>
                <c:pt idx="919">
                  <c:v>31.4</c:v>
                </c:pt>
                <c:pt idx="920">
                  <c:v>30.53</c:v>
                </c:pt>
                <c:pt idx="921">
                  <c:v>31.8</c:v>
                </c:pt>
                <c:pt idx="922">
                  <c:v>31.14</c:v>
                </c:pt>
                <c:pt idx="923">
                  <c:v>30.32</c:v>
                </c:pt>
                <c:pt idx="924">
                  <c:v>30.74</c:v>
                </c:pt>
                <c:pt idx="925">
                  <c:v>31.52</c:v>
                </c:pt>
                <c:pt idx="926">
                  <c:v>31.24</c:v>
                </c:pt>
                <c:pt idx="927">
                  <c:v>31.39</c:v>
                </c:pt>
                <c:pt idx="928">
                  <c:v>30.22</c:v>
                </c:pt>
                <c:pt idx="929">
                  <c:v>31.16</c:v>
                </c:pt>
                <c:pt idx="930">
                  <c:v>30.17</c:v>
                </c:pt>
                <c:pt idx="931">
                  <c:v>31.77</c:v>
                </c:pt>
                <c:pt idx="932">
                  <c:v>32.15</c:v>
                </c:pt>
                <c:pt idx="933">
                  <c:v>32.25</c:v>
                </c:pt>
                <c:pt idx="934">
                  <c:v>30.49</c:v>
                </c:pt>
                <c:pt idx="935">
                  <c:v>30.75</c:v>
                </c:pt>
                <c:pt idx="936">
                  <c:v>30.72</c:v>
                </c:pt>
                <c:pt idx="937">
                  <c:v>29.27</c:v>
                </c:pt>
                <c:pt idx="938">
                  <c:v>27.44</c:v>
                </c:pt>
                <c:pt idx="939">
                  <c:v>29.47</c:v>
                </c:pt>
                <c:pt idx="940">
                  <c:v>29.38</c:v>
                </c:pt>
                <c:pt idx="941">
                  <c:v>31.56</c:v>
                </c:pt>
                <c:pt idx="942" formatCode="General">
                  <c:v>#N/A</c:v>
                </c:pt>
                <c:pt idx="943">
                  <c:v>30.58</c:v>
                </c:pt>
                <c:pt idx="944">
                  <c:v>29.84</c:v>
                </c:pt>
                <c:pt idx="945">
                  <c:v>26.81</c:v>
                </c:pt>
                <c:pt idx="946">
                  <c:v>28.44</c:v>
                </c:pt>
                <c:pt idx="947">
                  <c:v>27.78</c:v>
                </c:pt>
                <c:pt idx="948">
                  <c:v>27.98</c:v>
                </c:pt>
                <c:pt idx="949">
                  <c:v>27.85</c:v>
                </c:pt>
                <c:pt idx="950">
                  <c:v>29.28</c:v>
                </c:pt>
                <c:pt idx="951">
                  <c:v>29.46</c:v>
                </c:pt>
                <c:pt idx="952">
                  <c:v>31.48</c:v>
                </c:pt>
                <c:pt idx="953">
                  <c:v>29.89</c:v>
                </c:pt>
                <c:pt idx="954">
                  <c:v>27.52</c:v>
                </c:pt>
                <c:pt idx="955">
                  <c:v>27.71</c:v>
                </c:pt>
                <c:pt idx="956">
                  <c:v>27.14</c:v>
                </c:pt>
                <c:pt idx="957">
                  <c:v>27.14</c:v>
                </c:pt>
                <c:pt idx="958">
                  <c:v>26.39</c:v>
                </c:pt>
                <c:pt idx="959">
                  <c:v>27.65</c:v>
                </c:pt>
                <c:pt idx="960">
                  <c:v>26.35</c:v>
                </c:pt>
                <c:pt idx="961">
                  <c:v>25.73</c:v>
                </c:pt>
                <c:pt idx="962">
                  <c:v>26.19</c:v>
                </c:pt>
                <c:pt idx="963">
                  <c:v>25.23</c:v>
                </c:pt>
                <c:pt idx="964">
                  <c:v>25.7</c:v>
                </c:pt>
                <c:pt idx="965">
                  <c:v>23.54</c:v>
                </c:pt>
                <c:pt idx="966">
                  <c:v>23.98</c:v>
                </c:pt>
                <c:pt idx="967">
                  <c:v>24.32</c:v>
                </c:pt>
                <c:pt idx="968">
                  <c:v>26.91</c:v>
                </c:pt>
                <c:pt idx="969">
                  <c:v>25.8</c:v>
                </c:pt>
                <c:pt idx="970">
                  <c:v>26.03</c:v>
                </c:pt>
                <c:pt idx="971">
                  <c:v>25.26</c:v>
                </c:pt>
                <c:pt idx="972">
                  <c:v>24.2</c:v>
                </c:pt>
                <c:pt idx="973">
                  <c:v>23.6</c:v>
                </c:pt>
                <c:pt idx="974">
                  <c:v>22.21</c:v>
                </c:pt>
                <c:pt idx="975">
                  <c:v>22.59</c:v>
                </c:pt>
                <c:pt idx="976">
                  <c:v>22.9</c:v>
                </c:pt>
                <c:pt idx="977">
                  <c:v>24.46</c:v>
                </c:pt>
                <c:pt idx="978">
                  <c:v>25.18</c:v>
                </c:pt>
                <c:pt idx="979">
                  <c:v>24.58</c:v>
                </c:pt>
                <c:pt idx="980">
                  <c:v>24.23</c:v>
                </c:pt>
                <c:pt idx="981">
                  <c:v>24.15</c:v>
                </c:pt>
                <c:pt idx="982">
                  <c:v>24.94</c:v>
                </c:pt>
                <c:pt idx="983">
                  <c:v>26.37</c:v>
                </c:pt>
                <c:pt idx="984">
                  <c:v>28.07</c:v>
                </c:pt>
                <c:pt idx="985">
                  <c:v>27.27</c:v>
                </c:pt>
                <c:pt idx="986">
                  <c:v>27.51</c:v>
                </c:pt>
                <c:pt idx="987">
                  <c:v>27.59</c:v>
                </c:pt>
                <c:pt idx="988">
                  <c:v>28.81</c:v>
                </c:pt>
                <c:pt idx="989">
                  <c:v>28.82</c:v>
                </c:pt>
                <c:pt idx="990">
                  <c:v>28.07</c:v>
                </c:pt>
                <c:pt idx="991">
                  <c:v>28.97</c:v>
                </c:pt>
                <c:pt idx="992">
                  <c:v>29.04</c:v>
                </c:pt>
                <c:pt idx="993">
                  <c:v>29.9</c:v>
                </c:pt>
                <c:pt idx="994">
                  <c:v>30.13</c:v>
                </c:pt>
                <c:pt idx="995">
                  <c:v>32.47</c:v>
                </c:pt>
                <c:pt idx="996">
                  <c:v>30.43</c:v>
                </c:pt>
                <c:pt idx="997">
                  <c:v>31.52</c:v>
                </c:pt>
                <c:pt idx="998">
                  <c:v>30.56</c:v>
                </c:pt>
                <c:pt idx="999">
                  <c:v>30.73</c:v>
                </c:pt>
                <c:pt idx="1000">
                  <c:v>30.53</c:v>
                </c:pt>
                <c:pt idx="1001">
                  <c:v>31.4</c:v>
                </c:pt>
                <c:pt idx="1002">
                  <c:v>32.58</c:v>
                </c:pt>
                <c:pt idx="1003">
                  <c:v>33.06</c:v>
                </c:pt>
                <c:pt idx="1004">
                  <c:v>32.92</c:v>
                </c:pt>
                <c:pt idx="1005">
                  <c:v>32.880000000000003</c:v>
                </c:pt>
                <c:pt idx="1006">
                  <c:v>33.450000000000003</c:v>
                </c:pt>
                <c:pt idx="1007">
                  <c:v>33.25</c:v>
                </c:pt>
                <c:pt idx="1008">
                  <c:v>31.66</c:v>
                </c:pt>
                <c:pt idx="1009">
                  <c:v>32.299999999999997</c:v>
                </c:pt>
                <c:pt idx="1010">
                  <c:v>33.17</c:v>
                </c:pt>
                <c:pt idx="1011">
                  <c:v>33.090000000000003</c:v>
                </c:pt>
                <c:pt idx="1012">
                  <c:v>33.200000000000003</c:v>
                </c:pt>
                <c:pt idx="1013">
                  <c:v>31.79</c:v>
                </c:pt>
                <c:pt idx="1014">
                  <c:v>32.4</c:v>
                </c:pt>
                <c:pt idx="1015">
                  <c:v>32.159999999999997</c:v>
                </c:pt>
                <c:pt idx="1016">
                  <c:v>32.409999999999997</c:v>
                </c:pt>
                <c:pt idx="1017">
                  <c:v>32.479999999999997</c:v>
                </c:pt>
                <c:pt idx="1018">
                  <c:v>33.31</c:v>
                </c:pt>
                <c:pt idx="1019">
                  <c:v>33.43</c:v>
                </c:pt>
                <c:pt idx="1020">
                  <c:v>32.369999999999997</c:v>
                </c:pt>
                <c:pt idx="1021">
                  <c:v>30.71</c:v>
                </c:pt>
                <c:pt idx="1022">
                  <c:v>30.81</c:v>
                </c:pt>
                <c:pt idx="1023">
                  <c:v>30.16</c:v>
                </c:pt>
                <c:pt idx="1024">
                  <c:v>32.22</c:v>
                </c:pt>
                <c:pt idx="1025">
                  <c:v>31.88</c:v>
                </c:pt>
                <c:pt idx="1026">
                  <c:v>31.74</c:v>
                </c:pt>
                <c:pt idx="1027" formatCode="General">
                  <c:v>#N/A</c:v>
                </c:pt>
                <c:pt idx="1028">
                  <c:v>32.29</c:v>
                </c:pt>
                <c:pt idx="1029">
                  <c:v>32.799999999999997</c:v>
                </c:pt>
                <c:pt idx="1030">
                  <c:v>31.83</c:v>
                </c:pt>
                <c:pt idx="1031">
                  <c:v>33.340000000000003</c:v>
                </c:pt>
                <c:pt idx="1032">
                  <c:v>34.79</c:v>
                </c:pt>
                <c:pt idx="1033">
                  <c:v>35.090000000000003</c:v>
                </c:pt>
                <c:pt idx="1034">
                  <c:v>35.6</c:v>
                </c:pt>
                <c:pt idx="1035">
                  <c:v>35.520000000000003</c:v>
                </c:pt>
                <c:pt idx="1036">
                  <c:v>34.979999999999997</c:v>
                </c:pt>
                <c:pt idx="1037">
                  <c:v>35.020000000000003</c:v>
                </c:pt>
                <c:pt idx="1038">
                  <c:v>35.83</c:v>
                </c:pt>
                <c:pt idx="1039">
                  <c:v>36.64</c:v>
                </c:pt>
                <c:pt idx="1040">
                  <c:v>37.29</c:v>
                </c:pt>
                <c:pt idx="1041">
                  <c:v>36.630000000000003</c:v>
                </c:pt>
                <c:pt idx="1042">
                  <c:v>35.53</c:v>
                </c:pt>
                <c:pt idx="1043">
                  <c:v>34.549999999999997</c:v>
                </c:pt>
                <c:pt idx="1044">
                  <c:v>34.18</c:v>
                </c:pt>
                <c:pt idx="1045">
                  <c:v>34.24</c:v>
                </c:pt>
                <c:pt idx="1046">
                  <c:v>34.119999999999997</c:v>
                </c:pt>
                <c:pt idx="1047">
                  <c:v>33.200000000000003</c:v>
                </c:pt>
                <c:pt idx="1048">
                  <c:v>33.380000000000003</c:v>
                </c:pt>
                <c:pt idx="1049">
                  <c:v>33.32</c:v>
                </c:pt>
                <c:pt idx="1050">
                  <c:v>34.270000000000003</c:v>
                </c:pt>
                <c:pt idx="1051">
                  <c:v>34.46</c:v>
                </c:pt>
                <c:pt idx="1052">
                  <c:v>33.270000000000003</c:v>
                </c:pt>
                <c:pt idx="1053">
                  <c:v>36.35</c:v>
                </c:pt>
                <c:pt idx="1054">
                  <c:v>36.92</c:v>
                </c:pt>
                <c:pt idx="1055">
                  <c:v>36.25</c:v>
                </c:pt>
                <c:pt idx="1056">
                  <c:v>35.950000000000003</c:v>
                </c:pt>
                <c:pt idx="1057">
                  <c:v>37.090000000000003</c:v>
                </c:pt>
                <c:pt idx="1058">
                  <c:v>37.18</c:v>
                </c:pt>
                <c:pt idx="1059">
                  <c:v>36.6</c:v>
                </c:pt>
                <c:pt idx="1060">
                  <c:v>37.5</c:v>
                </c:pt>
                <c:pt idx="1061">
                  <c:v>37.590000000000003</c:v>
                </c:pt>
                <c:pt idx="1062">
                  <c:v>38.78</c:v>
                </c:pt>
                <c:pt idx="1063">
                  <c:v>39.24</c:v>
                </c:pt>
                <c:pt idx="1064">
                  <c:v>40.049999999999997</c:v>
                </c:pt>
                <c:pt idx="1065">
                  <c:v>39.89</c:v>
                </c:pt>
                <c:pt idx="1066">
                  <c:v>39.840000000000003</c:v>
                </c:pt>
                <c:pt idx="1067">
                  <c:v>39.26</c:v>
                </c:pt>
                <c:pt idx="1068">
                  <c:v>39.479999999999997</c:v>
                </c:pt>
                <c:pt idx="1069">
                  <c:v>38.979999999999997</c:v>
                </c:pt>
                <c:pt idx="1070">
                  <c:v>39.9</c:v>
                </c:pt>
                <c:pt idx="1071">
                  <c:v>38.67</c:v>
                </c:pt>
                <c:pt idx="1072">
                  <c:v>39.68</c:v>
                </c:pt>
                <c:pt idx="1073">
                  <c:v>39.630000000000003</c:v>
                </c:pt>
                <c:pt idx="1074">
                  <c:v>39.81</c:v>
                </c:pt>
                <c:pt idx="1075">
                  <c:v>40.98</c:v>
                </c:pt>
                <c:pt idx="1076">
                  <c:v>40.53</c:v>
                </c:pt>
                <c:pt idx="1077">
                  <c:v>40.19</c:v>
                </c:pt>
                <c:pt idx="1078">
                  <c:v>40.229999999999997</c:v>
                </c:pt>
                <c:pt idx="1079">
                  <c:v>38.39</c:v>
                </c:pt>
                <c:pt idx="1080">
                  <c:v>35.4</c:v>
                </c:pt>
                <c:pt idx="1081">
                  <c:v>36.93</c:v>
                </c:pt>
                <c:pt idx="1082">
                  <c:v>34.78</c:v>
                </c:pt>
                <c:pt idx="1083">
                  <c:v>35.99</c:v>
                </c:pt>
                <c:pt idx="1084">
                  <c:v>34.21</c:v>
                </c:pt>
                <c:pt idx="1085">
                  <c:v>34.35</c:v>
                </c:pt>
                <c:pt idx="1086">
                  <c:v>36.33</c:v>
                </c:pt>
                <c:pt idx="1087">
                  <c:v>36.56</c:v>
                </c:pt>
                <c:pt idx="1088">
                  <c:v>36.86</c:v>
                </c:pt>
                <c:pt idx="1089">
                  <c:v>35.64</c:v>
                </c:pt>
                <c:pt idx="1090">
                  <c:v>36.479999999999997</c:v>
                </c:pt>
                <c:pt idx="1091">
                  <c:v>35.6</c:v>
                </c:pt>
                <c:pt idx="1092">
                  <c:v>36.409999999999997</c:v>
                </c:pt>
                <c:pt idx="1093">
                  <c:v>37.25</c:v>
                </c:pt>
                <c:pt idx="1094">
                  <c:v>36.340000000000003</c:v>
                </c:pt>
                <c:pt idx="1095">
                  <c:v>36.450000000000003</c:v>
                </c:pt>
                <c:pt idx="1096">
                  <c:v>35.770000000000003</c:v>
                </c:pt>
                <c:pt idx="1097">
                  <c:v>36.21</c:v>
                </c:pt>
                <c:pt idx="1098">
                  <c:v>38.24</c:v>
                </c:pt>
                <c:pt idx="1099" formatCode="General">
                  <c:v>#N/A</c:v>
                </c:pt>
                <c:pt idx="1100">
                  <c:v>38.979999999999997</c:v>
                </c:pt>
                <c:pt idx="1101">
                  <c:v>39.29</c:v>
                </c:pt>
                <c:pt idx="1102">
                  <c:v>40.28</c:v>
                </c:pt>
                <c:pt idx="1103">
                  <c:v>40.97</c:v>
                </c:pt>
                <c:pt idx="1104">
                  <c:v>41.67</c:v>
                </c:pt>
                <c:pt idx="1105">
                  <c:v>41.57</c:v>
                </c:pt>
                <c:pt idx="1106">
                  <c:v>41.09</c:v>
                </c:pt>
                <c:pt idx="1107">
                  <c:v>41.4</c:v>
                </c:pt>
                <c:pt idx="1108">
                  <c:v>42.51</c:v>
                </c:pt>
                <c:pt idx="1109">
                  <c:v>42.16</c:v>
                </c:pt>
                <c:pt idx="1110">
                  <c:v>43.14</c:v>
                </c:pt>
                <c:pt idx="1111">
                  <c:v>41.73</c:v>
                </c:pt>
                <c:pt idx="1112">
                  <c:v>42.17</c:v>
                </c:pt>
                <c:pt idx="1113">
                  <c:v>42.74</c:v>
                </c:pt>
                <c:pt idx="1114" formatCode="General">
                  <c:v>#N/A</c:v>
                </c:pt>
                <c:pt idx="1115">
                  <c:v>42.54</c:v>
                </c:pt>
                <c:pt idx="1116">
                  <c:v>42.52</c:v>
                </c:pt>
                <c:pt idx="1117">
                  <c:v>41.89</c:v>
                </c:pt>
                <c:pt idx="1118">
                  <c:v>42.34</c:v>
                </c:pt>
                <c:pt idx="1119" formatCode="General">
                  <c:v>#N/A</c:v>
                </c:pt>
                <c:pt idx="1120">
                  <c:v>41.42</c:v>
                </c:pt>
                <c:pt idx="1121">
                  <c:v>41.77</c:v>
                </c:pt>
                <c:pt idx="1122">
                  <c:v>41.9</c:v>
                </c:pt>
                <c:pt idx="1123">
                  <c:v>42.01</c:v>
                </c:pt>
                <c:pt idx="1124">
                  <c:v>42.34</c:v>
                </c:pt>
                <c:pt idx="1125">
                  <c:v>41.93</c:v>
                </c:pt>
                <c:pt idx="1126">
                  <c:v>41.15</c:v>
                </c:pt>
                <c:pt idx="1127">
                  <c:v>41.3</c:v>
                </c:pt>
                <c:pt idx="1128">
                  <c:v>41.95</c:v>
                </c:pt>
                <c:pt idx="1129">
                  <c:v>42.03</c:v>
                </c:pt>
                <c:pt idx="1130">
                  <c:v>40.909999999999997</c:v>
                </c:pt>
                <c:pt idx="1131">
                  <c:v>38.520000000000003</c:v>
                </c:pt>
                <c:pt idx="1132">
                  <c:v>37.93</c:v>
                </c:pt>
                <c:pt idx="1133">
                  <c:v>38.24</c:v>
                </c:pt>
                <c:pt idx="1134">
                  <c:v>37.11</c:v>
                </c:pt>
                <c:pt idx="1135">
                  <c:v>37.06</c:v>
                </c:pt>
                <c:pt idx="1136">
                  <c:v>37.46</c:v>
                </c:pt>
                <c:pt idx="1137">
                  <c:v>38.19</c:v>
                </c:pt>
                <c:pt idx="1138">
                  <c:v>38.17</c:v>
                </c:pt>
                <c:pt idx="1139">
                  <c:v>38.43</c:v>
                </c:pt>
                <c:pt idx="1140">
                  <c:v>38.119999999999997</c:v>
                </c:pt>
                <c:pt idx="1141">
                  <c:v>37.33</c:v>
                </c:pt>
                <c:pt idx="1142">
                  <c:v>37.11</c:v>
                </c:pt>
                <c:pt idx="1143">
                  <c:v>37.76</c:v>
                </c:pt>
                <c:pt idx="1144">
                  <c:v>37.93</c:v>
                </c:pt>
                <c:pt idx="1145">
                  <c:v>37.29</c:v>
                </c:pt>
                <c:pt idx="1146">
                  <c:v>37.380000000000003</c:v>
                </c:pt>
                <c:pt idx="1147">
                  <c:v>38.159999999999997</c:v>
                </c:pt>
                <c:pt idx="1148">
                  <c:v>37.14</c:v>
                </c:pt>
                <c:pt idx="1149">
                  <c:v>36.880000000000003</c:v>
                </c:pt>
                <c:pt idx="1150">
                  <c:v>36.19</c:v>
                </c:pt>
                <c:pt idx="1151">
                  <c:v>34.97</c:v>
                </c:pt>
                <c:pt idx="1152">
                  <c:v>34.94</c:v>
                </c:pt>
                <c:pt idx="1153">
                  <c:v>33.89</c:v>
                </c:pt>
                <c:pt idx="1154">
                  <c:v>33.409999999999997</c:v>
                </c:pt>
                <c:pt idx="1155">
                  <c:v>34.71</c:v>
                </c:pt>
                <c:pt idx="1156">
                  <c:v>33.770000000000003</c:v>
                </c:pt>
                <c:pt idx="1157">
                  <c:v>34.43</c:v>
                </c:pt>
                <c:pt idx="1158">
                  <c:v>32.58</c:v>
                </c:pt>
                <c:pt idx="1159">
                  <c:v>32.9</c:v>
                </c:pt>
                <c:pt idx="1160">
                  <c:v>32.04</c:v>
                </c:pt>
                <c:pt idx="1161">
                  <c:v>29.4</c:v>
                </c:pt>
                <c:pt idx="1162">
                  <c:v>29.15</c:v>
                </c:pt>
                <c:pt idx="1163">
                  <c:v>29.69</c:v>
                </c:pt>
                <c:pt idx="1164">
                  <c:v>29.63</c:v>
                </c:pt>
                <c:pt idx="1165">
                  <c:v>31.93</c:v>
                </c:pt>
                <c:pt idx="1166">
                  <c:v>31.83</c:v>
                </c:pt>
                <c:pt idx="1167">
                  <c:v>32.119999999999997</c:v>
                </c:pt>
                <c:pt idx="1168">
                  <c:v>30.92</c:v>
                </c:pt>
                <c:pt idx="1169">
                  <c:v>31.48</c:v>
                </c:pt>
                <c:pt idx="1170">
                  <c:v>34.31</c:v>
                </c:pt>
                <c:pt idx="1171">
                  <c:v>34.56</c:v>
                </c:pt>
                <c:pt idx="1172">
                  <c:v>34.520000000000003</c:v>
                </c:pt>
                <c:pt idx="1173">
                  <c:v>34.340000000000003</c:v>
                </c:pt>
                <c:pt idx="1174">
                  <c:v>34.01</c:v>
                </c:pt>
                <c:pt idx="1175">
                  <c:v>33.729999999999997</c:v>
                </c:pt>
                <c:pt idx="1176">
                  <c:v>34.18</c:v>
                </c:pt>
                <c:pt idx="1177">
                  <c:v>33.79</c:v>
                </c:pt>
                <c:pt idx="1178">
                  <c:v>33.68</c:v>
                </c:pt>
                <c:pt idx="1179">
                  <c:v>33.090000000000003</c:v>
                </c:pt>
                <c:pt idx="1180">
                  <c:v>31.78</c:v>
                </c:pt>
                <c:pt idx="1181">
                  <c:v>31.01</c:v>
                </c:pt>
                <c:pt idx="1182">
                  <c:v>31.42</c:v>
                </c:pt>
                <c:pt idx="1183">
                  <c:v>31.15</c:v>
                </c:pt>
                <c:pt idx="1184">
                  <c:v>30.86</c:v>
                </c:pt>
                <c:pt idx="1185">
                  <c:v>31.12</c:v>
                </c:pt>
                <c:pt idx="1186">
                  <c:v>31.78</c:v>
                </c:pt>
                <c:pt idx="1187">
                  <c:v>30.9</c:v>
                </c:pt>
                <c:pt idx="1188">
                  <c:v>30.65</c:v>
                </c:pt>
                <c:pt idx="1189">
                  <c:v>29.33</c:v>
                </c:pt>
                <c:pt idx="1190">
                  <c:v>28.62</c:v>
                </c:pt>
                <c:pt idx="1191">
                  <c:v>27.3</c:v>
                </c:pt>
                <c:pt idx="1192">
                  <c:v>26.54</c:v>
                </c:pt>
                <c:pt idx="1193">
                  <c:v>25.97</c:v>
                </c:pt>
                <c:pt idx="1194">
                  <c:v>26.39</c:v>
                </c:pt>
                <c:pt idx="1195">
                  <c:v>27.46</c:v>
                </c:pt>
                <c:pt idx="1196">
                  <c:v>27.33</c:v>
                </c:pt>
                <c:pt idx="1197">
                  <c:v>27.33</c:v>
                </c:pt>
                <c:pt idx="1198" formatCode="General">
                  <c:v>#N/A</c:v>
                </c:pt>
                <c:pt idx="1199">
                  <c:v>29.22</c:v>
                </c:pt>
                <c:pt idx="1200">
                  <c:v>29.27</c:v>
                </c:pt>
                <c:pt idx="1201">
                  <c:v>29.51</c:v>
                </c:pt>
                <c:pt idx="1202">
                  <c:v>29.26</c:v>
                </c:pt>
                <c:pt idx="1203">
                  <c:v>28.71</c:v>
                </c:pt>
                <c:pt idx="1204">
                  <c:v>28.41</c:v>
                </c:pt>
                <c:pt idx="1205">
                  <c:v>28.06</c:v>
                </c:pt>
                <c:pt idx="1206">
                  <c:v>28.32</c:v>
                </c:pt>
                <c:pt idx="1207">
                  <c:v>30.19</c:v>
                </c:pt>
                <c:pt idx="1208">
                  <c:v>30.28</c:v>
                </c:pt>
                <c:pt idx="1209">
                  <c:v>30.65</c:v>
                </c:pt>
                <c:pt idx="1210">
                  <c:v>30.65</c:v>
                </c:pt>
                <c:pt idx="1211">
                  <c:v>32.42</c:v>
                </c:pt>
                <c:pt idx="1212">
                  <c:v>32.869999999999997</c:v>
                </c:pt>
                <c:pt idx="1213">
                  <c:v>31.2</c:v>
                </c:pt>
                <c:pt idx="1214">
                  <c:v>30.87</c:v>
                </c:pt>
                <c:pt idx="1215">
                  <c:v>32.659999999999997</c:v>
                </c:pt>
                <c:pt idx="1216">
                  <c:v>31.52</c:v>
                </c:pt>
                <c:pt idx="1217">
                  <c:v>31.44</c:v>
                </c:pt>
                <c:pt idx="1218">
                  <c:v>30.8</c:v>
                </c:pt>
                <c:pt idx="1219">
                  <c:v>30.7</c:v>
                </c:pt>
                <c:pt idx="1220">
                  <c:v>30.26</c:v>
                </c:pt>
                <c:pt idx="1221">
                  <c:v>29.92</c:v>
                </c:pt>
                <c:pt idx="1222">
                  <c:v>30.74</c:v>
                </c:pt>
                <c:pt idx="1223">
                  <c:v>27.07</c:v>
                </c:pt>
                <c:pt idx="1224">
                  <c:v>25.81</c:v>
                </c:pt>
                <c:pt idx="1225">
                  <c:v>22.9</c:v>
                </c:pt>
                <c:pt idx="1226">
                  <c:v>22.77</c:v>
                </c:pt>
                <c:pt idx="1227">
                  <c:v>23.35</c:v>
                </c:pt>
                <c:pt idx="1228">
                  <c:v>23.65</c:v>
                </c:pt>
                <c:pt idx="1229">
                  <c:v>26.49</c:v>
                </c:pt>
                <c:pt idx="1230">
                  <c:v>26.34</c:v>
                </c:pt>
                <c:pt idx="1231">
                  <c:v>26.5</c:v>
                </c:pt>
                <c:pt idx="1232">
                  <c:v>25.02</c:v>
                </c:pt>
                <c:pt idx="1233">
                  <c:v>25.22</c:v>
                </c:pt>
                <c:pt idx="1234">
                  <c:v>25.71</c:v>
                </c:pt>
                <c:pt idx="1235">
                  <c:v>24.1</c:v>
                </c:pt>
                <c:pt idx="1236">
                  <c:v>21.93</c:v>
                </c:pt>
                <c:pt idx="1237">
                  <c:v>21.19</c:v>
                </c:pt>
                <c:pt idx="1238">
                  <c:v>20.75</c:v>
                </c:pt>
                <c:pt idx="1239">
                  <c:v>21</c:v>
                </c:pt>
                <c:pt idx="1240">
                  <c:v>20.84</c:v>
                </c:pt>
                <c:pt idx="1241">
                  <c:v>19.32</c:v>
                </c:pt>
                <c:pt idx="1242">
                  <c:v>18.98</c:v>
                </c:pt>
                <c:pt idx="1243">
                  <c:v>20.350000000000001</c:v>
                </c:pt>
                <c:pt idx="1244">
                  <c:v>21</c:v>
                </c:pt>
                <c:pt idx="1245">
                  <c:v>21.43</c:v>
                </c:pt>
                <c:pt idx="1246">
                  <c:v>22.24</c:v>
                </c:pt>
                <c:pt idx="1247">
                  <c:v>23.19</c:v>
                </c:pt>
                <c:pt idx="1248">
                  <c:v>22.28</c:v>
                </c:pt>
                <c:pt idx="1249">
                  <c:v>23.24</c:v>
                </c:pt>
                <c:pt idx="1250">
                  <c:v>23.05</c:v>
                </c:pt>
                <c:pt idx="1251">
                  <c:v>23.43</c:v>
                </c:pt>
                <c:pt idx="1252">
                  <c:v>21.78</c:v>
                </c:pt>
                <c:pt idx="1253">
                  <c:v>22.31</c:v>
                </c:pt>
                <c:pt idx="1254">
                  <c:v>23.02</c:v>
                </c:pt>
                <c:pt idx="1255">
                  <c:v>23.28</c:v>
                </c:pt>
                <c:pt idx="1256">
                  <c:v>22.11</c:v>
                </c:pt>
                <c:pt idx="1257">
                  <c:v>23.25</c:v>
                </c:pt>
                <c:pt idx="1258">
                  <c:v>23.4</c:v>
                </c:pt>
                <c:pt idx="1259">
                  <c:v>23.14</c:v>
                </c:pt>
                <c:pt idx="1260">
                  <c:v>24.1</c:v>
                </c:pt>
                <c:pt idx="1261">
                  <c:v>24.25</c:v>
                </c:pt>
                <c:pt idx="1262">
                  <c:v>24.09</c:v>
                </c:pt>
                <c:pt idx="1263">
                  <c:v>23.25</c:v>
                </c:pt>
                <c:pt idx="1264">
                  <c:v>22.99</c:v>
                </c:pt>
                <c:pt idx="1265">
                  <c:v>22.77</c:v>
                </c:pt>
                <c:pt idx="1266">
                  <c:v>22.51</c:v>
                </c:pt>
                <c:pt idx="1267">
                  <c:v>23.06</c:v>
                </c:pt>
                <c:pt idx="1268">
                  <c:v>22.59</c:v>
                </c:pt>
                <c:pt idx="1269">
                  <c:v>22.72</c:v>
                </c:pt>
                <c:pt idx="1270">
                  <c:v>23.51</c:v>
                </c:pt>
                <c:pt idx="1271">
                  <c:v>23</c:v>
                </c:pt>
                <c:pt idx="1272">
                  <c:v>24.34</c:v>
                </c:pt>
                <c:pt idx="1273">
                  <c:v>24.5</c:v>
                </c:pt>
                <c:pt idx="1274">
                  <c:v>24.61</c:v>
                </c:pt>
                <c:pt idx="1275">
                  <c:v>24.92</c:v>
                </c:pt>
                <c:pt idx="1276">
                  <c:v>26.55</c:v>
                </c:pt>
                <c:pt idx="1277">
                  <c:v>25.56</c:v>
                </c:pt>
                <c:pt idx="1278">
                  <c:v>26.33</c:v>
                </c:pt>
                <c:pt idx="1279">
                  <c:v>27.22</c:v>
                </c:pt>
                <c:pt idx="1280">
                  <c:v>29.03</c:v>
                </c:pt>
                <c:pt idx="1281">
                  <c:v>29.04</c:v>
                </c:pt>
                <c:pt idx="1282">
                  <c:v>29.08</c:v>
                </c:pt>
                <c:pt idx="1283" formatCode="General">
                  <c:v>#N/A</c:v>
                </c:pt>
                <c:pt idx="1284">
                  <c:v>29.74</c:v>
                </c:pt>
                <c:pt idx="1285">
                  <c:v>29.33</c:v>
                </c:pt>
                <c:pt idx="1286">
                  <c:v>29.3</c:v>
                </c:pt>
                <c:pt idx="1287">
                  <c:v>29.04</c:v>
                </c:pt>
                <c:pt idx="1288">
                  <c:v>28.43</c:v>
                </c:pt>
                <c:pt idx="1289">
                  <c:v>29.3</c:v>
                </c:pt>
                <c:pt idx="1290">
                  <c:v>28.48</c:v>
                </c:pt>
                <c:pt idx="1291">
                  <c:v>29.42</c:v>
                </c:pt>
                <c:pt idx="1292">
                  <c:v>29.81</c:v>
                </c:pt>
                <c:pt idx="1293">
                  <c:v>29.13</c:v>
                </c:pt>
                <c:pt idx="1294">
                  <c:v>28.17</c:v>
                </c:pt>
                <c:pt idx="1295">
                  <c:v>29.37</c:v>
                </c:pt>
                <c:pt idx="1296">
                  <c:v>29.12</c:v>
                </c:pt>
                <c:pt idx="1297">
                  <c:v>29.53</c:v>
                </c:pt>
                <c:pt idx="1298">
                  <c:v>28.53</c:v>
                </c:pt>
                <c:pt idx="1299">
                  <c:v>29.85</c:v>
                </c:pt>
                <c:pt idx="1300">
                  <c:v>30.33</c:v>
                </c:pt>
                <c:pt idx="1301">
                  <c:v>30.79</c:v>
                </c:pt>
                <c:pt idx="1302">
                  <c:v>30.61</c:v>
                </c:pt>
                <c:pt idx="1303">
                  <c:v>31.28</c:v>
                </c:pt>
                <c:pt idx="1304">
                  <c:v>31.09</c:v>
                </c:pt>
                <c:pt idx="1305">
                  <c:v>32.11</c:v>
                </c:pt>
                <c:pt idx="1306">
                  <c:v>31.7</c:v>
                </c:pt>
                <c:pt idx="1307">
                  <c:v>31.79</c:v>
                </c:pt>
                <c:pt idx="1308">
                  <c:v>31.64</c:v>
                </c:pt>
                <c:pt idx="1309">
                  <c:v>31.32</c:v>
                </c:pt>
                <c:pt idx="1310">
                  <c:v>31.45</c:v>
                </c:pt>
                <c:pt idx="1311">
                  <c:v>31.4</c:v>
                </c:pt>
                <c:pt idx="1312">
                  <c:v>33.31</c:v>
                </c:pt>
                <c:pt idx="1313">
                  <c:v>32.909999999999997</c:v>
                </c:pt>
                <c:pt idx="1314">
                  <c:v>32.29</c:v>
                </c:pt>
                <c:pt idx="1315">
                  <c:v>32.549999999999997</c:v>
                </c:pt>
                <c:pt idx="1316">
                  <c:v>32.130000000000003</c:v>
                </c:pt>
                <c:pt idx="1317">
                  <c:v>30.68</c:v>
                </c:pt>
                <c:pt idx="1318">
                  <c:v>31.9</c:v>
                </c:pt>
                <c:pt idx="1319">
                  <c:v>32.04</c:v>
                </c:pt>
                <c:pt idx="1320">
                  <c:v>31.95</c:v>
                </c:pt>
                <c:pt idx="1321">
                  <c:v>32.47</c:v>
                </c:pt>
                <c:pt idx="1322">
                  <c:v>31.65</c:v>
                </c:pt>
                <c:pt idx="1323">
                  <c:v>31.14</c:v>
                </c:pt>
                <c:pt idx="1324">
                  <c:v>32.33</c:v>
                </c:pt>
                <c:pt idx="1325">
                  <c:v>32.54</c:v>
                </c:pt>
                <c:pt idx="1326">
                  <c:v>32.159999999999997</c:v>
                </c:pt>
                <c:pt idx="1327">
                  <c:v>32.51</c:v>
                </c:pt>
                <c:pt idx="1328">
                  <c:v>31.06</c:v>
                </c:pt>
                <c:pt idx="1329">
                  <c:v>31.55</c:v>
                </c:pt>
                <c:pt idx="1330">
                  <c:v>31.79</c:v>
                </c:pt>
                <c:pt idx="1331">
                  <c:v>31.15</c:v>
                </c:pt>
                <c:pt idx="1332">
                  <c:v>34.79</c:v>
                </c:pt>
                <c:pt idx="1333">
                  <c:v>35.81</c:v>
                </c:pt>
                <c:pt idx="1334">
                  <c:v>36.65</c:v>
                </c:pt>
                <c:pt idx="1335">
                  <c:v>36.03</c:v>
                </c:pt>
                <c:pt idx="1336">
                  <c:v>35.86</c:v>
                </c:pt>
                <c:pt idx="1337">
                  <c:v>36.549999999999997</c:v>
                </c:pt>
                <c:pt idx="1338">
                  <c:v>36.06</c:v>
                </c:pt>
                <c:pt idx="1339">
                  <c:v>35.619999999999997</c:v>
                </c:pt>
                <c:pt idx="1340">
                  <c:v>34.68</c:v>
                </c:pt>
                <c:pt idx="1341">
                  <c:v>34.270000000000003</c:v>
                </c:pt>
                <c:pt idx="1342">
                  <c:v>34.44</c:v>
                </c:pt>
                <c:pt idx="1343">
                  <c:v>34.4</c:v>
                </c:pt>
                <c:pt idx="1344">
                  <c:v>35.549999999999997</c:v>
                </c:pt>
                <c:pt idx="1345">
                  <c:v>36.03</c:v>
                </c:pt>
                <c:pt idx="1346">
                  <c:v>35.54</c:v>
                </c:pt>
                <c:pt idx="1347">
                  <c:v>36.07</c:v>
                </c:pt>
                <c:pt idx="1348">
                  <c:v>35.5</c:v>
                </c:pt>
                <c:pt idx="1349">
                  <c:v>36.6</c:v>
                </c:pt>
              </c:numCache>
            </c:numRef>
          </c:val>
          <c:smooth val="0"/>
          <c:extLst>
            <c:ext xmlns:c16="http://schemas.microsoft.com/office/drawing/2014/chart" uri="{C3380CC4-5D6E-409C-BE32-E72D297353CC}">
              <c16:uniqueId val="{00000001-FF6F-4669-BA96-2AAD9DB06230}"/>
            </c:ext>
          </c:extLst>
        </c:ser>
        <c:ser>
          <c:idx val="2"/>
          <c:order val="2"/>
          <c:tx>
            <c:strRef>
              <c:f>'Q4 2024 Tech vs FTSE'!$D$36</c:f>
              <c:strCache>
                <c:ptCount val="1"/>
                <c:pt idx="0">
                  <c:v>Lexington IT &amp; Technology Index - Index Value</c:v>
                </c:pt>
              </c:strCache>
            </c:strRef>
          </c:tx>
          <c:spPr>
            <a:ln w="28575">
              <a:solidFill>
                <a:schemeClr val="accent3"/>
              </a:solidFill>
              <a:prstDash val="solid"/>
            </a:ln>
          </c:spPr>
          <c:marker>
            <c:symbol val="none"/>
          </c:marker>
          <c:cat>
            <c:numRef>
              <c:f>'Q4 2024 Tech vs FTSE'!$A$37:$A$1386</c:f>
              <c:numCache>
                <c:formatCode>[$-409]mmm\-dd\-yyyy;@</c:formatCode>
                <c:ptCount val="1350"/>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43577</c:v>
                </c:pt>
                <c:pt idx="78">
                  <c:v>43578</c:v>
                </c:pt>
                <c:pt idx="79">
                  <c:v>43579</c:v>
                </c:pt>
                <c:pt idx="80">
                  <c:v>43580</c:v>
                </c:pt>
                <c:pt idx="81">
                  <c:v>43581</c:v>
                </c:pt>
                <c:pt idx="82">
                  <c:v>43584</c:v>
                </c:pt>
                <c:pt idx="83">
                  <c:v>43585</c:v>
                </c:pt>
                <c:pt idx="84">
                  <c:v>43586</c:v>
                </c:pt>
                <c:pt idx="85">
                  <c:v>43587</c:v>
                </c:pt>
                <c:pt idx="86">
                  <c:v>43588</c:v>
                </c:pt>
                <c:pt idx="87">
                  <c:v>43591</c:v>
                </c:pt>
                <c:pt idx="88">
                  <c:v>43592</c:v>
                </c:pt>
                <c:pt idx="89">
                  <c:v>43593</c:v>
                </c:pt>
                <c:pt idx="90">
                  <c:v>43594</c:v>
                </c:pt>
                <c:pt idx="91">
                  <c:v>43595</c:v>
                </c:pt>
                <c:pt idx="92">
                  <c:v>43598</c:v>
                </c:pt>
                <c:pt idx="93">
                  <c:v>43599</c:v>
                </c:pt>
                <c:pt idx="94">
                  <c:v>43600</c:v>
                </c:pt>
                <c:pt idx="95">
                  <c:v>43601</c:v>
                </c:pt>
                <c:pt idx="96">
                  <c:v>43602</c:v>
                </c:pt>
                <c:pt idx="97">
                  <c:v>43605</c:v>
                </c:pt>
                <c:pt idx="98">
                  <c:v>43606</c:v>
                </c:pt>
                <c:pt idx="99">
                  <c:v>43607</c:v>
                </c:pt>
                <c:pt idx="100">
                  <c:v>43608</c:v>
                </c:pt>
                <c:pt idx="101">
                  <c:v>43609</c:v>
                </c:pt>
                <c:pt idx="102">
                  <c:v>43613</c:v>
                </c:pt>
                <c:pt idx="103">
                  <c:v>43614</c:v>
                </c:pt>
                <c:pt idx="104">
                  <c:v>43615</c:v>
                </c:pt>
                <c:pt idx="105">
                  <c:v>43616</c:v>
                </c:pt>
                <c:pt idx="106">
                  <c:v>43619</c:v>
                </c:pt>
                <c:pt idx="107">
                  <c:v>43620</c:v>
                </c:pt>
                <c:pt idx="108">
                  <c:v>43621</c:v>
                </c:pt>
                <c:pt idx="109">
                  <c:v>43622</c:v>
                </c:pt>
                <c:pt idx="110">
                  <c:v>43623</c:v>
                </c:pt>
                <c:pt idx="111">
                  <c:v>43626</c:v>
                </c:pt>
                <c:pt idx="112">
                  <c:v>43627</c:v>
                </c:pt>
                <c:pt idx="113">
                  <c:v>43628</c:v>
                </c:pt>
                <c:pt idx="114">
                  <c:v>43629</c:v>
                </c:pt>
                <c:pt idx="115">
                  <c:v>43630</c:v>
                </c:pt>
                <c:pt idx="116">
                  <c:v>43633</c:v>
                </c:pt>
                <c:pt idx="117">
                  <c:v>43634</c:v>
                </c:pt>
                <c:pt idx="118">
                  <c:v>43635</c:v>
                </c:pt>
                <c:pt idx="119">
                  <c:v>43636</c:v>
                </c:pt>
                <c:pt idx="120">
                  <c:v>43637</c:v>
                </c:pt>
                <c:pt idx="121">
                  <c:v>43640</c:v>
                </c:pt>
                <c:pt idx="122">
                  <c:v>43641</c:v>
                </c:pt>
                <c:pt idx="123">
                  <c:v>43642</c:v>
                </c:pt>
                <c:pt idx="124">
                  <c:v>43643</c:v>
                </c:pt>
                <c:pt idx="125">
                  <c:v>43644</c:v>
                </c:pt>
                <c:pt idx="126">
                  <c:v>43647</c:v>
                </c:pt>
                <c:pt idx="127">
                  <c:v>43648</c:v>
                </c:pt>
                <c:pt idx="128">
                  <c:v>43649</c:v>
                </c:pt>
                <c:pt idx="129">
                  <c:v>43650</c:v>
                </c:pt>
                <c:pt idx="130">
                  <c:v>43651</c:v>
                </c:pt>
                <c:pt idx="131">
                  <c:v>43654</c:v>
                </c:pt>
                <c:pt idx="132">
                  <c:v>43655</c:v>
                </c:pt>
                <c:pt idx="133">
                  <c:v>43656</c:v>
                </c:pt>
                <c:pt idx="134">
                  <c:v>43657</c:v>
                </c:pt>
                <c:pt idx="135">
                  <c:v>43658</c:v>
                </c:pt>
                <c:pt idx="136">
                  <c:v>43661</c:v>
                </c:pt>
                <c:pt idx="137">
                  <c:v>43662</c:v>
                </c:pt>
                <c:pt idx="138">
                  <c:v>43663</c:v>
                </c:pt>
                <c:pt idx="139">
                  <c:v>43664</c:v>
                </c:pt>
                <c:pt idx="140">
                  <c:v>43665</c:v>
                </c:pt>
                <c:pt idx="141">
                  <c:v>43668</c:v>
                </c:pt>
                <c:pt idx="142">
                  <c:v>43669</c:v>
                </c:pt>
                <c:pt idx="143">
                  <c:v>43670</c:v>
                </c:pt>
                <c:pt idx="144">
                  <c:v>43671</c:v>
                </c:pt>
                <c:pt idx="145">
                  <c:v>43672</c:v>
                </c:pt>
                <c:pt idx="146">
                  <c:v>43675</c:v>
                </c:pt>
                <c:pt idx="147">
                  <c:v>43676</c:v>
                </c:pt>
                <c:pt idx="148">
                  <c:v>43677</c:v>
                </c:pt>
                <c:pt idx="149">
                  <c:v>43678</c:v>
                </c:pt>
                <c:pt idx="150">
                  <c:v>43679</c:v>
                </c:pt>
                <c:pt idx="151">
                  <c:v>43682</c:v>
                </c:pt>
                <c:pt idx="152">
                  <c:v>43683</c:v>
                </c:pt>
                <c:pt idx="153">
                  <c:v>43684</c:v>
                </c:pt>
                <c:pt idx="154">
                  <c:v>43685</c:v>
                </c:pt>
                <c:pt idx="155">
                  <c:v>43686</c:v>
                </c:pt>
                <c:pt idx="156">
                  <c:v>43689</c:v>
                </c:pt>
                <c:pt idx="157">
                  <c:v>43690</c:v>
                </c:pt>
                <c:pt idx="158">
                  <c:v>43691</c:v>
                </c:pt>
                <c:pt idx="159">
                  <c:v>43692</c:v>
                </c:pt>
                <c:pt idx="160">
                  <c:v>43693</c:v>
                </c:pt>
                <c:pt idx="161">
                  <c:v>43696</c:v>
                </c:pt>
                <c:pt idx="162">
                  <c:v>43697</c:v>
                </c:pt>
                <c:pt idx="163">
                  <c:v>43698</c:v>
                </c:pt>
                <c:pt idx="164">
                  <c:v>43699</c:v>
                </c:pt>
                <c:pt idx="165">
                  <c:v>43700</c:v>
                </c:pt>
                <c:pt idx="166">
                  <c:v>43703</c:v>
                </c:pt>
                <c:pt idx="167">
                  <c:v>43704</c:v>
                </c:pt>
                <c:pt idx="168">
                  <c:v>43705</c:v>
                </c:pt>
                <c:pt idx="169">
                  <c:v>43706</c:v>
                </c:pt>
                <c:pt idx="170">
                  <c:v>43707</c:v>
                </c:pt>
                <c:pt idx="171">
                  <c:v>43710</c:v>
                </c:pt>
                <c:pt idx="172">
                  <c:v>43711</c:v>
                </c:pt>
                <c:pt idx="173">
                  <c:v>43712</c:v>
                </c:pt>
                <c:pt idx="174">
                  <c:v>43713</c:v>
                </c:pt>
                <c:pt idx="175">
                  <c:v>43714</c:v>
                </c:pt>
                <c:pt idx="176">
                  <c:v>43717</c:v>
                </c:pt>
                <c:pt idx="177">
                  <c:v>43718</c:v>
                </c:pt>
                <c:pt idx="178">
                  <c:v>43719</c:v>
                </c:pt>
                <c:pt idx="179">
                  <c:v>43720</c:v>
                </c:pt>
                <c:pt idx="180">
                  <c:v>43721</c:v>
                </c:pt>
                <c:pt idx="181">
                  <c:v>43724</c:v>
                </c:pt>
                <c:pt idx="182">
                  <c:v>43725</c:v>
                </c:pt>
                <c:pt idx="183">
                  <c:v>43726</c:v>
                </c:pt>
                <c:pt idx="184">
                  <c:v>43727</c:v>
                </c:pt>
                <c:pt idx="185">
                  <c:v>43728</c:v>
                </c:pt>
                <c:pt idx="186">
                  <c:v>43731</c:v>
                </c:pt>
                <c:pt idx="187">
                  <c:v>43732</c:v>
                </c:pt>
                <c:pt idx="188">
                  <c:v>43733</c:v>
                </c:pt>
                <c:pt idx="189">
                  <c:v>43734</c:v>
                </c:pt>
                <c:pt idx="190">
                  <c:v>43735</c:v>
                </c:pt>
                <c:pt idx="191">
                  <c:v>43738</c:v>
                </c:pt>
                <c:pt idx="192">
                  <c:v>43739</c:v>
                </c:pt>
                <c:pt idx="193">
                  <c:v>43740</c:v>
                </c:pt>
                <c:pt idx="194">
                  <c:v>43741</c:v>
                </c:pt>
                <c:pt idx="195">
                  <c:v>43742</c:v>
                </c:pt>
                <c:pt idx="196">
                  <c:v>43745</c:v>
                </c:pt>
                <c:pt idx="197">
                  <c:v>43746</c:v>
                </c:pt>
                <c:pt idx="198">
                  <c:v>43747</c:v>
                </c:pt>
                <c:pt idx="199">
                  <c:v>43748</c:v>
                </c:pt>
                <c:pt idx="200">
                  <c:v>43749</c:v>
                </c:pt>
                <c:pt idx="201">
                  <c:v>43752</c:v>
                </c:pt>
                <c:pt idx="202">
                  <c:v>43753</c:v>
                </c:pt>
                <c:pt idx="203">
                  <c:v>43754</c:v>
                </c:pt>
                <c:pt idx="204">
                  <c:v>43755</c:v>
                </c:pt>
                <c:pt idx="205">
                  <c:v>43756</c:v>
                </c:pt>
                <c:pt idx="206">
                  <c:v>43759</c:v>
                </c:pt>
                <c:pt idx="207">
                  <c:v>43760</c:v>
                </c:pt>
                <c:pt idx="208">
                  <c:v>43761</c:v>
                </c:pt>
                <c:pt idx="209">
                  <c:v>43762</c:v>
                </c:pt>
                <c:pt idx="210">
                  <c:v>43763</c:v>
                </c:pt>
                <c:pt idx="211">
                  <c:v>43766</c:v>
                </c:pt>
                <c:pt idx="212">
                  <c:v>43767</c:v>
                </c:pt>
                <c:pt idx="213">
                  <c:v>43768</c:v>
                </c:pt>
                <c:pt idx="214">
                  <c:v>43769</c:v>
                </c:pt>
                <c:pt idx="215">
                  <c:v>43770</c:v>
                </c:pt>
                <c:pt idx="216">
                  <c:v>43773</c:v>
                </c:pt>
                <c:pt idx="217">
                  <c:v>43774</c:v>
                </c:pt>
                <c:pt idx="218">
                  <c:v>43775</c:v>
                </c:pt>
                <c:pt idx="219">
                  <c:v>43776</c:v>
                </c:pt>
                <c:pt idx="220">
                  <c:v>43777</c:v>
                </c:pt>
                <c:pt idx="221">
                  <c:v>43780</c:v>
                </c:pt>
                <c:pt idx="222">
                  <c:v>43781</c:v>
                </c:pt>
                <c:pt idx="223">
                  <c:v>43782</c:v>
                </c:pt>
                <c:pt idx="224">
                  <c:v>43783</c:v>
                </c:pt>
                <c:pt idx="225">
                  <c:v>43784</c:v>
                </c:pt>
                <c:pt idx="226">
                  <c:v>43787</c:v>
                </c:pt>
                <c:pt idx="227">
                  <c:v>43788</c:v>
                </c:pt>
                <c:pt idx="228">
                  <c:v>43789</c:v>
                </c:pt>
                <c:pt idx="229">
                  <c:v>43790</c:v>
                </c:pt>
                <c:pt idx="230">
                  <c:v>43791</c:v>
                </c:pt>
                <c:pt idx="231">
                  <c:v>43794</c:v>
                </c:pt>
                <c:pt idx="232">
                  <c:v>43795</c:v>
                </c:pt>
                <c:pt idx="233">
                  <c:v>43796</c:v>
                </c:pt>
                <c:pt idx="234">
                  <c:v>43797</c:v>
                </c:pt>
                <c:pt idx="235">
                  <c:v>43798</c:v>
                </c:pt>
                <c:pt idx="236">
                  <c:v>43801</c:v>
                </c:pt>
                <c:pt idx="237">
                  <c:v>43802</c:v>
                </c:pt>
                <c:pt idx="238">
                  <c:v>43803</c:v>
                </c:pt>
                <c:pt idx="239">
                  <c:v>43804</c:v>
                </c:pt>
                <c:pt idx="240">
                  <c:v>43805</c:v>
                </c:pt>
                <c:pt idx="241">
                  <c:v>43808</c:v>
                </c:pt>
                <c:pt idx="242">
                  <c:v>43809</c:v>
                </c:pt>
                <c:pt idx="243">
                  <c:v>43810</c:v>
                </c:pt>
                <c:pt idx="244">
                  <c:v>43811</c:v>
                </c:pt>
                <c:pt idx="245">
                  <c:v>43812</c:v>
                </c:pt>
                <c:pt idx="246">
                  <c:v>43815</c:v>
                </c:pt>
                <c:pt idx="247">
                  <c:v>43816</c:v>
                </c:pt>
                <c:pt idx="248">
                  <c:v>43817</c:v>
                </c:pt>
                <c:pt idx="249">
                  <c:v>43818</c:v>
                </c:pt>
                <c:pt idx="250">
                  <c:v>43819</c:v>
                </c:pt>
                <c:pt idx="251">
                  <c:v>43822</c:v>
                </c:pt>
                <c:pt idx="252">
                  <c:v>43823</c:v>
                </c:pt>
                <c:pt idx="253">
                  <c:v>43825</c:v>
                </c:pt>
                <c:pt idx="254">
                  <c:v>43826</c:v>
                </c:pt>
                <c:pt idx="255">
                  <c:v>43829</c:v>
                </c:pt>
                <c:pt idx="256">
                  <c:v>43830</c:v>
                </c:pt>
                <c:pt idx="257">
                  <c:v>43832</c:v>
                </c:pt>
                <c:pt idx="258">
                  <c:v>43833</c:v>
                </c:pt>
                <c:pt idx="259">
                  <c:v>43836</c:v>
                </c:pt>
                <c:pt idx="260">
                  <c:v>43837</c:v>
                </c:pt>
                <c:pt idx="261">
                  <c:v>43838</c:v>
                </c:pt>
                <c:pt idx="262">
                  <c:v>43839</c:v>
                </c:pt>
                <c:pt idx="263">
                  <c:v>43840</c:v>
                </c:pt>
                <c:pt idx="264">
                  <c:v>43843</c:v>
                </c:pt>
                <c:pt idx="265">
                  <c:v>43844</c:v>
                </c:pt>
                <c:pt idx="266">
                  <c:v>43845</c:v>
                </c:pt>
                <c:pt idx="267">
                  <c:v>43846</c:v>
                </c:pt>
                <c:pt idx="268">
                  <c:v>43847</c:v>
                </c:pt>
                <c:pt idx="269">
                  <c:v>43850</c:v>
                </c:pt>
                <c:pt idx="270">
                  <c:v>43851</c:v>
                </c:pt>
                <c:pt idx="271">
                  <c:v>43852</c:v>
                </c:pt>
                <c:pt idx="272">
                  <c:v>43853</c:v>
                </c:pt>
                <c:pt idx="273">
                  <c:v>43854</c:v>
                </c:pt>
                <c:pt idx="274">
                  <c:v>43857</c:v>
                </c:pt>
                <c:pt idx="275">
                  <c:v>43858</c:v>
                </c:pt>
                <c:pt idx="276">
                  <c:v>43859</c:v>
                </c:pt>
                <c:pt idx="277">
                  <c:v>43860</c:v>
                </c:pt>
                <c:pt idx="278">
                  <c:v>43861</c:v>
                </c:pt>
                <c:pt idx="279">
                  <c:v>43864</c:v>
                </c:pt>
                <c:pt idx="280">
                  <c:v>43865</c:v>
                </c:pt>
                <c:pt idx="281">
                  <c:v>43866</c:v>
                </c:pt>
                <c:pt idx="282">
                  <c:v>43867</c:v>
                </c:pt>
                <c:pt idx="283">
                  <c:v>43868</c:v>
                </c:pt>
                <c:pt idx="284">
                  <c:v>43871</c:v>
                </c:pt>
                <c:pt idx="285">
                  <c:v>43872</c:v>
                </c:pt>
                <c:pt idx="286">
                  <c:v>43873</c:v>
                </c:pt>
                <c:pt idx="287">
                  <c:v>43874</c:v>
                </c:pt>
                <c:pt idx="288">
                  <c:v>43875</c:v>
                </c:pt>
                <c:pt idx="289">
                  <c:v>43878</c:v>
                </c:pt>
                <c:pt idx="290">
                  <c:v>43879</c:v>
                </c:pt>
                <c:pt idx="291">
                  <c:v>43880</c:v>
                </c:pt>
                <c:pt idx="292">
                  <c:v>43881</c:v>
                </c:pt>
                <c:pt idx="293">
                  <c:v>43882</c:v>
                </c:pt>
                <c:pt idx="294">
                  <c:v>43885</c:v>
                </c:pt>
                <c:pt idx="295">
                  <c:v>43886</c:v>
                </c:pt>
                <c:pt idx="296">
                  <c:v>43887</c:v>
                </c:pt>
                <c:pt idx="297">
                  <c:v>43888</c:v>
                </c:pt>
                <c:pt idx="298">
                  <c:v>43889</c:v>
                </c:pt>
                <c:pt idx="299">
                  <c:v>43892</c:v>
                </c:pt>
                <c:pt idx="300">
                  <c:v>43893</c:v>
                </c:pt>
                <c:pt idx="301">
                  <c:v>43894</c:v>
                </c:pt>
                <c:pt idx="302">
                  <c:v>43895</c:v>
                </c:pt>
                <c:pt idx="303">
                  <c:v>43896</c:v>
                </c:pt>
                <c:pt idx="304">
                  <c:v>43899</c:v>
                </c:pt>
                <c:pt idx="305">
                  <c:v>43900</c:v>
                </c:pt>
                <c:pt idx="306">
                  <c:v>43901</c:v>
                </c:pt>
                <c:pt idx="307">
                  <c:v>43902</c:v>
                </c:pt>
                <c:pt idx="308">
                  <c:v>43903</c:v>
                </c:pt>
                <c:pt idx="309">
                  <c:v>43906</c:v>
                </c:pt>
                <c:pt idx="310">
                  <c:v>43907</c:v>
                </c:pt>
                <c:pt idx="311">
                  <c:v>43908</c:v>
                </c:pt>
                <c:pt idx="312">
                  <c:v>43909</c:v>
                </c:pt>
                <c:pt idx="313">
                  <c:v>43910</c:v>
                </c:pt>
                <c:pt idx="314">
                  <c:v>43913</c:v>
                </c:pt>
                <c:pt idx="315">
                  <c:v>43914</c:v>
                </c:pt>
                <c:pt idx="316">
                  <c:v>43915</c:v>
                </c:pt>
                <c:pt idx="317">
                  <c:v>43916</c:v>
                </c:pt>
                <c:pt idx="318">
                  <c:v>43917</c:v>
                </c:pt>
                <c:pt idx="319">
                  <c:v>43920</c:v>
                </c:pt>
                <c:pt idx="320">
                  <c:v>43921</c:v>
                </c:pt>
                <c:pt idx="321">
                  <c:v>43922</c:v>
                </c:pt>
                <c:pt idx="322">
                  <c:v>43923</c:v>
                </c:pt>
                <c:pt idx="323">
                  <c:v>43924</c:v>
                </c:pt>
                <c:pt idx="324">
                  <c:v>43927</c:v>
                </c:pt>
                <c:pt idx="325">
                  <c:v>43928</c:v>
                </c:pt>
                <c:pt idx="326">
                  <c:v>43929</c:v>
                </c:pt>
                <c:pt idx="327">
                  <c:v>43930</c:v>
                </c:pt>
                <c:pt idx="328">
                  <c:v>43934</c:v>
                </c:pt>
                <c:pt idx="329">
                  <c:v>43935</c:v>
                </c:pt>
                <c:pt idx="330">
                  <c:v>43936</c:v>
                </c:pt>
                <c:pt idx="331">
                  <c:v>43937</c:v>
                </c:pt>
                <c:pt idx="332">
                  <c:v>43938</c:v>
                </c:pt>
                <c:pt idx="333">
                  <c:v>43941</c:v>
                </c:pt>
                <c:pt idx="334">
                  <c:v>43942</c:v>
                </c:pt>
                <c:pt idx="335">
                  <c:v>43943</c:v>
                </c:pt>
                <c:pt idx="336">
                  <c:v>43944</c:v>
                </c:pt>
                <c:pt idx="337">
                  <c:v>43945</c:v>
                </c:pt>
                <c:pt idx="338">
                  <c:v>43948</c:v>
                </c:pt>
                <c:pt idx="339">
                  <c:v>43949</c:v>
                </c:pt>
                <c:pt idx="340">
                  <c:v>43950</c:v>
                </c:pt>
                <c:pt idx="341">
                  <c:v>43951</c:v>
                </c:pt>
                <c:pt idx="342">
                  <c:v>43952</c:v>
                </c:pt>
                <c:pt idx="343">
                  <c:v>43955</c:v>
                </c:pt>
                <c:pt idx="344">
                  <c:v>43956</c:v>
                </c:pt>
                <c:pt idx="345">
                  <c:v>43957</c:v>
                </c:pt>
                <c:pt idx="346">
                  <c:v>43958</c:v>
                </c:pt>
                <c:pt idx="347">
                  <c:v>43959</c:v>
                </c:pt>
                <c:pt idx="348">
                  <c:v>43962</c:v>
                </c:pt>
                <c:pt idx="349">
                  <c:v>43963</c:v>
                </c:pt>
                <c:pt idx="350">
                  <c:v>43964</c:v>
                </c:pt>
                <c:pt idx="351">
                  <c:v>43965</c:v>
                </c:pt>
                <c:pt idx="352">
                  <c:v>43966</c:v>
                </c:pt>
                <c:pt idx="353">
                  <c:v>43969</c:v>
                </c:pt>
                <c:pt idx="354">
                  <c:v>43970</c:v>
                </c:pt>
                <c:pt idx="355">
                  <c:v>43971</c:v>
                </c:pt>
                <c:pt idx="356">
                  <c:v>43972</c:v>
                </c:pt>
                <c:pt idx="357">
                  <c:v>43973</c:v>
                </c:pt>
                <c:pt idx="358">
                  <c:v>43977</c:v>
                </c:pt>
                <c:pt idx="359">
                  <c:v>43978</c:v>
                </c:pt>
                <c:pt idx="360">
                  <c:v>43979</c:v>
                </c:pt>
                <c:pt idx="361">
                  <c:v>43980</c:v>
                </c:pt>
                <c:pt idx="362">
                  <c:v>43983</c:v>
                </c:pt>
                <c:pt idx="363">
                  <c:v>43984</c:v>
                </c:pt>
                <c:pt idx="364">
                  <c:v>43985</c:v>
                </c:pt>
                <c:pt idx="365">
                  <c:v>43986</c:v>
                </c:pt>
                <c:pt idx="366">
                  <c:v>43987</c:v>
                </c:pt>
                <c:pt idx="367">
                  <c:v>43990</c:v>
                </c:pt>
                <c:pt idx="368">
                  <c:v>43991</c:v>
                </c:pt>
                <c:pt idx="369">
                  <c:v>43992</c:v>
                </c:pt>
                <c:pt idx="370">
                  <c:v>43993</c:v>
                </c:pt>
                <c:pt idx="371">
                  <c:v>43994</c:v>
                </c:pt>
                <c:pt idx="372">
                  <c:v>43997</c:v>
                </c:pt>
                <c:pt idx="373">
                  <c:v>43998</c:v>
                </c:pt>
                <c:pt idx="374">
                  <c:v>43999</c:v>
                </c:pt>
                <c:pt idx="375">
                  <c:v>44000</c:v>
                </c:pt>
                <c:pt idx="376">
                  <c:v>44001</c:v>
                </c:pt>
                <c:pt idx="377">
                  <c:v>44004</c:v>
                </c:pt>
                <c:pt idx="378">
                  <c:v>44005</c:v>
                </c:pt>
                <c:pt idx="379">
                  <c:v>44006</c:v>
                </c:pt>
                <c:pt idx="380">
                  <c:v>44007</c:v>
                </c:pt>
                <c:pt idx="381">
                  <c:v>44008</c:v>
                </c:pt>
                <c:pt idx="382">
                  <c:v>44011</c:v>
                </c:pt>
                <c:pt idx="383">
                  <c:v>44012</c:v>
                </c:pt>
                <c:pt idx="384">
                  <c:v>44013</c:v>
                </c:pt>
                <c:pt idx="385">
                  <c:v>44014</c:v>
                </c:pt>
                <c:pt idx="386">
                  <c:v>44015</c:v>
                </c:pt>
                <c:pt idx="387">
                  <c:v>44018</c:v>
                </c:pt>
                <c:pt idx="388">
                  <c:v>44019</c:v>
                </c:pt>
                <c:pt idx="389">
                  <c:v>44020</c:v>
                </c:pt>
                <c:pt idx="390">
                  <c:v>44021</c:v>
                </c:pt>
                <c:pt idx="391">
                  <c:v>44022</c:v>
                </c:pt>
                <c:pt idx="392">
                  <c:v>44025</c:v>
                </c:pt>
                <c:pt idx="393">
                  <c:v>44026</c:v>
                </c:pt>
                <c:pt idx="394">
                  <c:v>44027</c:v>
                </c:pt>
                <c:pt idx="395">
                  <c:v>44028</c:v>
                </c:pt>
                <c:pt idx="396">
                  <c:v>44029</c:v>
                </c:pt>
                <c:pt idx="397">
                  <c:v>44032</c:v>
                </c:pt>
                <c:pt idx="398">
                  <c:v>44033</c:v>
                </c:pt>
                <c:pt idx="399">
                  <c:v>44034</c:v>
                </c:pt>
                <c:pt idx="400">
                  <c:v>44035</c:v>
                </c:pt>
                <c:pt idx="401">
                  <c:v>44036</c:v>
                </c:pt>
                <c:pt idx="402">
                  <c:v>44039</c:v>
                </c:pt>
                <c:pt idx="403">
                  <c:v>44040</c:v>
                </c:pt>
                <c:pt idx="404">
                  <c:v>44041</c:v>
                </c:pt>
                <c:pt idx="405">
                  <c:v>44042</c:v>
                </c:pt>
                <c:pt idx="406">
                  <c:v>44043</c:v>
                </c:pt>
                <c:pt idx="407">
                  <c:v>44046</c:v>
                </c:pt>
                <c:pt idx="408">
                  <c:v>44047</c:v>
                </c:pt>
                <c:pt idx="409">
                  <c:v>44048</c:v>
                </c:pt>
                <c:pt idx="410">
                  <c:v>44049</c:v>
                </c:pt>
                <c:pt idx="411">
                  <c:v>44050</c:v>
                </c:pt>
                <c:pt idx="412">
                  <c:v>44053</c:v>
                </c:pt>
                <c:pt idx="413">
                  <c:v>44054</c:v>
                </c:pt>
                <c:pt idx="414">
                  <c:v>44055</c:v>
                </c:pt>
                <c:pt idx="415">
                  <c:v>44056</c:v>
                </c:pt>
                <c:pt idx="416">
                  <c:v>44057</c:v>
                </c:pt>
                <c:pt idx="417">
                  <c:v>44060</c:v>
                </c:pt>
                <c:pt idx="418">
                  <c:v>44061</c:v>
                </c:pt>
                <c:pt idx="419">
                  <c:v>44062</c:v>
                </c:pt>
                <c:pt idx="420">
                  <c:v>44063</c:v>
                </c:pt>
                <c:pt idx="421">
                  <c:v>44064</c:v>
                </c:pt>
                <c:pt idx="422">
                  <c:v>44067</c:v>
                </c:pt>
                <c:pt idx="423">
                  <c:v>44068</c:v>
                </c:pt>
                <c:pt idx="424">
                  <c:v>44069</c:v>
                </c:pt>
                <c:pt idx="425">
                  <c:v>44070</c:v>
                </c:pt>
                <c:pt idx="426">
                  <c:v>44071</c:v>
                </c:pt>
                <c:pt idx="427">
                  <c:v>44074</c:v>
                </c:pt>
                <c:pt idx="428">
                  <c:v>44075</c:v>
                </c:pt>
                <c:pt idx="429">
                  <c:v>44076</c:v>
                </c:pt>
                <c:pt idx="430">
                  <c:v>44077</c:v>
                </c:pt>
                <c:pt idx="431">
                  <c:v>44078</c:v>
                </c:pt>
                <c:pt idx="432">
                  <c:v>44081</c:v>
                </c:pt>
                <c:pt idx="433">
                  <c:v>44082</c:v>
                </c:pt>
                <c:pt idx="434">
                  <c:v>44083</c:v>
                </c:pt>
                <c:pt idx="435">
                  <c:v>44084</c:v>
                </c:pt>
                <c:pt idx="436">
                  <c:v>44085</c:v>
                </c:pt>
                <c:pt idx="437">
                  <c:v>44088</c:v>
                </c:pt>
                <c:pt idx="438">
                  <c:v>44089</c:v>
                </c:pt>
                <c:pt idx="439">
                  <c:v>44090</c:v>
                </c:pt>
                <c:pt idx="440">
                  <c:v>44091</c:v>
                </c:pt>
                <c:pt idx="441">
                  <c:v>44092</c:v>
                </c:pt>
                <c:pt idx="442">
                  <c:v>44095</c:v>
                </c:pt>
                <c:pt idx="443">
                  <c:v>44096</c:v>
                </c:pt>
                <c:pt idx="444">
                  <c:v>44097</c:v>
                </c:pt>
                <c:pt idx="445">
                  <c:v>44098</c:v>
                </c:pt>
                <c:pt idx="446">
                  <c:v>44099</c:v>
                </c:pt>
                <c:pt idx="447">
                  <c:v>44102</c:v>
                </c:pt>
                <c:pt idx="448">
                  <c:v>44103</c:v>
                </c:pt>
                <c:pt idx="449">
                  <c:v>44104</c:v>
                </c:pt>
                <c:pt idx="450">
                  <c:v>44105</c:v>
                </c:pt>
                <c:pt idx="451">
                  <c:v>44106</c:v>
                </c:pt>
                <c:pt idx="452">
                  <c:v>44109</c:v>
                </c:pt>
                <c:pt idx="453">
                  <c:v>44110</c:v>
                </c:pt>
                <c:pt idx="454">
                  <c:v>44111</c:v>
                </c:pt>
                <c:pt idx="455">
                  <c:v>44112</c:v>
                </c:pt>
                <c:pt idx="456">
                  <c:v>44113</c:v>
                </c:pt>
                <c:pt idx="457">
                  <c:v>44116</c:v>
                </c:pt>
                <c:pt idx="458">
                  <c:v>44117</c:v>
                </c:pt>
                <c:pt idx="459">
                  <c:v>44118</c:v>
                </c:pt>
                <c:pt idx="460">
                  <c:v>44119</c:v>
                </c:pt>
                <c:pt idx="461">
                  <c:v>44120</c:v>
                </c:pt>
                <c:pt idx="462">
                  <c:v>44123</c:v>
                </c:pt>
                <c:pt idx="463">
                  <c:v>44124</c:v>
                </c:pt>
                <c:pt idx="464">
                  <c:v>44125</c:v>
                </c:pt>
                <c:pt idx="465">
                  <c:v>44126</c:v>
                </c:pt>
                <c:pt idx="466">
                  <c:v>44127</c:v>
                </c:pt>
                <c:pt idx="467">
                  <c:v>44130</c:v>
                </c:pt>
                <c:pt idx="468">
                  <c:v>44131</c:v>
                </c:pt>
                <c:pt idx="469">
                  <c:v>44132</c:v>
                </c:pt>
                <c:pt idx="470">
                  <c:v>44133</c:v>
                </c:pt>
                <c:pt idx="471">
                  <c:v>44134</c:v>
                </c:pt>
                <c:pt idx="472">
                  <c:v>44137</c:v>
                </c:pt>
                <c:pt idx="473">
                  <c:v>44138</c:v>
                </c:pt>
                <c:pt idx="474">
                  <c:v>44139</c:v>
                </c:pt>
                <c:pt idx="475">
                  <c:v>44140</c:v>
                </c:pt>
                <c:pt idx="476">
                  <c:v>44141</c:v>
                </c:pt>
                <c:pt idx="477">
                  <c:v>44144</c:v>
                </c:pt>
                <c:pt idx="478">
                  <c:v>44145</c:v>
                </c:pt>
                <c:pt idx="479">
                  <c:v>44146</c:v>
                </c:pt>
                <c:pt idx="480">
                  <c:v>44147</c:v>
                </c:pt>
                <c:pt idx="481">
                  <c:v>44148</c:v>
                </c:pt>
                <c:pt idx="482">
                  <c:v>44151</c:v>
                </c:pt>
                <c:pt idx="483">
                  <c:v>44152</c:v>
                </c:pt>
                <c:pt idx="484">
                  <c:v>44153</c:v>
                </c:pt>
                <c:pt idx="485">
                  <c:v>44154</c:v>
                </c:pt>
                <c:pt idx="486">
                  <c:v>44155</c:v>
                </c:pt>
                <c:pt idx="487">
                  <c:v>44158</c:v>
                </c:pt>
                <c:pt idx="488">
                  <c:v>44159</c:v>
                </c:pt>
                <c:pt idx="489">
                  <c:v>44160</c:v>
                </c:pt>
                <c:pt idx="490">
                  <c:v>44161</c:v>
                </c:pt>
                <c:pt idx="491">
                  <c:v>44162</c:v>
                </c:pt>
                <c:pt idx="492">
                  <c:v>44165</c:v>
                </c:pt>
                <c:pt idx="493">
                  <c:v>44166</c:v>
                </c:pt>
                <c:pt idx="494">
                  <c:v>44167</c:v>
                </c:pt>
                <c:pt idx="495">
                  <c:v>44168</c:v>
                </c:pt>
                <c:pt idx="496">
                  <c:v>44169</c:v>
                </c:pt>
                <c:pt idx="497">
                  <c:v>44172</c:v>
                </c:pt>
                <c:pt idx="498">
                  <c:v>44173</c:v>
                </c:pt>
                <c:pt idx="499">
                  <c:v>44174</c:v>
                </c:pt>
                <c:pt idx="500">
                  <c:v>44175</c:v>
                </c:pt>
                <c:pt idx="501">
                  <c:v>44176</c:v>
                </c:pt>
                <c:pt idx="502">
                  <c:v>44179</c:v>
                </c:pt>
                <c:pt idx="503">
                  <c:v>44180</c:v>
                </c:pt>
                <c:pt idx="504">
                  <c:v>44181</c:v>
                </c:pt>
                <c:pt idx="505">
                  <c:v>44182</c:v>
                </c:pt>
                <c:pt idx="506">
                  <c:v>44183</c:v>
                </c:pt>
                <c:pt idx="507">
                  <c:v>44186</c:v>
                </c:pt>
                <c:pt idx="508">
                  <c:v>44187</c:v>
                </c:pt>
                <c:pt idx="509">
                  <c:v>44188</c:v>
                </c:pt>
                <c:pt idx="510">
                  <c:v>44189</c:v>
                </c:pt>
                <c:pt idx="511">
                  <c:v>44193</c:v>
                </c:pt>
                <c:pt idx="512">
                  <c:v>44194</c:v>
                </c:pt>
                <c:pt idx="513">
                  <c:v>44195</c:v>
                </c:pt>
                <c:pt idx="514">
                  <c:v>44196</c:v>
                </c:pt>
                <c:pt idx="515">
                  <c:v>44200</c:v>
                </c:pt>
                <c:pt idx="516">
                  <c:v>44201</c:v>
                </c:pt>
                <c:pt idx="517">
                  <c:v>44202</c:v>
                </c:pt>
                <c:pt idx="518">
                  <c:v>44203</c:v>
                </c:pt>
                <c:pt idx="519">
                  <c:v>44204</c:v>
                </c:pt>
                <c:pt idx="520">
                  <c:v>44207</c:v>
                </c:pt>
                <c:pt idx="521">
                  <c:v>44208</c:v>
                </c:pt>
                <c:pt idx="522">
                  <c:v>44209</c:v>
                </c:pt>
                <c:pt idx="523">
                  <c:v>44210</c:v>
                </c:pt>
                <c:pt idx="524">
                  <c:v>44211</c:v>
                </c:pt>
                <c:pt idx="525">
                  <c:v>44214</c:v>
                </c:pt>
                <c:pt idx="526">
                  <c:v>44215</c:v>
                </c:pt>
                <c:pt idx="527">
                  <c:v>44216</c:v>
                </c:pt>
                <c:pt idx="528">
                  <c:v>44217</c:v>
                </c:pt>
                <c:pt idx="529">
                  <c:v>44218</c:v>
                </c:pt>
                <c:pt idx="530">
                  <c:v>44221</c:v>
                </c:pt>
                <c:pt idx="531">
                  <c:v>44222</c:v>
                </c:pt>
                <c:pt idx="532">
                  <c:v>44223</c:v>
                </c:pt>
                <c:pt idx="533">
                  <c:v>44224</c:v>
                </c:pt>
                <c:pt idx="534">
                  <c:v>44225</c:v>
                </c:pt>
                <c:pt idx="535">
                  <c:v>44228</c:v>
                </c:pt>
                <c:pt idx="536">
                  <c:v>44229</c:v>
                </c:pt>
                <c:pt idx="537">
                  <c:v>44230</c:v>
                </c:pt>
                <c:pt idx="538">
                  <c:v>44231</c:v>
                </c:pt>
                <c:pt idx="539">
                  <c:v>44232</c:v>
                </c:pt>
                <c:pt idx="540">
                  <c:v>44235</c:v>
                </c:pt>
                <c:pt idx="541">
                  <c:v>44236</c:v>
                </c:pt>
                <c:pt idx="542">
                  <c:v>44237</c:v>
                </c:pt>
                <c:pt idx="543">
                  <c:v>44238</c:v>
                </c:pt>
                <c:pt idx="544">
                  <c:v>44239</c:v>
                </c:pt>
                <c:pt idx="545">
                  <c:v>44242</c:v>
                </c:pt>
                <c:pt idx="546">
                  <c:v>44243</c:v>
                </c:pt>
                <c:pt idx="547">
                  <c:v>44244</c:v>
                </c:pt>
                <c:pt idx="548">
                  <c:v>44245</c:v>
                </c:pt>
                <c:pt idx="549">
                  <c:v>44246</c:v>
                </c:pt>
                <c:pt idx="550">
                  <c:v>44249</c:v>
                </c:pt>
                <c:pt idx="551">
                  <c:v>44250</c:v>
                </c:pt>
                <c:pt idx="552">
                  <c:v>44251</c:v>
                </c:pt>
                <c:pt idx="553">
                  <c:v>44252</c:v>
                </c:pt>
                <c:pt idx="554">
                  <c:v>44253</c:v>
                </c:pt>
                <c:pt idx="555">
                  <c:v>44256</c:v>
                </c:pt>
                <c:pt idx="556">
                  <c:v>44257</c:v>
                </c:pt>
                <c:pt idx="557">
                  <c:v>44258</c:v>
                </c:pt>
                <c:pt idx="558">
                  <c:v>44259</c:v>
                </c:pt>
                <c:pt idx="559">
                  <c:v>44260</c:v>
                </c:pt>
                <c:pt idx="560">
                  <c:v>44263</c:v>
                </c:pt>
                <c:pt idx="561">
                  <c:v>44264</c:v>
                </c:pt>
                <c:pt idx="562">
                  <c:v>44265</c:v>
                </c:pt>
                <c:pt idx="563">
                  <c:v>44266</c:v>
                </c:pt>
                <c:pt idx="564">
                  <c:v>44267</c:v>
                </c:pt>
                <c:pt idx="565">
                  <c:v>44270</c:v>
                </c:pt>
                <c:pt idx="566">
                  <c:v>44271</c:v>
                </c:pt>
                <c:pt idx="567">
                  <c:v>44272</c:v>
                </c:pt>
                <c:pt idx="568">
                  <c:v>44273</c:v>
                </c:pt>
                <c:pt idx="569">
                  <c:v>44274</c:v>
                </c:pt>
                <c:pt idx="570">
                  <c:v>44277</c:v>
                </c:pt>
                <c:pt idx="571">
                  <c:v>44278</c:v>
                </c:pt>
                <c:pt idx="572">
                  <c:v>44279</c:v>
                </c:pt>
                <c:pt idx="573">
                  <c:v>44280</c:v>
                </c:pt>
                <c:pt idx="574">
                  <c:v>44281</c:v>
                </c:pt>
                <c:pt idx="575">
                  <c:v>44284</c:v>
                </c:pt>
                <c:pt idx="576">
                  <c:v>44285</c:v>
                </c:pt>
                <c:pt idx="577">
                  <c:v>44286</c:v>
                </c:pt>
                <c:pt idx="578">
                  <c:v>44287</c:v>
                </c:pt>
                <c:pt idx="579">
                  <c:v>44291</c:v>
                </c:pt>
                <c:pt idx="580">
                  <c:v>44292</c:v>
                </c:pt>
                <c:pt idx="581">
                  <c:v>44293</c:v>
                </c:pt>
                <c:pt idx="582">
                  <c:v>44294</c:v>
                </c:pt>
                <c:pt idx="583">
                  <c:v>44295</c:v>
                </c:pt>
                <c:pt idx="584">
                  <c:v>44298</c:v>
                </c:pt>
                <c:pt idx="585">
                  <c:v>44299</c:v>
                </c:pt>
                <c:pt idx="586">
                  <c:v>44300</c:v>
                </c:pt>
                <c:pt idx="587">
                  <c:v>44301</c:v>
                </c:pt>
                <c:pt idx="588">
                  <c:v>44302</c:v>
                </c:pt>
                <c:pt idx="589">
                  <c:v>44305</c:v>
                </c:pt>
                <c:pt idx="590">
                  <c:v>44306</c:v>
                </c:pt>
                <c:pt idx="591">
                  <c:v>44307</c:v>
                </c:pt>
                <c:pt idx="592">
                  <c:v>44308</c:v>
                </c:pt>
                <c:pt idx="593">
                  <c:v>44309</c:v>
                </c:pt>
                <c:pt idx="594">
                  <c:v>44312</c:v>
                </c:pt>
                <c:pt idx="595">
                  <c:v>44313</c:v>
                </c:pt>
                <c:pt idx="596">
                  <c:v>44314</c:v>
                </c:pt>
                <c:pt idx="597">
                  <c:v>44315</c:v>
                </c:pt>
                <c:pt idx="598">
                  <c:v>44316</c:v>
                </c:pt>
                <c:pt idx="599">
                  <c:v>44319</c:v>
                </c:pt>
                <c:pt idx="600">
                  <c:v>44320</c:v>
                </c:pt>
                <c:pt idx="601">
                  <c:v>44321</c:v>
                </c:pt>
                <c:pt idx="602">
                  <c:v>44322</c:v>
                </c:pt>
                <c:pt idx="603">
                  <c:v>44323</c:v>
                </c:pt>
                <c:pt idx="604">
                  <c:v>44326</c:v>
                </c:pt>
                <c:pt idx="605">
                  <c:v>44327</c:v>
                </c:pt>
                <c:pt idx="606">
                  <c:v>44328</c:v>
                </c:pt>
                <c:pt idx="607">
                  <c:v>44329</c:v>
                </c:pt>
                <c:pt idx="608">
                  <c:v>44330</c:v>
                </c:pt>
                <c:pt idx="609">
                  <c:v>44333</c:v>
                </c:pt>
                <c:pt idx="610">
                  <c:v>44334</c:v>
                </c:pt>
                <c:pt idx="611">
                  <c:v>44335</c:v>
                </c:pt>
                <c:pt idx="612">
                  <c:v>44336</c:v>
                </c:pt>
                <c:pt idx="613">
                  <c:v>44337</c:v>
                </c:pt>
                <c:pt idx="614">
                  <c:v>44340</c:v>
                </c:pt>
                <c:pt idx="615">
                  <c:v>44341</c:v>
                </c:pt>
                <c:pt idx="616">
                  <c:v>44342</c:v>
                </c:pt>
                <c:pt idx="617">
                  <c:v>44343</c:v>
                </c:pt>
                <c:pt idx="618">
                  <c:v>44344</c:v>
                </c:pt>
                <c:pt idx="619">
                  <c:v>44348</c:v>
                </c:pt>
                <c:pt idx="620">
                  <c:v>44349</c:v>
                </c:pt>
                <c:pt idx="621">
                  <c:v>44350</c:v>
                </c:pt>
                <c:pt idx="622">
                  <c:v>44351</c:v>
                </c:pt>
                <c:pt idx="623">
                  <c:v>44354</c:v>
                </c:pt>
                <c:pt idx="624">
                  <c:v>44355</c:v>
                </c:pt>
                <c:pt idx="625">
                  <c:v>44356</c:v>
                </c:pt>
                <c:pt idx="626">
                  <c:v>44357</c:v>
                </c:pt>
                <c:pt idx="627">
                  <c:v>44358</c:v>
                </c:pt>
                <c:pt idx="628">
                  <c:v>44361</c:v>
                </c:pt>
                <c:pt idx="629">
                  <c:v>44362</c:v>
                </c:pt>
                <c:pt idx="630">
                  <c:v>44363</c:v>
                </c:pt>
                <c:pt idx="631">
                  <c:v>44364</c:v>
                </c:pt>
                <c:pt idx="632">
                  <c:v>44365</c:v>
                </c:pt>
                <c:pt idx="633">
                  <c:v>44368</c:v>
                </c:pt>
                <c:pt idx="634">
                  <c:v>44369</c:v>
                </c:pt>
                <c:pt idx="635">
                  <c:v>44370</c:v>
                </c:pt>
                <c:pt idx="636">
                  <c:v>44371</c:v>
                </c:pt>
                <c:pt idx="637">
                  <c:v>44372</c:v>
                </c:pt>
                <c:pt idx="638">
                  <c:v>44375</c:v>
                </c:pt>
                <c:pt idx="639">
                  <c:v>44376</c:v>
                </c:pt>
                <c:pt idx="640">
                  <c:v>44377</c:v>
                </c:pt>
                <c:pt idx="641">
                  <c:v>44378</c:v>
                </c:pt>
                <c:pt idx="642">
                  <c:v>44379</c:v>
                </c:pt>
                <c:pt idx="643">
                  <c:v>44382</c:v>
                </c:pt>
                <c:pt idx="644">
                  <c:v>44383</c:v>
                </c:pt>
                <c:pt idx="645">
                  <c:v>44384</c:v>
                </c:pt>
                <c:pt idx="646">
                  <c:v>44385</c:v>
                </c:pt>
                <c:pt idx="647">
                  <c:v>44386</c:v>
                </c:pt>
                <c:pt idx="648">
                  <c:v>44389</c:v>
                </c:pt>
                <c:pt idx="649">
                  <c:v>44390</c:v>
                </c:pt>
                <c:pt idx="650">
                  <c:v>44391</c:v>
                </c:pt>
                <c:pt idx="651">
                  <c:v>44392</c:v>
                </c:pt>
                <c:pt idx="652">
                  <c:v>44393</c:v>
                </c:pt>
                <c:pt idx="653">
                  <c:v>44396</c:v>
                </c:pt>
                <c:pt idx="654">
                  <c:v>44397</c:v>
                </c:pt>
                <c:pt idx="655">
                  <c:v>44398</c:v>
                </c:pt>
                <c:pt idx="656">
                  <c:v>44399</c:v>
                </c:pt>
                <c:pt idx="657">
                  <c:v>44400</c:v>
                </c:pt>
                <c:pt idx="658">
                  <c:v>44403</c:v>
                </c:pt>
                <c:pt idx="659">
                  <c:v>44404</c:v>
                </c:pt>
                <c:pt idx="660">
                  <c:v>44405</c:v>
                </c:pt>
                <c:pt idx="661">
                  <c:v>44406</c:v>
                </c:pt>
                <c:pt idx="662">
                  <c:v>44407</c:v>
                </c:pt>
                <c:pt idx="663">
                  <c:v>44410</c:v>
                </c:pt>
                <c:pt idx="664">
                  <c:v>44411</c:v>
                </c:pt>
                <c:pt idx="665">
                  <c:v>44412</c:v>
                </c:pt>
                <c:pt idx="666">
                  <c:v>44413</c:v>
                </c:pt>
                <c:pt idx="667">
                  <c:v>44414</c:v>
                </c:pt>
                <c:pt idx="668">
                  <c:v>44417</c:v>
                </c:pt>
                <c:pt idx="669">
                  <c:v>44418</c:v>
                </c:pt>
                <c:pt idx="670">
                  <c:v>44419</c:v>
                </c:pt>
                <c:pt idx="671">
                  <c:v>44420</c:v>
                </c:pt>
                <c:pt idx="672">
                  <c:v>44421</c:v>
                </c:pt>
                <c:pt idx="673">
                  <c:v>44424</c:v>
                </c:pt>
                <c:pt idx="674">
                  <c:v>44425</c:v>
                </c:pt>
                <c:pt idx="675">
                  <c:v>44426</c:v>
                </c:pt>
                <c:pt idx="676">
                  <c:v>44427</c:v>
                </c:pt>
                <c:pt idx="677">
                  <c:v>44428</c:v>
                </c:pt>
                <c:pt idx="678">
                  <c:v>44431</c:v>
                </c:pt>
                <c:pt idx="679">
                  <c:v>44432</c:v>
                </c:pt>
                <c:pt idx="680">
                  <c:v>44433</c:v>
                </c:pt>
                <c:pt idx="681">
                  <c:v>44434</c:v>
                </c:pt>
                <c:pt idx="682">
                  <c:v>44435</c:v>
                </c:pt>
                <c:pt idx="683">
                  <c:v>44438</c:v>
                </c:pt>
                <c:pt idx="684">
                  <c:v>44439</c:v>
                </c:pt>
                <c:pt idx="685">
                  <c:v>44440</c:v>
                </c:pt>
                <c:pt idx="686">
                  <c:v>44441</c:v>
                </c:pt>
                <c:pt idx="687">
                  <c:v>44442</c:v>
                </c:pt>
                <c:pt idx="688">
                  <c:v>44445</c:v>
                </c:pt>
                <c:pt idx="689">
                  <c:v>44446</c:v>
                </c:pt>
                <c:pt idx="690">
                  <c:v>44447</c:v>
                </c:pt>
                <c:pt idx="691">
                  <c:v>44448</c:v>
                </c:pt>
                <c:pt idx="692">
                  <c:v>44449</c:v>
                </c:pt>
                <c:pt idx="693">
                  <c:v>44452</c:v>
                </c:pt>
                <c:pt idx="694">
                  <c:v>44453</c:v>
                </c:pt>
                <c:pt idx="695">
                  <c:v>44454</c:v>
                </c:pt>
                <c:pt idx="696">
                  <c:v>44455</c:v>
                </c:pt>
                <c:pt idx="697">
                  <c:v>44456</c:v>
                </c:pt>
                <c:pt idx="698">
                  <c:v>44459</c:v>
                </c:pt>
                <c:pt idx="699">
                  <c:v>44460</c:v>
                </c:pt>
                <c:pt idx="700">
                  <c:v>44461</c:v>
                </c:pt>
                <c:pt idx="701">
                  <c:v>44462</c:v>
                </c:pt>
                <c:pt idx="702">
                  <c:v>44463</c:v>
                </c:pt>
                <c:pt idx="703">
                  <c:v>44466</c:v>
                </c:pt>
                <c:pt idx="704">
                  <c:v>44467</c:v>
                </c:pt>
                <c:pt idx="705">
                  <c:v>44468</c:v>
                </c:pt>
                <c:pt idx="706">
                  <c:v>44469</c:v>
                </c:pt>
                <c:pt idx="707">
                  <c:v>44470</c:v>
                </c:pt>
                <c:pt idx="708">
                  <c:v>44473</c:v>
                </c:pt>
                <c:pt idx="709">
                  <c:v>44474</c:v>
                </c:pt>
                <c:pt idx="710">
                  <c:v>44475</c:v>
                </c:pt>
                <c:pt idx="711">
                  <c:v>44476</c:v>
                </c:pt>
                <c:pt idx="712">
                  <c:v>44477</c:v>
                </c:pt>
                <c:pt idx="713">
                  <c:v>44480</c:v>
                </c:pt>
                <c:pt idx="714">
                  <c:v>44481</c:v>
                </c:pt>
                <c:pt idx="715">
                  <c:v>44482</c:v>
                </c:pt>
                <c:pt idx="716">
                  <c:v>44483</c:v>
                </c:pt>
                <c:pt idx="717">
                  <c:v>44484</c:v>
                </c:pt>
                <c:pt idx="718">
                  <c:v>44487</c:v>
                </c:pt>
                <c:pt idx="719">
                  <c:v>44488</c:v>
                </c:pt>
                <c:pt idx="720">
                  <c:v>44489</c:v>
                </c:pt>
                <c:pt idx="721">
                  <c:v>44490</c:v>
                </c:pt>
                <c:pt idx="722">
                  <c:v>44491</c:v>
                </c:pt>
                <c:pt idx="723">
                  <c:v>44494</c:v>
                </c:pt>
                <c:pt idx="724">
                  <c:v>44495</c:v>
                </c:pt>
                <c:pt idx="725">
                  <c:v>44496</c:v>
                </c:pt>
                <c:pt idx="726">
                  <c:v>44497</c:v>
                </c:pt>
                <c:pt idx="727">
                  <c:v>44498</c:v>
                </c:pt>
                <c:pt idx="728">
                  <c:v>44501</c:v>
                </c:pt>
                <c:pt idx="729">
                  <c:v>44502</c:v>
                </c:pt>
                <c:pt idx="730">
                  <c:v>44503</c:v>
                </c:pt>
                <c:pt idx="731">
                  <c:v>44504</c:v>
                </c:pt>
                <c:pt idx="732">
                  <c:v>44505</c:v>
                </c:pt>
                <c:pt idx="733">
                  <c:v>44508</c:v>
                </c:pt>
                <c:pt idx="734">
                  <c:v>44509</c:v>
                </c:pt>
                <c:pt idx="735">
                  <c:v>44510</c:v>
                </c:pt>
                <c:pt idx="736">
                  <c:v>44511</c:v>
                </c:pt>
                <c:pt idx="737">
                  <c:v>44512</c:v>
                </c:pt>
                <c:pt idx="738">
                  <c:v>44515</c:v>
                </c:pt>
                <c:pt idx="739">
                  <c:v>44516</c:v>
                </c:pt>
                <c:pt idx="740">
                  <c:v>44517</c:v>
                </c:pt>
                <c:pt idx="741">
                  <c:v>44518</c:v>
                </c:pt>
                <c:pt idx="742">
                  <c:v>44519</c:v>
                </c:pt>
                <c:pt idx="743">
                  <c:v>44522</c:v>
                </c:pt>
                <c:pt idx="744">
                  <c:v>44523</c:v>
                </c:pt>
                <c:pt idx="745">
                  <c:v>44524</c:v>
                </c:pt>
                <c:pt idx="746">
                  <c:v>44525</c:v>
                </c:pt>
                <c:pt idx="747">
                  <c:v>44526</c:v>
                </c:pt>
                <c:pt idx="748">
                  <c:v>44529</c:v>
                </c:pt>
                <c:pt idx="749">
                  <c:v>44530</c:v>
                </c:pt>
                <c:pt idx="750">
                  <c:v>44531</c:v>
                </c:pt>
                <c:pt idx="751">
                  <c:v>44532</c:v>
                </c:pt>
                <c:pt idx="752">
                  <c:v>44533</c:v>
                </c:pt>
                <c:pt idx="753">
                  <c:v>44536</c:v>
                </c:pt>
                <c:pt idx="754">
                  <c:v>44537</c:v>
                </c:pt>
                <c:pt idx="755">
                  <c:v>44538</c:v>
                </c:pt>
                <c:pt idx="756">
                  <c:v>44539</c:v>
                </c:pt>
                <c:pt idx="757">
                  <c:v>44540</c:v>
                </c:pt>
                <c:pt idx="758">
                  <c:v>44543</c:v>
                </c:pt>
                <c:pt idx="759">
                  <c:v>44544</c:v>
                </c:pt>
                <c:pt idx="760">
                  <c:v>44545</c:v>
                </c:pt>
                <c:pt idx="761">
                  <c:v>44546</c:v>
                </c:pt>
                <c:pt idx="762">
                  <c:v>44547</c:v>
                </c:pt>
                <c:pt idx="763">
                  <c:v>44550</c:v>
                </c:pt>
                <c:pt idx="764">
                  <c:v>44551</c:v>
                </c:pt>
                <c:pt idx="765">
                  <c:v>44552</c:v>
                </c:pt>
                <c:pt idx="766">
                  <c:v>44553</c:v>
                </c:pt>
                <c:pt idx="767">
                  <c:v>44554</c:v>
                </c:pt>
                <c:pt idx="768">
                  <c:v>44557</c:v>
                </c:pt>
                <c:pt idx="769">
                  <c:v>44558</c:v>
                </c:pt>
                <c:pt idx="770">
                  <c:v>44559</c:v>
                </c:pt>
                <c:pt idx="771">
                  <c:v>44560</c:v>
                </c:pt>
                <c:pt idx="772">
                  <c:v>44561</c:v>
                </c:pt>
                <c:pt idx="773">
                  <c:v>44564</c:v>
                </c:pt>
                <c:pt idx="774">
                  <c:v>44565</c:v>
                </c:pt>
                <c:pt idx="775">
                  <c:v>44566</c:v>
                </c:pt>
                <c:pt idx="776">
                  <c:v>44567</c:v>
                </c:pt>
                <c:pt idx="777">
                  <c:v>44568</c:v>
                </c:pt>
                <c:pt idx="778">
                  <c:v>44571</c:v>
                </c:pt>
                <c:pt idx="779">
                  <c:v>44572</c:v>
                </c:pt>
                <c:pt idx="780">
                  <c:v>44573</c:v>
                </c:pt>
                <c:pt idx="781">
                  <c:v>44574</c:v>
                </c:pt>
                <c:pt idx="782">
                  <c:v>44575</c:v>
                </c:pt>
                <c:pt idx="783">
                  <c:v>44578</c:v>
                </c:pt>
                <c:pt idx="784">
                  <c:v>44579</c:v>
                </c:pt>
                <c:pt idx="785">
                  <c:v>44580</c:v>
                </c:pt>
                <c:pt idx="786">
                  <c:v>44581</c:v>
                </c:pt>
                <c:pt idx="787">
                  <c:v>44582</c:v>
                </c:pt>
                <c:pt idx="788">
                  <c:v>44585</c:v>
                </c:pt>
                <c:pt idx="789">
                  <c:v>44586</c:v>
                </c:pt>
                <c:pt idx="790">
                  <c:v>44587</c:v>
                </c:pt>
                <c:pt idx="791">
                  <c:v>44588</c:v>
                </c:pt>
                <c:pt idx="792">
                  <c:v>44589</c:v>
                </c:pt>
                <c:pt idx="793">
                  <c:v>44592</c:v>
                </c:pt>
                <c:pt idx="794">
                  <c:v>44593</c:v>
                </c:pt>
                <c:pt idx="795">
                  <c:v>44594</c:v>
                </c:pt>
                <c:pt idx="796">
                  <c:v>44595</c:v>
                </c:pt>
                <c:pt idx="797">
                  <c:v>44596</c:v>
                </c:pt>
                <c:pt idx="798">
                  <c:v>44599</c:v>
                </c:pt>
                <c:pt idx="799">
                  <c:v>44600</c:v>
                </c:pt>
                <c:pt idx="800">
                  <c:v>44601</c:v>
                </c:pt>
                <c:pt idx="801">
                  <c:v>44602</c:v>
                </c:pt>
                <c:pt idx="802">
                  <c:v>44603</c:v>
                </c:pt>
                <c:pt idx="803">
                  <c:v>44606</c:v>
                </c:pt>
                <c:pt idx="804">
                  <c:v>44607</c:v>
                </c:pt>
                <c:pt idx="805">
                  <c:v>44608</c:v>
                </c:pt>
                <c:pt idx="806">
                  <c:v>44609</c:v>
                </c:pt>
                <c:pt idx="807">
                  <c:v>44610</c:v>
                </c:pt>
                <c:pt idx="808">
                  <c:v>44613</c:v>
                </c:pt>
                <c:pt idx="809">
                  <c:v>44614</c:v>
                </c:pt>
                <c:pt idx="810">
                  <c:v>44615</c:v>
                </c:pt>
                <c:pt idx="811">
                  <c:v>44616</c:v>
                </c:pt>
                <c:pt idx="812">
                  <c:v>44617</c:v>
                </c:pt>
                <c:pt idx="813">
                  <c:v>44620</c:v>
                </c:pt>
                <c:pt idx="814">
                  <c:v>44621</c:v>
                </c:pt>
                <c:pt idx="815">
                  <c:v>44622</c:v>
                </c:pt>
                <c:pt idx="816">
                  <c:v>44623</c:v>
                </c:pt>
                <c:pt idx="817">
                  <c:v>44624</c:v>
                </c:pt>
                <c:pt idx="818">
                  <c:v>44627</c:v>
                </c:pt>
                <c:pt idx="819">
                  <c:v>44628</c:v>
                </c:pt>
                <c:pt idx="820">
                  <c:v>44629</c:v>
                </c:pt>
                <c:pt idx="821">
                  <c:v>44630</c:v>
                </c:pt>
                <c:pt idx="822">
                  <c:v>44631</c:v>
                </c:pt>
                <c:pt idx="823">
                  <c:v>44634</c:v>
                </c:pt>
                <c:pt idx="824">
                  <c:v>44635</c:v>
                </c:pt>
                <c:pt idx="825">
                  <c:v>44636</c:v>
                </c:pt>
                <c:pt idx="826">
                  <c:v>44637</c:v>
                </c:pt>
                <c:pt idx="827">
                  <c:v>44638</c:v>
                </c:pt>
                <c:pt idx="828">
                  <c:v>44641</c:v>
                </c:pt>
                <c:pt idx="829">
                  <c:v>44642</c:v>
                </c:pt>
                <c:pt idx="830">
                  <c:v>44643</c:v>
                </c:pt>
                <c:pt idx="831">
                  <c:v>44644</c:v>
                </c:pt>
                <c:pt idx="832">
                  <c:v>44645</c:v>
                </c:pt>
                <c:pt idx="833">
                  <c:v>44648</c:v>
                </c:pt>
                <c:pt idx="834">
                  <c:v>44649</c:v>
                </c:pt>
                <c:pt idx="835">
                  <c:v>44650</c:v>
                </c:pt>
                <c:pt idx="836">
                  <c:v>44651</c:v>
                </c:pt>
                <c:pt idx="837">
                  <c:v>44652</c:v>
                </c:pt>
                <c:pt idx="838">
                  <c:v>44655</c:v>
                </c:pt>
                <c:pt idx="839">
                  <c:v>44656</c:v>
                </c:pt>
                <c:pt idx="840">
                  <c:v>44657</c:v>
                </c:pt>
                <c:pt idx="841">
                  <c:v>44658</c:v>
                </c:pt>
                <c:pt idx="842">
                  <c:v>44659</c:v>
                </c:pt>
                <c:pt idx="843">
                  <c:v>44662</c:v>
                </c:pt>
                <c:pt idx="844">
                  <c:v>44663</c:v>
                </c:pt>
                <c:pt idx="845">
                  <c:v>44664</c:v>
                </c:pt>
                <c:pt idx="846">
                  <c:v>44665</c:v>
                </c:pt>
                <c:pt idx="847">
                  <c:v>44669</c:v>
                </c:pt>
                <c:pt idx="848">
                  <c:v>44670</c:v>
                </c:pt>
                <c:pt idx="849">
                  <c:v>44671</c:v>
                </c:pt>
                <c:pt idx="850">
                  <c:v>44672</c:v>
                </c:pt>
                <c:pt idx="851">
                  <c:v>44673</c:v>
                </c:pt>
                <c:pt idx="852">
                  <c:v>44676</c:v>
                </c:pt>
                <c:pt idx="853">
                  <c:v>44677</c:v>
                </c:pt>
                <c:pt idx="854">
                  <c:v>44678</c:v>
                </c:pt>
                <c:pt idx="855">
                  <c:v>44679</c:v>
                </c:pt>
                <c:pt idx="856">
                  <c:v>44680</c:v>
                </c:pt>
                <c:pt idx="857">
                  <c:v>44683</c:v>
                </c:pt>
                <c:pt idx="858">
                  <c:v>44684</c:v>
                </c:pt>
                <c:pt idx="859">
                  <c:v>44685</c:v>
                </c:pt>
                <c:pt idx="860">
                  <c:v>44686</c:v>
                </c:pt>
                <c:pt idx="861">
                  <c:v>44687</c:v>
                </c:pt>
                <c:pt idx="862">
                  <c:v>44690</c:v>
                </c:pt>
                <c:pt idx="863">
                  <c:v>44691</c:v>
                </c:pt>
                <c:pt idx="864">
                  <c:v>44692</c:v>
                </c:pt>
                <c:pt idx="865">
                  <c:v>44693</c:v>
                </c:pt>
                <c:pt idx="866">
                  <c:v>44694</c:v>
                </c:pt>
                <c:pt idx="867">
                  <c:v>44697</c:v>
                </c:pt>
                <c:pt idx="868">
                  <c:v>44698</c:v>
                </c:pt>
                <c:pt idx="869">
                  <c:v>44699</c:v>
                </c:pt>
                <c:pt idx="870">
                  <c:v>44700</c:v>
                </c:pt>
                <c:pt idx="871">
                  <c:v>44701</c:v>
                </c:pt>
                <c:pt idx="872">
                  <c:v>44704</c:v>
                </c:pt>
                <c:pt idx="873">
                  <c:v>44705</c:v>
                </c:pt>
                <c:pt idx="874">
                  <c:v>44706</c:v>
                </c:pt>
                <c:pt idx="875">
                  <c:v>44707</c:v>
                </c:pt>
                <c:pt idx="876">
                  <c:v>44708</c:v>
                </c:pt>
                <c:pt idx="877">
                  <c:v>44711</c:v>
                </c:pt>
                <c:pt idx="878">
                  <c:v>44712</c:v>
                </c:pt>
                <c:pt idx="879">
                  <c:v>44713</c:v>
                </c:pt>
                <c:pt idx="880">
                  <c:v>44714</c:v>
                </c:pt>
                <c:pt idx="881">
                  <c:v>44715</c:v>
                </c:pt>
                <c:pt idx="882">
                  <c:v>44718</c:v>
                </c:pt>
                <c:pt idx="883">
                  <c:v>44719</c:v>
                </c:pt>
                <c:pt idx="884">
                  <c:v>44720</c:v>
                </c:pt>
                <c:pt idx="885">
                  <c:v>44721</c:v>
                </c:pt>
                <c:pt idx="886">
                  <c:v>44722</c:v>
                </c:pt>
                <c:pt idx="887">
                  <c:v>44725</c:v>
                </c:pt>
                <c:pt idx="888">
                  <c:v>44726</c:v>
                </c:pt>
                <c:pt idx="889">
                  <c:v>44727</c:v>
                </c:pt>
                <c:pt idx="890">
                  <c:v>44728</c:v>
                </c:pt>
                <c:pt idx="891">
                  <c:v>44729</c:v>
                </c:pt>
                <c:pt idx="892">
                  <c:v>44732</c:v>
                </c:pt>
                <c:pt idx="893">
                  <c:v>44733</c:v>
                </c:pt>
                <c:pt idx="894">
                  <c:v>44734</c:v>
                </c:pt>
                <c:pt idx="895">
                  <c:v>44735</c:v>
                </c:pt>
                <c:pt idx="896">
                  <c:v>44736</c:v>
                </c:pt>
                <c:pt idx="897">
                  <c:v>44739</c:v>
                </c:pt>
                <c:pt idx="898">
                  <c:v>44740</c:v>
                </c:pt>
                <c:pt idx="899">
                  <c:v>44741</c:v>
                </c:pt>
                <c:pt idx="900">
                  <c:v>44742</c:v>
                </c:pt>
                <c:pt idx="901">
                  <c:v>44743</c:v>
                </c:pt>
                <c:pt idx="902">
                  <c:v>44746</c:v>
                </c:pt>
                <c:pt idx="903">
                  <c:v>44747</c:v>
                </c:pt>
                <c:pt idx="904">
                  <c:v>44748</c:v>
                </c:pt>
                <c:pt idx="905">
                  <c:v>44749</c:v>
                </c:pt>
                <c:pt idx="906">
                  <c:v>44750</c:v>
                </c:pt>
                <c:pt idx="907">
                  <c:v>44753</c:v>
                </c:pt>
                <c:pt idx="908">
                  <c:v>44754</c:v>
                </c:pt>
                <c:pt idx="909">
                  <c:v>44755</c:v>
                </c:pt>
                <c:pt idx="910">
                  <c:v>44756</c:v>
                </c:pt>
                <c:pt idx="911">
                  <c:v>44757</c:v>
                </c:pt>
                <c:pt idx="912">
                  <c:v>44760</c:v>
                </c:pt>
                <c:pt idx="913">
                  <c:v>44761</c:v>
                </c:pt>
                <c:pt idx="914">
                  <c:v>44762</c:v>
                </c:pt>
                <c:pt idx="915">
                  <c:v>44763</c:v>
                </c:pt>
                <c:pt idx="916">
                  <c:v>44764</c:v>
                </c:pt>
                <c:pt idx="917">
                  <c:v>44767</c:v>
                </c:pt>
                <c:pt idx="918">
                  <c:v>44768</c:v>
                </c:pt>
                <c:pt idx="919">
                  <c:v>44769</c:v>
                </c:pt>
                <c:pt idx="920">
                  <c:v>44770</c:v>
                </c:pt>
                <c:pt idx="921">
                  <c:v>44771</c:v>
                </c:pt>
                <c:pt idx="922">
                  <c:v>44774</c:v>
                </c:pt>
                <c:pt idx="923">
                  <c:v>44775</c:v>
                </c:pt>
                <c:pt idx="924">
                  <c:v>44776</c:v>
                </c:pt>
                <c:pt idx="925">
                  <c:v>44777</c:v>
                </c:pt>
                <c:pt idx="926">
                  <c:v>44778</c:v>
                </c:pt>
                <c:pt idx="927">
                  <c:v>44781</c:v>
                </c:pt>
                <c:pt idx="928">
                  <c:v>44782</c:v>
                </c:pt>
                <c:pt idx="929">
                  <c:v>44783</c:v>
                </c:pt>
                <c:pt idx="930">
                  <c:v>44784</c:v>
                </c:pt>
                <c:pt idx="931">
                  <c:v>44785</c:v>
                </c:pt>
                <c:pt idx="932">
                  <c:v>44788</c:v>
                </c:pt>
                <c:pt idx="933">
                  <c:v>44789</c:v>
                </c:pt>
                <c:pt idx="934">
                  <c:v>44790</c:v>
                </c:pt>
                <c:pt idx="935">
                  <c:v>44791</c:v>
                </c:pt>
                <c:pt idx="936">
                  <c:v>44792</c:v>
                </c:pt>
                <c:pt idx="937">
                  <c:v>44795</c:v>
                </c:pt>
                <c:pt idx="938">
                  <c:v>44796</c:v>
                </c:pt>
                <c:pt idx="939">
                  <c:v>44797</c:v>
                </c:pt>
                <c:pt idx="940">
                  <c:v>44798</c:v>
                </c:pt>
                <c:pt idx="941">
                  <c:v>44799</c:v>
                </c:pt>
                <c:pt idx="942">
                  <c:v>44802</c:v>
                </c:pt>
                <c:pt idx="943">
                  <c:v>44803</c:v>
                </c:pt>
                <c:pt idx="944">
                  <c:v>44804</c:v>
                </c:pt>
                <c:pt idx="945">
                  <c:v>44805</c:v>
                </c:pt>
                <c:pt idx="946">
                  <c:v>44806</c:v>
                </c:pt>
                <c:pt idx="947">
                  <c:v>44809</c:v>
                </c:pt>
                <c:pt idx="948">
                  <c:v>44810</c:v>
                </c:pt>
                <c:pt idx="949">
                  <c:v>44811</c:v>
                </c:pt>
                <c:pt idx="950">
                  <c:v>44812</c:v>
                </c:pt>
                <c:pt idx="951">
                  <c:v>44813</c:v>
                </c:pt>
                <c:pt idx="952">
                  <c:v>44816</c:v>
                </c:pt>
                <c:pt idx="953">
                  <c:v>44817</c:v>
                </c:pt>
                <c:pt idx="954">
                  <c:v>44818</c:v>
                </c:pt>
                <c:pt idx="955">
                  <c:v>44819</c:v>
                </c:pt>
                <c:pt idx="956">
                  <c:v>44820</c:v>
                </c:pt>
                <c:pt idx="957">
                  <c:v>44823</c:v>
                </c:pt>
                <c:pt idx="958">
                  <c:v>44824</c:v>
                </c:pt>
                <c:pt idx="959">
                  <c:v>44825</c:v>
                </c:pt>
                <c:pt idx="960">
                  <c:v>44826</c:v>
                </c:pt>
                <c:pt idx="961">
                  <c:v>44827</c:v>
                </c:pt>
                <c:pt idx="962">
                  <c:v>44830</c:v>
                </c:pt>
                <c:pt idx="963">
                  <c:v>44831</c:v>
                </c:pt>
                <c:pt idx="964">
                  <c:v>44832</c:v>
                </c:pt>
                <c:pt idx="965">
                  <c:v>44833</c:v>
                </c:pt>
                <c:pt idx="966">
                  <c:v>44834</c:v>
                </c:pt>
                <c:pt idx="967">
                  <c:v>44837</c:v>
                </c:pt>
                <c:pt idx="968">
                  <c:v>44838</c:v>
                </c:pt>
                <c:pt idx="969">
                  <c:v>44839</c:v>
                </c:pt>
                <c:pt idx="970">
                  <c:v>44840</c:v>
                </c:pt>
                <c:pt idx="971">
                  <c:v>44841</c:v>
                </c:pt>
                <c:pt idx="972">
                  <c:v>44844</c:v>
                </c:pt>
                <c:pt idx="973">
                  <c:v>44845</c:v>
                </c:pt>
                <c:pt idx="974">
                  <c:v>44846</c:v>
                </c:pt>
                <c:pt idx="975">
                  <c:v>44847</c:v>
                </c:pt>
                <c:pt idx="976">
                  <c:v>44848</c:v>
                </c:pt>
                <c:pt idx="977">
                  <c:v>44851</c:v>
                </c:pt>
                <c:pt idx="978">
                  <c:v>44852</c:v>
                </c:pt>
                <c:pt idx="979">
                  <c:v>44853</c:v>
                </c:pt>
                <c:pt idx="980">
                  <c:v>44854</c:v>
                </c:pt>
                <c:pt idx="981">
                  <c:v>44855</c:v>
                </c:pt>
                <c:pt idx="982">
                  <c:v>44858</c:v>
                </c:pt>
                <c:pt idx="983">
                  <c:v>44859</c:v>
                </c:pt>
                <c:pt idx="984">
                  <c:v>44860</c:v>
                </c:pt>
                <c:pt idx="985">
                  <c:v>44861</c:v>
                </c:pt>
                <c:pt idx="986">
                  <c:v>44862</c:v>
                </c:pt>
                <c:pt idx="987">
                  <c:v>44865</c:v>
                </c:pt>
                <c:pt idx="988">
                  <c:v>44866</c:v>
                </c:pt>
                <c:pt idx="989">
                  <c:v>44867</c:v>
                </c:pt>
                <c:pt idx="990">
                  <c:v>44868</c:v>
                </c:pt>
                <c:pt idx="991">
                  <c:v>44869</c:v>
                </c:pt>
                <c:pt idx="992">
                  <c:v>44872</c:v>
                </c:pt>
                <c:pt idx="993">
                  <c:v>44873</c:v>
                </c:pt>
                <c:pt idx="994">
                  <c:v>44874</c:v>
                </c:pt>
                <c:pt idx="995">
                  <c:v>44875</c:v>
                </c:pt>
                <c:pt idx="996">
                  <c:v>44876</c:v>
                </c:pt>
                <c:pt idx="997">
                  <c:v>44879</c:v>
                </c:pt>
                <c:pt idx="998">
                  <c:v>44880</c:v>
                </c:pt>
                <c:pt idx="999">
                  <c:v>44881</c:v>
                </c:pt>
                <c:pt idx="1000">
                  <c:v>44882</c:v>
                </c:pt>
                <c:pt idx="1001">
                  <c:v>44883</c:v>
                </c:pt>
                <c:pt idx="1002">
                  <c:v>44886</c:v>
                </c:pt>
                <c:pt idx="1003">
                  <c:v>44887</c:v>
                </c:pt>
                <c:pt idx="1004">
                  <c:v>44888</c:v>
                </c:pt>
                <c:pt idx="1005">
                  <c:v>44889</c:v>
                </c:pt>
                <c:pt idx="1006">
                  <c:v>44890</c:v>
                </c:pt>
                <c:pt idx="1007">
                  <c:v>44893</c:v>
                </c:pt>
                <c:pt idx="1008">
                  <c:v>44894</c:v>
                </c:pt>
                <c:pt idx="1009">
                  <c:v>44895</c:v>
                </c:pt>
                <c:pt idx="1010">
                  <c:v>44896</c:v>
                </c:pt>
                <c:pt idx="1011">
                  <c:v>44897</c:v>
                </c:pt>
                <c:pt idx="1012">
                  <c:v>44900</c:v>
                </c:pt>
                <c:pt idx="1013">
                  <c:v>44901</c:v>
                </c:pt>
                <c:pt idx="1014">
                  <c:v>44902</c:v>
                </c:pt>
                <c:pt idx="1015">
                  <c:v>44903</c:v>
                </c:pt>
                <c:pt idx="1016">
                  <c:v>44904</c:v>
                </c:pt>
                <c:pt idx="1017">
                  <c:v>44907</c:v>
                </c:pt>
                <c:pt idx="1018">
                  <c:v>44908</c:v>
                </c:pt>
                <c:pt idx="1019">
                  <c:v>44909</c:v>
                </c:pt>
                <c:pt idx="1020">
                  <c:v>44910</c:v>
                </c:pt>
                <c:pt idx="1021">
                  <c:v>44911</c:v>
                </c:pt>
                <c:pt idx="1022">
                  <c:v>44914</c:v>
                </c:pt>
                <c:pt idx="1023">
                  <c:v>44915</c:v>
                </c:pt>
                <c:pt idx="1024">
                  <c:v>44916</c:v>
                </c:pt>
                <c:pt idx="1025">
                  <c:v>44917</c:v>
                </c:pt>
                <c:pt idx="1026">
                  <c:v>44918</c:v>
                </c:pt>
                <c:pt idx="1027">
                  <c:v>44922</c:v>
                </c:pt>
                <c:pt idx="1028">
                  <c:v>44923</c:v>
                </c:pt>
                <c:pt idx="1029">
                  <c:v>44924</c:v>
                </c:pt>
                <c:pt idx="1030">
                  <c:v>44925</c:v>
                </c:pt>
                <c:pt idx="1031">
                  <c:v>44929</c:v>
                </c:pt>
                <c:pt idx="1032">
                  <c:v>44930</c:v>
                </c:pt>
                <c:pt idx="1033">
                  <c:v>44931</c:v>
                </c:pt>
                <c:pt idx="1034">
                  <c:v>44932</c:v>
                </c:pt>
                <c:pt idx="1035">
                  <c:v>44935</c:v>
                </c:pt>
                <c:pt idx="1036">
                  <c:v>44936</c:v>
                </c:pt>
                <c:pt idx="1037">
                  <c:v>44937</c:v>
                </c:pt>
                <c:pt idx="1038">
                  <c:v>44938</c:v>
                </c:pt>
                <c:pt idx="1039">
                  <c:v>44939</c:v>
                </c:pt>
                <c:pt idx="1040">
                  <c:v>44942</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44974</c:v>
                </c:pt>
                <c:pt idx="1065">
                  <c:v>44977</c:v>
                </c:pt>
                <c:pt idx="1066">
                  <c:v>44978</c:v>
                </c:pt>
                <c:pt idx="1067">
                  <c:v>44979</c:v>
                </c:pt>
                <c:pt idx="1068">
                  <c:v>44980</c:v>
                </c:pt>
                <c:pt idx="1069">
                  <c:v>44981</c:v>
                </c:pt>
                <c:pt idx="1070">
                  <c:v>44984</c:v>
                </c:pt>
                <c:pt idx="1071">
                  <c:v>44985</c:v>
                </c:pt>
                <c:pt idx="1072">
                  <c:v>44986</c:v>
                </c:pt>
                <c:pt idx="1073">
                  <c:v>44987</c:v>
                </c:pt>
                <c:pt idx="1074">
                  <c:v>44988</c:v>
                </c:pt>
                <c:pt idx="1075">
                  <c:v>44991</c:v>
                </c:pt>
                <c:pt idx="1076">
                  <c:v>44992</c:v>
                </c:pt>
                <c:pt idx="1077">
                  <c:v>44993</c:v>
                </c:pt>
                <c:pt idx="1078">
                  <c:v>44994</c:v>
                </c:pt>
                <c:pt idx="1079">
                  <c:v>44995</c:v>
                </c:pt>
                <c:pt idx="1080">
                  <c:v>44998</c:v>
                </c:pt>
                <c:pt idx="1081">
                  <c:v>44999</c:v>
                </c:pt>
                <c:pt idx="1082">
                  <c:v>45000</c:v>
                </c:pt>
                <c:pt idx="1083">
                  <c:v>45001</c:v>
                </c:pt>
                <c:pt idx="1084">
                  <c:v>45002</c:v>
                </c:pt>
                <c:pt idx="1085">
                  <c:v>45005</c:v>
                </c:pt>
                <c:pt idx="1086">
                  <c:v>45006</c:v>
                </c:pt>
                <c:pt idx="1087">
                  <c:v>45007</c:v>
                </c:pt>
                <c:pt idx="1088">
                  <c:v>45008</c:v>
                </c:pt>
                <c:pt idx="1089">
                  <c:v>45009</c:v>
                </c:pt>
                <c:pt idx="1090">
                  <c:v>45012</c:v>
                </c:pt>
                <c:pt idx="1091">
                  <c:v>45013</c:v>
                </c:pt>
                <c:pt idx="1092">
                  <c:v>45014</c:v>
                </c:pt>
                <c:pt idx="1093">
                  <c:v>45015</c:v>
                </c:pt>
                <c:pt idx="1094">
                  <c:v>45016</c:v>
                </c:pt>
                <c:pt idx="1095">
                  <c:v>45019</c:v>
                </c:pt>
                <c:pt idx="1096">
                  <c:v>45020</c:v>
                </c:pt>
                <c:pt idx="1097">
                  <c:v>45021</c:v>
                </c:pt>
                <c:pt idx="1098">
                  <c:v>45022</c:v>
                </c:pt>
                <c:pt idx="1099">
                  <c:v>45026</c:v>
                </c:pt>
                <c:pt idx="1100">
                  <c:v>45027</c:v>
                </c:pt>
                <c:pt idx="1101">
                  <c:v>45028</c:v>
                </c:pt>
                <c:pt idx="1102">
                  <c:v>45029</c:v>
                </c:pt>
                <c:pt idx="1103">
                  <c:v>45030</c:v>
                </c:pt>
                <c:pt idx="1104">
                  <c:v>45033</c:v>
                </c:pt>
                <c:pt idx="1105">
                  <c:v>45034</c:v>
                </c:pt>
                <c:pt idx="1106">
                  <c:v>45035</c:v>
                </c:pt>
                <c:pt idx="1107">
                  <c:v>45036</c:v>
                </c:pt>
                <c:pt idx="1108">
                  <c:v>45037</c:v>
                </c:pt>
                <c:pt idx="1109">
                  <c:v>45040</c:v>
                </c:pt>
                <c:pt idx="1110">
                  <c:v>45041</c:v>
                </c:pt>
                <c:pt idx="1111">
                  <c:v>45042</c:v>
                </c:pt>
                <c:pt idx="1112">
                  <c:v>45043</c:v>
                </c:pt>
                <c:pt idx="1113">
                  <c:v>45044</c:v>
                </c:pt>
                <c:pt idx="1114">
                  <c:v>45047</c:v>
                </c:pt>
                <c:pt idx="1115">
                  <c:v>45048</c:v>
                </c:pt>
                <c:pt idx="1116">
                  <c:v>45049</c:v>
                </c:pt>
                <c:pt idx="1117">
                  <c:v>45050</c:v>
                </c:pt>
                <c:pt idx="1118">
                  <c:v>45051</c:v>
                </c:pt>
                <c:pt idx="1119">
                  <c:v>45054</c:v>
                </c:pt>
                <c:pt idx="1120">
                  <c:v>45055</c:v>
                </c:pt>
                <c:pt idx="1121">
                  <c:v>45056</c:v>
                </c:pt>
                <c:pt idx="1122">
                  <c:v>45057</c:v>
                </c:pt>
                <c:pt idx="1123">
                  <c:v>45058</c:v>
                </c:pt>
                <c:pt idx="1124">
                  <c:v>45061</c:v>
                </c:pt>
                <c:pt idx="1125">
                  <c:v>45062</c:v>
                </c:pt>
                <c:pt idx="1126">
                  <c:v>45063</c:v>
                </c:pt>
                <c:pt idx="1127">
                  <c:v>45064</c:v>
                </c:pt>
                <c:pt idx="1128">
                  <c:v>45065</c:v>
                </c:pt>
                <c:pt idx="1129">
                  <c:v>45068</c:v>
                </c:pt>
                <c:pt idx="1130">
                  <c:v>45069</c:v>
                </c:pt>
                <c:pt idx="1131">
                  <c:v>45070</c:v>
                </c:pt>
                <c:pt idx="1132">
                  <c:v>45071</c:v>
                </c:pt>
                <c:pt idx="1133">
                  <c:v>45072</c:v>
                </c:pt>
                <c:pt idx="1134">
                  <c:v>45076</c:v>
                </c:pt>
                <c:pt idx="1135">
                  <c:v>45077</c:v>
                </c:pt>
                <c:pt idx="1136">
                  <c:v>45078</c:v>
                </c:pt>
                <c:pt idx="1137">
                  <c:v>45079</c:v>
                </c:pt>
                <c:pt idx="1138">
                  <c:v>45082</c:v>
                </c:pt>
                <c:pt idx="1139">
                  <c:v>45083</c:v>
                </c:pt>
                <c:pt idx="1140">
                  <c:v>45084</c:v>
                </c:pt>
                <c:pt idx="1141">
                  <c:v>45085</c:v>
                </c:pt>
                <c:pt idx="1142">
                  <c:v>45086</c:v>
                </c:pt>
                <c:pt idx="1143">
                  <c:v>45089</c:v>
                </c:pt>
                <c:pt idx="1144">
                  <c:v>45090</c:v>
                </c:pt>
                <c:pt idx="1145">
                  <c:v>45091</c:v>
                </c:pt>
                <c:pt idx="1146">
                  <c:v>45092</c:v>
                </c:pt>
                <c:pt idx="1147">
                  <c:v>45093</c:v>
                </c:pt>
                <c:pt idx="1148">
                  <c:v>45096</c:v>
                </c:pt>
                <c:pt idx="1149">
                  <c:v>45097</c:v>
                </c:pt>
                <c:pt idx="1150">
                  <c:v>45098</c:v>
                </c:pt>
                <c:pt idx="1151">
                  <c:v>45099</c:v>
                </c:pt>
                <c:pt idx="1152">
                  <c:v>45100</c:v>
                </c:pt>
                <c:pt idx="1153">
                  <c:v>45103</c:v>
                </c:pt>
                <c:pt idx="1154">
                  <c:v>45104</c:v>
                </c:pt>
                <c:pt idx="1155">
                  <c:v>45105</c:v>
                </c:pt>
                <c:pt idx="1156">
                  <c:v>45106</c:v>
                </c:pt>
                <c:pt idx="1157">
                  <c:v>45107</c:v>
                </c:pt>
                <c:pt idx="1158">
                  <c:v>45110</c:v>
                </c:pt>
                <c:pt idx="1159">
                  <c:v>45111</c:v>
                </c:pt>
                <c:pt idx="1160">
                  <c:v>45112</c:v>
                </c:pt>
                <c:pt idx="1161">
                  <c:v>45113</c:v>
                </c:pt>
                <c:pt idx="1162">
                  <c:v>45114</c:v>
                </c:pt>
                <c:pt idx="1163">
                  <c:v>45117</c:v>
                </c:pt>
                <c:pt idx="1164">
                  <c:v>45118</c:v>
                </c:pt>
                <c:pt idx="1165">
                  <c:v>45119</c:v>
                </c:pt>
                <c:pt idx="1166">
                  <c:v>45120</c:v>
                </c:pt>
                <c:pt idx="1167">
                  <c:v>45121</c:v>
                </c:pt>
                <c:pt idx="1168">
                  <c:v>45124</c:v>
                </c:pt>
                <c:pt idx="1169">
                  <c:v>45125</c:v>
                </c:pt>
                <c:pt idx="1170">
                  <c:v>45126</c:v>
                </c:pt>
                <c:pt idx="1171">
                  <c:v>45127</c:v>
                </c:pt>
                <c:pt idx="1172">
                  <c:v>45128</c:v>
                </c:pt>
                <c:pt idx="1173">
                  <c:v>45131</c:v>
                </c:pt>
                <c:pt idx="1174">
                  <c:v>45132</c:v>
                </c:pt>
                <c:pt idx="1175">
                  <c:v>45133</c:v>
                </c:pt>
                <c:pt idx="1176">
                  <c:v>45134</c:v>
                </c:pt>
                <c:pt idx="1177">
                  <c:v>45135</c:v>
                </c:pt>
                <c:pt idx="1178">
                  <c:v>45138</c:v>
                </c:pt>
                <c:pt idx="1179">
                  <c:v>45139</c:v>
                </c:pt>
                <c:pt idx="1180">
                  <c:v>45140</c:v>
                </c:pt>
                <c:pt idx="1181">
                  <c:v>45141</c:v>
                </c:pt>
                <c:pt idx="1182">
                  <c:v>45142</c:v>
                </c:pt>
                <c:pt idx="1183">
                  <c:v>45145</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45173</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45208</c:v>
                </c:pt>
                <c:pt idx="1229">
                  <c:v>45209</c:v>
                </c:pt>
                <c:pt idx="1230">
                  <c:v>45210</c:v>
                </c:pt>
                <c:pt idx="1231">
                  <c:v>45211</c:v>
                </c:pt>
                <c:pt idx="1232">
                  <c:v>45212</c:v>
                </c:pt>
                <c:pt idx="1233">
                  <c:v>45215</c:v>
                </c:pt>
                <c:pt idx="1234">
                  <c:v>45216</c:v>
                </c:pt>
                <c:pt idx="1235">
                  <c:v>45217</c:v>
                </c:pt>
                <c:pt idx="1236">
                  <c:v>45218</c:v>
                </c:pt>
                <c:pt idx="1237">
                  <c:v>45219</c:v>
                </c:pt>
                <c:pt idx="1238">
                  <c:v>45222</c:v>
                </c:pt>
                <c:pt idx="1239">
                  <c:v>45223</c:v>
                </c:pt>
                <c:pt idx="1240">
                  <c:v>45224</c:v>
                </c:pt>
                <c:pt idx="1241">
                  <c:v>45225</c:v>
                </c:pt>
                <c:pt idx="1242">
                  <c:v>45226</c:v>
                </c:pt>
                <c:pt idx="1243">
                  <c:v>45229</c:v>
                </c:pt>
                <c:pt idx="1244">
                  <c:v>45230</c:v>
                </c:pt>
                <c:pt idx="1245">
                  <c:v>45231</c:v>
                </c:pt>
                <c:pt idx="1246">
                  <c:v>45232</c:v>
                </c:pt>
                <c:pt idx="1247">
                  <c:v>45233</c:v>
                </c:pt>
                <c:pt idx="1248">
                  <c:v>45236</c:v>
                </c:pt>
                <c:pt idx="1249">
                  <c:v>45237</c:v>
                </c:pt>
                <c:pt idx="1250">
                  <c:v>45238</c:v>
                </c:pt>
                <c:pt idx="1251">
                  <c:v>45239</c:v>
                </c:pt>
                <c:pt idx="1252">
                  <c:v>45240</c:v>
                </c:pt>
                <c:pt idx="1253">
                  <c:v>45243</c:v>
                </c:pt>
                <c:pt idx="1254">
                  <c:v>45244</c:v>
                </c:pt>
                <c:pt idx="1255">
                  <c:v>45245</c:v>
                </c:pt>
                <c:pt idx="1256">
                  <c:v>45246</c:v>
                </c:pt>
                <c:pt idx="1257">
                  <c:v>45247</c:v>
                </c:pt>
                <c:pt idx="1258">
                  <c:v>45250</c:v>
                </c:pt>
                <c:pt idx="1259">
                  <c:v>45251</c:v>
                </c:pt>
                <c:pt idx="1260">
                  <c:v>45252</c:v>
                </c:pt>
                <c:pt idx="1261">
                  <c:v>45253</c:v>
                </c:pt>
                <c:pt idx="1262">
                  <c:v>45254</c:v>
                </c:pt>
                <c:pt idx="1263">
                  <c:v>45257</c:v>
                </c:pt>
                <c:pt idx="1264">
                  <c:v>45258</c:v>
                </c:pt>
                <c:pt idx="1265">
                  <c:v>45259</c:v>
                </c:pt>
                <c:pt idx="1266">
                  <c:v>45260</c:v>
                </c:pt>
                <c:pt idx="1267">
                  <c:v>45261</c:v>
                </c:pt>
                <c:pt idx="1268">
                  <c:v>45264</c:v>
                </c:pt>
                <c:pt idx="1269">
                  <c:v>45265</c:v>
                </c:pt>
                <c:pt idx="1270">
                  <c:v>45266</c:v>
                </c:pt>
                <c:pt idx="1271">
                  <c:v>45267</c:v>
                </c:pt>
                <c:pt idx="1272">
                  <c:v>45268</c:v>
                </c:pt>
                <c:pt idx="1273">
                  <c:v>45271</c:v>
                </c:pt>
                <c:pt idx="1274">
                  <c:v>45272</c:v>
                </c:pt>
                <c:pt idx="1275">
                  <c:v>45273</c:v>
                </c:pt>
                <c:pt idx="1276">
                  <c:v>45274</c:v>
                </c:pt>
                <c:pt idx="1277">
                  <c:v>45275</c:v>
                </c:pt>
                <c:pt idx="1278">
                  <c:v>45278</c:v>
                </c:pt>
                <c:pt idx="1279">
                  <c:v>45279</c:v>
                </c:pt>
                <c:pt idx="1280">
                  <c:v>45280</c:v>
                </c:pt>
                <c:pt idx="1281">
                  <c:v>45281</c:v>
                </c:pt>
                <c:pt idx="1282">
                  <c:v>45282</c:v>
                </c:pt>
                <c:pt idx="1283">
                  <c:v>45286</c:v>
                </c:pt>
                <c:pt idx="1284">
                  <c:v>45287</c:v>
                </c:pt>
                <c:pt idx="1285">
                  <c:v>45288</c:v>
                </c:pt>
                <c:pt idx="1286">
                  <c:v>45289</c:v>
                </c:pt>
                <c:pt idx="1287">
                  <c:v>45293</c:v>
                </c:pt>
                <c:pt idx="1288">
                  <c:v>45294</c:v>
                </c:pt>
                <c:pt idx="1289">
                  <c:v>45295</c:v>
                </c:pt>
                <c:pt idx="1290">
                  <c:v>45296</c:v>
                </c:pt>
                <c:pt idx="1291">
                  <c:v>45299</c:v>
                </c:pt>
                <c:pt idx="1292">
                  <c:v>45300</c:v>
                </c:pt>
                <c:pt idx="1293">
                  <c:v>45301</c:v>
                </c:pt>
                <c:pt idx="1294">
                  <c:v>45302</c:v>
                </c:pt>
                <c:pt idx="1295">
                  <c:v>45303</c:v>
                </c:pt>
                <c:pt idx="1296">
                  <c:v>45306</c:v>
                </c:pt>
                <c:pt idx="1297">
                  <c:v>45307</c:v>
                </c:pt>
                <c:pt idx="1298">
                  <c:v>45308</c:v>
                </c:pt>
                <c:pt idx="1299">
                  <c:v>45309</c:v>
                </c:pt>
                <c:pt idx="1300">
                  <c:v>45310</c:v>
                </c:pt>
                <c:pt idx="1301">
                  <c:v>45313</c:v>
                </c:pt>
                <c:pt idx="1302">
                  <c:v>45314</c:v>
                </c:pt>
                <c:pt idx="1303">
                  <c:v>45315</c:v>
                </c:pt>
                <c:pt idx="1304">
                  <c:v>45316</c:v>
                </c:pt>
                <c:pt idx="1305">
                  <c:v>45317</c:v>
                </c:pt>
                <c:pt idx="1306">
                  <c:v>45320</c:v>
                </c:pt>
                <c:pt idx="1307">
                  <c:v>45321</c:v>
                </c:pt>
                <c:pt idx="1308">
                  <c:v>45322</c:v>
                </c:pt>
                <c:pt idx="1309">
                  <c:v>45323</c:v>
                </c:pt>
                <c:pt idx="1310">
                  <c:v>45324</c:v>
                </c:pt>
                <c:pt idx="1311">
                  <c:v>45327</c:v>
                </c:pt>
                <c:pt idx="1312">
                  <c:v>45328</c:v>
                </c:pt>
                <c:pt idx="1313">
                  <c:v>45329</c:v>
                </c:pt>
                <c:pt idx="1314">
                  <c:v>45330</c:v>
                </c:pt>
                <c:pt idx="1315">
                  <c:v>45331</c:v>
                </c:pt>
                <c:pt idx="1316">
                  <c:v>45334</c:v>
                </c:pt>
                <c:pt idx="1317">
                  <c:v>45335</c:v>
                </c:pt>
                <c:pt idx="1318">
                  <c:v>45336</c:v>
                </c:pt>
                <c:pt idx="1319">
                  <c:v>45337</c:v>
                </c:pt>
                <c:pt idx="1320">
                  <c:v>45338</c:v>
                </c:pt>
                <c:pt idx="1321">
                  <c:v>45341</c:v>
                </c:pt>
                <c:pt idx="1322">
                  <c:v>45342</c:v>
                </c:pt>
                <c:pt idx="1323">
                  <c:v>45343</c:v>
                </c:pt>
                <c:pt idx="1324">
                  <c:v>45344</c:v>
                </c:pt>
                <c:pt idx="1325">
                  <c:v>45345</c:v>
                </c:pt>
                <c:pt idx="1326">
                  <c:v>45348</c:v>
                </c:pt>
                <c:pt idx="1327">
                  <c:v>45349</c:v>
                </c:pt>
                <c:pt idx="1328">
                  <c:v>45350</c:v>
                </c:pt>
                <c:pt idx="1329">
                  <c:v>45351</c:v>
                </c:pt>
                <c:pt idx="1330">
                  <c:v>45352</c:v>
                </c:pt>
                <c:pt idx="1331">
                  <c:v>45355</c:v>
                </c:pt>
                <c:pt idx="1332">
                  <c:v>45356</c:v>
                </c:pt>
                <c:pt idx="1333">
                  <c:v>45357</c:v>
                </c:pt>
                <c:pt idx="1334">
                  <c:v>45358</c:v>
                </c:pt>
                <c:pt idx="1335">
                  <c:v>45359</c:v>
                </c:pt>
                <c:pt idx="1336">
                  <c:v>45362</c:v>
                </c:pt>
                <c:pt idx="1337">
                  <c:v>45363</c:v>
                </c:pt>
                <c:pt idx="1338">
                  <c:v>45364</c:v>
                </c:pt>
                <c:pt idx="1339">
                  <c:v>45365</c:v>
                </c:pt>
                <c:pt idx="1340">
                  <c:v>45366</c:v>
                </c:pt>
                <c:pt idx="1341">
                  <c:v>45369</c:v>
                </c:pt>
                <c:pt idx="1342">
                  <c:v>45370</c:v>
                </c:pt>
                <c:pt idx="1343">
                  <c:v>45371</c:v>
                </c:pt>
                <c:pt idx="1344">
                  <c:v>45372</c:v>
                </c:pt>
                <c:pt idx="1345">
                  <c:v>45373</c:v>
                </c:pt>
                <c:pt idx="1346">
                  <c:v>45376</c:v>
                </c:pt>
                <c:pt idx="1347">
                  <c:v>45377</c:v>
                </c:pt>
                <c:pt idx="1348">
                  <c:v>45378</c:v>
                </c:pt>
                <c:pt idx="1349">
                  <c:v>45379</c:v>
                </c:pt>
              </c:numCache>
            </c:numRef>
          </c:cat>
          <c:val>
            <c:numRef>
              <c:f>'Q4 2024 Tech vs FTSE'!$D$37:$D$1386</c:f>
              <c:numCache>
                <c:formatCode>0.00\%</c:formatCode>
                <c:ptCount val="1350"/>
                <c:pt idx="0">
                  <c:v>0</c:v>
                </c:pt>
                <c:pt idx="1">
                  <c:v>-3.44</c:v>
                </c:pt>
                <c:pt idx="2">
                  <c:v>0.36</c:v>
                </c:pt>
                <c:pt idx="3">
                  <c:v>0.87</c:v>
                </c:pt>
                <c:pt idx="4">
                  <c:v>3.17</c:v>
                </c:pt>
                <c:pt idx="5">
                  <c:v>3.84</c:v>
                </c:pt>
                <c:pt idx="6">
                  <c:v>4.76</c:v>
                </c:pt>
                <c:pt idx="7">
                  <c:v>4.12</c:v>
                </c:pt>
                <c:pt idx="8">
                  <c:v>3.08</c:v>
                </c:pt>
                <c:pt idx="9">
                  <c:v>4.18</c:v>
                </c:pt>
                <c:pt idx="10">
                  <c:v>4.88</c:v>
                </c:pt>
                <c:pt idx="11">
                  <c:v>6.19</c:v>
                </c:pt>
                <c:pt idx="12">
                  <c:v>7.07</c:v>
                </c:pt>
                <c:pt idx="13">
                  <c:v>7.02</c:v>
                </c:pt>
                <c:pt idx="14">
                  <c:v>6.05</c:v>
                </c:pt>
                <c:pt idx="15">
                  <c:v>5.8</c:v>
                </c:pt>
                <c:pt idx="16">
                  <c:v>6.73</c:v>
                </c:pt>
                <c:pt idx="17">
                  <c:v>7.96</c:v>
                </c:pt>
                <c:pt idx="18">
                  <c:v>8.06</c:v>
                </c:pt>
                <c:pt idx="19">
                  <c:v>7.93</c:v>
                </c:pt>
                <c:pt idx="20">
                  <c:v>9.25</c:v>
                </c:pt>
                <c:pt idx="21">
                  <c:v>8.9600000000000009</c:v>
                </c:pt>
                <c:pt idx="22">
                  <c:v>9.73</c:v>
                </c:pt>
                <c:pt idx="23">
                  <c:v>11.03</c:v>
                </c:pt>
                <c:pt idx="24">
                  <c:v>11.53</c:v>
                </c:pt>
                <c:pt idx="25">
                  <c:v>11.53</c:v>
                </c:pt>
                <c:pt idx="26">
                  <c:v>9.89</c:v>
                </c:pt>
                <c:pt idx="27">
                  <c:v>10.19</c:v>
                </c:pt>
                <c:pt idx="28">
                  <c:v>10.11</c:v>
                </c:pt>
                <c:pt idx="29">
                  <c:v>10.88</c:v>
                </c:pt>
                <c:pt idx="30">
                  <c:v>11.96</c:v>
                </c:pt>
                <c:pt idx="31">
                  <c:v>11.78</c:v>
                </c:pt>
                <c:pt idx="32">
                  <c:v>12.71</c:v>
                </c:pt>
                <c:pt idx="33">
                  <c:v>12.8</c:v>
                </c:pt>
                <c:pt idx="34">
                  <c:v>13.09</c:v>
                </c:pt>
                <c:pt idx="35">
                  <c:v>13.28</c:v>
                </c:pt>
                <c:pt idx="36">
                  <c:v>13.07</c:v>
                </c:pt>
                <c:pt idx="37">
                  <c:v>14.36</c:v>
                </c:pt>
                <c:pt idx="38">
                  <c:v>14.49</c:v>
                </c:pt>
                <c:pt idx="39">
                  <c:v>14.54</c:v>
                </c:pt>
                <c:pt idx="40">
                  <c:v>14.18</c:v>
                </c:pt>
                <c:pt idx="41">
                  <c:v>14.7</c:v>
                </c:pt>
                <c:pt idx="42">
                  <c:v>16.489999999999998</c:v>
                </c:pt>
                <c:pt idx="43">
                  <c:v>15.56</c:v>
                </c:pt>
                <c:pt idx="44">
                  <c:v>16.100000000000001</c:v>
                </c:pt>
                <c:pt idx="45">
                  <c:v>15.16</c:v>
                </c:pt>
                <c:pt idx="46">
                  <c:v>14.72</c:v>
                </c:pt>
                <c:pt idx="47">
                  <c:v>14.47</c:v>
                </c:pt>
                <c:pt idx="48">
                  <c:v>16.100000000000001</c:v>
                </c:pt>
                <c:pt idx="49">
                  <c:v>16.239999999999998</c:v>
                </c:pt>
                <c:pt idx="50">
                  <c:v>16.47</c:v>
                </c:pt>
                <c:pt idx="51">
                  <c:v>16.940000000000001</c:v>
                </c:pt>
                <c:pt idx="52">
                  <c:v>18.23</c:v>
                </c:pt>
                <c:pt idx="53">
                  <c:v>18.11</c:v>
                </c:pt>
                <c:pt idx="54">
                  <c:v>18.13</c:v>
                </c:pt>
                <c:pt idx="55">
                  <c:v>18.07</c:v>
                </c:pt>
                <c:pt idx="56">
                  <c:v>19.22</c:v>
                </c:pt>
                <c:pt idx="57">
                  <c:v>17.37</c:v>
                </c:pt>
                <c:pt idx="58">
                  <c:v>17.149999999999999</c:v>
                </c:pt>
                <c:pt idx="59">
                  <c:v>18.54</c:v>
                </c:pt>
                <c:pt idx="60">
                  <c:v>18.170000000000002</c:v>
                </c:pt>
                <c:pt idx="61">
                  <c:v>23.62</c:v>
                </c:pt>
                <c:pt idx="62">
                  <c:v>24.18</c:v>
                </c:pt>
                <c:pt idx="63">
                  <c:v>24.59</c:v>
                </c:pt>
                <c:pt idx="64">
                  <c:v>23.81</c:v>
                </c:pt>
                <c:pt idx="65">
                  <c:v>25.28</c:v>
                </c:pt>
                <c:pt idx="66">
                  <c:v>25</c:v>
                </c:pt>
                <c:pt idx="67">
                  <c:v>25.66</c:v>
                </c:pt>
                <c:pt idx="68">
                  <c:v>26.2</c:v>
                </c:pt>
                <c:pt idx="69">
                  <c:v>25.4</c:v>
                </c:pt>
                <c:pt idx="70">
                  <c:v>24.92</c:v>
                </c:pt>
                <c:pt idx="71">
                  <c:v>25.84</c:v>
                </c:pt>
                <c:pt idx="72">
                  <c:v>26.12</c:v>
                </c:pt>
                <c:pt idx="73">
                  <c:v>26.61</c:v>
                </c:pt>
                <c:pt idx="74">
                  <c:v>26.53</c:v>
                </c:pt>
                <c:pt idx="75">
                  <c:v>26.35</c:v>
                </c:pt>
                <c:pt idx="76">
                  <c:v>26.04</c:v>
                </c:pt>
                <c:pt idx="77">
                  <c:v>25.71</c:v>
                </c:pt>
                <c:pt idx="78">
                  <c:v>27.37</c:v>
                </c:pt>
                <c:pt idx="79">
                  <c:v>27.77</c:v>
                </c:pt>
                <c:pt idx="80">
                  <c:v>27.08</c:v>
                </c:pt>
                <c:pt idx="81">
                  <c:v>27.66</c:v>
                </c:pt>
                <c:pt idx="82">
                  <c:v>27.9</c:v>
                </c:pt>
                <c:pt idx="83">
                  <c:v>28.92</c:v>
                </c:pt>
                <c:pt idx="84">
                  <c:v>28.1</c:v>
                </c:pt>
                <c:pt idx="85">
                  <c:v>26.61</c:v>
                </c:pt>
                <c:pt idx="86">
                  <c:v>25.25</c:v>
                </c:pt>
                <c:pt idx="87">
                  <c:v>24.8</c:v>
                </c:pt>
                <c:pt idx="88">
                  <c:v>23.14</c:v>
                </c:pt>
                <c:pt idx="89">
                  <c:v>23.2</c:v>
                </c:pt>
                <c:pt idx="90">
                  <c:v>23.5</c:v>
                </c:pt>
                <c:pt idx="91">
                  <c:v>23.33</c:v>
                </c:pt>
                <c:pt idx="92">
                  <c:v>20.98</c:v>
                </c:pt>
                <c:pt idx="93">
                  <c:v>22.78</c:v>
                </c:pt>
                <c:pt idx="94">
                  <c:v>23.81</c:v>
                </c:pt>
                <c:pt idx="95">
                  <c:v>25.78</c:v>
                </c:pt>
                <c:pt idx="96">
                  <c:v>25.91</c:v>
                </c:pt>
                <c:pt idx="97">
                  <c:v>25.86</c:v>
                </c:pt>
                <c:pt idx="98">
                  <c:v>26.76</c:v>
                </c:pt>
                <c:pt idx="99">
                  <c:v>27.33</c:v>
                </c:pt>
                <c:pt idx="100">
                  <c:v>25.73</c:v>
                </c:pt>
                <c:pt idx="101">
                  <c:v>26.11</c:v>
                </c:pt>
                <c:pt idx="102">
                  <c:v>25.89</c:v>
                </c:pt>
                <c:pt idx="103">
                  <c:v>25.17</c:v>
                </c:pt>
                <c:pt idx="104">
                  <c:v>25.97</c:v>
                </c:pt>
                <c:pt idx="105">
                  <c:v>25.59</c:v>
                </c:pt>
                <c:pt idx="106">
                  <c:v>23.7</c:v>
                </c:pt>
                <c:pt idx="107">
                  <c:v>25.31</c:v>
                </c:pt>
                <c:pt idx="108">
                  <c:v>26.64</c:v>
                </c:pt>
                <c:pt idx="109">
                  <c:v>27.13</c:v>
                </c:pt>
                <c:pt idx="110">
                  <c:v>28.73</c:v>
                </c:pt>
                <c:pt idx="111">
                  <c:v>29.69</c:v>
                </c:pt>
                <c:pt idx="112">
                  <c:v>29.05</c:v>
                </c:pt>
                <c:pt idx="113">
                  <c:v>29.9</c:v>
                </c:pt>
                <c:pt idx="114">
                  <c:v>30.04</c:v>
                </c:pt>
                <c:pt idx="115">
                  <c:v>29.81</c:v>
                </c:pt>
                <c:pt idx="116">
                  <c:v>29.2</c:v>
                </c:pt>
                <c:pt idx="117">
                  <c:v>29.75</c:v>
                </c:pt>
                <c:pt idx="118">
                  <c:v>29.51</c:v>
                </c:pt>
                <c:pt idx="119">
                  <c:v>31.26</c:v>
                </c:pt>
                <c:pt idx="120">
                  <c:v>30.78</c:v>
                </c:pt>
                <c:pt idx="121">
                  <c:v>31.2</c:v>
                </c:pt>
                <c:pt idx="122">
                  <c:v>30.36</c:v>
                </c:pt>
                <c:pt idx="123">
                  <c:v>29.31</c:v>
                </c:pt>
                <c:pt idx="124">
                  <c:v>29.16</c:v>
                </c:pt>
                <c:pt idx="125">
                  <c:v>30.41</c:v>
                </c:pt>
                <c:pt idx="126">
                  <c:v>31.84</c:v>
                </c:pt>
                <c:pt idx="127">
                  <c:v>32.92</c:v>
                </c:pt>
                <c:pt idx="128">
                  <c:v>34.479999999999997</c:v>
                </c:pt>
                <c:pt idx="129">
                  <c:v>34.409999999999997</c:v>
                </c:pt>
                <c:pt idx="130">
                  <c:v>34.53</c:v>
                </c:pt>
                <c:pt idx="131">
                  <c:v>33.880000000000003</c:v>
                </c:pt>
                <c:pt idx="132">
                  <c:v>34.28</c:v>
                </c:pt>
                <c:pt idx="133">
                  <c:v>34.81</c:v>
                </c:pt>
                <c:pt idx="134">
                  <c:v>36.700000000000003</c:v>
                </c:pt>
                <c:pt idx="135">
                  <c:v>37.61</c:v>
                </c:pt>
                <c:pt idx="136">
                  <c:v>37.1</c:v>
                </c:pt>
                <c:pt idx="137">
                  <c:v>36.36</c:v>
                </c:pt>
                <c:pt idx="138">
                  <c:v>36.19</c:v>
                </c:pt>
                <c:pt idx="139">
                  <c:v>36.67</c:v>
                </c:pt>
                <c:pt idx="140">
                  <c:v>36.21</c:v>
                </c:pt>
                <c:pt idx="141">
                  <c:v>36.56</c:v>
                </c:pt>
                <c:pt idx="142">
                  <c:v>36.49</c:v>
                </c:pt>
                <c:pt idx="143">
                  <c:v>36.700000000000003</c:v>
                </c:pt>
                <c:pt idx="144">
                  <c:v>35.840000000000003</c:v>
                </c:pt>
                <c:pt idx="145">
                  <c:v>37.14</c:v>
                </c:pt>
                <c:pt idx="146">
                  <c:v>37.15</c:v>
                </c:pt>
                <c:pt idx="147">
                  <c:v>35.99</c:v>
                </c:pt>
                <c:pt idx="148">
                  <c:v>33.950000000000003</c:v>
                </c:pt>
                <c:pt idx="149">
                  <c:v>35.450000000000003</c:v>
                </c:pt>
                <c:pt idx="150">
                  <c:v>34.54</c:v>
                </c:pt>
                <c:pt idx="151">
                  <c:v>29.57</c:v>
                </c:pt>
                <c:pt idx="152">
                  <c:v>31.67</c:v>
                </c:pt>
                <c:pt idx="153">
                  <c:v>31.71</c:v>
                </c:pt>
                <c:pt idx="154">
                  <c:v>35.200000000000003</c:v>
                </c:pt>
                <c:pt idx="155">
                  <c:v>33.270000000000003</c:v>
                </c:pt>
                <c:pt idx="156">
                  <c:v>32.200000000000003</c:v>
                </c:pt>
                <c:pt idx="157">
                  <c:v>33.99</c:v>
                </c:pt>
                <c:pt idx="158">
                  <c:v>29.99</c:v>
                </c:pt>
                <c:pt idx="159">
                  <c:v>31.56</c:v>
                </c:pt>
                <c:pt idx="160">
                  <c:v>34.01</c:v>
                </c:pt>
                <c:pt idx="161">
                  <c:v>35.229999999999997</c:v>
                </c:pt>
                <c:pt idx="162">
                  <c:v>34.6</c:v>
                </c:pt>
                <c:pt idx="163">
                  <c:v>35.78</c:v>
                </c:pt>
                <c:pt idx="164">
                  <c:v>36.090000000000003</c:v>
                </c:pt>
                <c:pt idx="165">
                  <c:v>33.770000000000003</c:v>
                </c:pt>
                <c:pt idx="166">
                  <c:v>35.44</c:v>
                </c:pt>
                <c:pt idx="167">
                  <c:v>36.619999999999997</c:v>
                </c:pt>
                <c:pt idx="168">
                  <c:v>36.29</c:v>
                </c:pt>
                <c:pt idx="169">
                  <c:v>37.56</c:v>
                </c:pt>
                <c:pt idx="170">
                  <c:v>37.25</c:v>
                </c:pt>
                <c:pt idx="171">
                  <c:v>37.18</c:v>
                </c:pt>
                <c:pt idx="172">
                  <c:v>35.799999999999997</c:v>
                </c:pt>
                <c:pt idx="173">
                  <c:v>37.26</c:v>
                </c:pt>
                <c:pt idx="174">
                  <c:v>38.5</c:v>
                </c:pt>
                <c:pt idx="175">
                  <c:v>39.61</c:v>
                </c:pt>
                <c:pt idx="176">
                  <c:v>35.46</c:v>
                </c:pt>
                <c:pt idx="177">
                  <c:v>31.85</c:v>
                </c:pt>
                <c:pt idx="178">
                  <c:v>33.03</c:v>
                </c:pt>
                <c:pt idx="179">
                  <c:v>35.729999999999997</c:v>
                </c:pt>
                <c:pt idx="180">
                  <c:v>35.29</c:v>
                </c:pt>
                <c:pt idx="181">
                  <c:v>34.880000000000003</c:v>
                </c:pt>
                <c:pt idx="182">
                  <c:v>35.619999999999997</c:v>
                </c:pt>
                <c:pt idx="183">
                  <c:v>35.159999999999997</c:v>
                </c:pt>
                <c:pt idx="184">
                  <c:v>35.520000000000003</c:v>
                </c:pt>
                <c:pt idx="185">
                  <c:v>34.6</c:v>
                </c:pt>
                <c:pt idx="186">
                  <c:v>34.200000000000003</c:v>
                </c:pt>
                <c:pt idx="187">
                  <c:v>32.659999999999997</c:v>
                </c:pt>
                <c:pt idx="188">
                  <c:v>32.799999999999997</c:v>
                </c:pt>
                <c:pt idx="189">
                  <c:v>33.79</c:v>
                </c:pt>
                <c:pt idx="190">
                  <c:v>33.380000000000003</c:v>
                </c:pt>
                <c:pt idx="191">
                  <c:v>34.01</c:v>
                </c:pt>
                <c:pt idx="192">
                  <c:v>32.159999999999997</c:v>
                </c:pt>
                <c:pt idx="193">
                  <c:v>28.95</c:v>
                </c:pt>
                <c:pt idx="194">
                  <c:v>29.57</c:v>
                </c:pt>
                <c:pt idx="195">
                  <c:v>32.08</c:v>
                </c:pt>
                <c:pt idx="196">
                  <c:v>30.44</c:v>
                </c:pt>
                <c:pt idx="197">
                  <c:v>27.33</c:v>
                </c:pt>
                <c:pt idx="198">
                  <c:v>28.78</c:v>
                </c:pt>
                <c:pt idx="199">
                  <c:v>28.63</c:v>
                </c:pt>
                <c:pt idx="200">
                  <c:v>30.22</c:v>
                </c:pt>
                <c:pt idx="201">
                  <c:v>30.52</c:v>
                </c:pt>
                <c:pt idx="202">
                  <c:v>31.78</c:v>
                </c:pt>
                <c:pt idx="203">
                  <c:v>31.64</c:v>
                </c:pt>
                <c:pt idx="204">
                  <c:v>31.47</c:v>
                </c:pt>
                <c:pt idx="205">
                  <c:v>31.96</c:v>
                </c:pt>
                <c:pt idx="206">
                  <c:v>32.35</c:v>
                </c:pt>
                <c:pt idx="207">
                  <c:v>29.36</c:v>
                </c:pt>
                <c:pt idx="208">
                  <c:v>30.18</c:v>
                </c:pt>
                <c:pt idx="209">
                  <c:v>30.74</c:v>
                </c:pt>
                <c:pt idx="210">
                  <c:v>29.5</c:v>
                </c:pt>
                <c:pt idx="211">
                  <c:v>29.6</c:v>
                </c:pt>
                <c:pt idx="212">
                  <c:v>30.69</c:v>
                </c:pt>
                <c:pt idx="213">
                  <c:v>31.8</c:v>
                </c:pt>
                <c:pt idx="214">
                  <c:v>31.11</c:v>
                </c:pt>
                <c:pt idx="215">
                  <c:v>32.909999999999997</c:v>
                </c:pt>
                <c:pt idx="216">
                  <c:v>32.54</c:v>
                </c:pt>
                <c:pt idx="217">
                  <c:v>31.92</c:v>
                </c:pt>
                <c:pt idx="218">
                  <c:v>33.39</c:v>
                </c:pt>
                <c:pt idx="219">
                  <c:v>33.5</c:v>
                </c:pt>
                <c:pt idx="220">
                  <c:v>33.79</c:v>
                </c:pt>
                <c:pt idx="221">
                  <c:v>34.03</c:v>
                </c:pt>
                <c:pt idx="222">
                  <c:v>34.86</c:v>
                </c:pt>
                <c:pt idx="223">
                  <c:v>36.86</c:v>
                </c:pt>
                <c:pt idx="224">
                  <c:v>38</c:v>
                </c:pt>
                <c:pt idx="225">
                  <c:v>38.47</c:v>
                </c:pt>
                <c:pt idx="226">
                  <c:v>39.4</c:v>
                </c:pt>
                <c:pt idx="227">
                  <c:v>39.630000000000003</c:v>
                </c:pt>
                <c:pt idx="228">
                  <c:v>38.909999999999997</c:v>
                </c:pt>
                <c:pt idx="229">
                  <c:v>38.28</c:v>
                </c:pt>
                <c:pt idx="230">
                  <c:v>38.31</c:v>
                </c:pt>
                <c:pt idx="231">
                  <c:v>39.76</c:v>
                </c:pt>
                <c:pt idx="232">
                  <c:v>41.29</c:v>
                </c:pt>
                <c:pt idx="233">
                  <c:v>41.66</c:v>
                </c:pt>
                <c:pt idx="234">
                  <c:v>41.65</c:v>
                </c:pt>
                <c:pt idx="235">
                  <c:v>41.55</c:v>
                </c:pt>
                <c:pt idx="236">
                  <c:v>40.299999999999997</c:v>
                </c:pt>
                <c:pt idx="237">
                  <c:v>39.79</c:v>
                </c:pt>
                <c:pt idx="238">
                  <c:v>40.36</c:v>
                </c:pt>
                <c:pt idx="239">
                  <c:v>40.51</c:v>
                </c:pt>
                <c:pt idx="240">
                  <c:v>42.34</c:v>
                </c:pt>
                <c:pt idx="241">
                  <c:v>42.09</c:v>
                </c:pt>
                <c:pt idx="242">
                  <c:v>41.88</c:v>
                </c:pt>
                <c:pt idx="243">
                  <c:v>42.05</c:v>
                </c:pt>
                <c:pt idx="244">
                  <c:v>43.11</c:v>
                </c:pt>
                <c:pt idx="245">
                  <c:v>45.57</c:v>
                </c:pt>
                <c:pt idx="246">
                  <c:v>44.84</c:v>
                </c:pt>
                <c:pt idx="247">
                  <c:v>43.64</c:v>
                </c:pt>
                <c:pt idx="248">
                  <c:v>44.94</c:v>
                </c:pt>
                <c:pt idx="249">
                  <c:v>46.32</c:v>
                </c:pt>
                <c:pt idx="250">
                  <c:v>48.06</c:v>
                </c:pt>
                <c:pt idx="251">
                  <c:v>47.88</c:v>
                </c:pt>
                <c:pt idx="252">
                  <c:v>48.55</c:v>
                </c:pt>
                <c:pt idx="253">
                  <c:v>48.82</c:v>
                </c:pt>
                <c:pt idx="254">
                  <c:v>49.04</c:v>
                </c:pt>
                <c:pt idx="255">
                  <c:v>47.96</c:v>
                </c:pt>
                <c:pt idx="256">
                  <c:v>48.01</c:v>
                </c:pt>
                <c:pt idx="257">
                  <c:v>47.74</c:v>
                </c:pt>
                <c:pt idx="258">
                  <c:v>47.26</c:v>
                </c:pt>
                <c:pt idx="259">
                  <c:v>46.44</c:v>
                </c:pt>
                <c:pt idx="260">
                  <c:v>43.55</c:v>
                </c:pt>
                <c:pt idx="261">
                  <c:v>43.7</c:v>
                </c:pt>
                <c:pt idx="262">
                  <c:v>44.97</c:v>
                </c:pt>
                <c:pt idx="263">
                  <c:v>45.92</c:v>
                </c:pt>
                <c:pt idx="264">
                  <c:v>46.97</c:v>
                </c:pt>
                <c:pt idx="265">
                  <c:v>45.85</c:v>
                </c:pt>
                <c:pt idx="266">
                  <c:v>45.68</c:v>
                </c:pt>
                <c:pt idx="267">
                  <c:v>46.75</c:v>
                </c:pt>
                <c:pt idx="268">
                  <c:v>46.85</c:v>
                </c:pt>
                <c:pt idx="269">
                  <c:v>46.54</c:v>
                </c:pt>
                <c:pt idx="270">
                  <c:v>46.6</c:v>
                </c:pt>
                <c:pt idx="271">
                  <c:v>47.21</c:v>
                </c:pt>
                <c:pt idx="272">
                  <c:v>47.82</c:v>
                </c:pt>
                <c:pt idx="273">
                  <c:v>46.7</c:v>
                </c:pt>
                <c:pt idx="274">
                  <c:v>45.09</c:v>
                </c:pt>
                <c:pt idx="275">
                  <c:v>47.32</c:v>
                </c:pt>
                <c:pt idx="276">
                  <c:v>45.92</c:v>
                </c:pt>
                <c:pt idx="277">
                  <c:v>46.02</c:v>
                </c:pt>
                <c:pt idx="278">
                  <c:v>44.04</c:v>
                </c:pt>
                <c:pt idx="279">
                  <c:v>45.68</c:v>
                </c:pt>
                <c:pt idx="280">
                  <c:v>48.91</c:v>
                </c:pt>
                <c:pt idx="281">
                  <c:v>48.98</c:v>
                </c:pt>
                <c:pt idx="282">
                  <c:v>50.01</c:v>
                </c:pt>
                <c:pt idx="283">
                  <c:v>48.3</c:v>
                </c:pt>
                <c:pt idx="284">
                  <c:v>48.97</c:v>
                </c:pt>
                <c:pt idx="285">
                  <c:v>48.95</c:v>
                </c:pt>
                <c:pt idx="286">
                  <c:v>48.91</c:v>
                </c:pt>
                <c:pt idx="287">
                  <c:v>49.2</c:v>
                </c:pt>
                <c:pt idx="288">
                  <c:v>49.1</c:v>
                </c:pt>
                <c:pt idx="289">
                  <c:v>49.11</c:v>
                </c:pt>
                <c:pt idx="290">
                  <c:v>49.93</c:v>
                </c:pt>
                <c:pt idx="291">
                  <c:v>51.38</c:v>
                </c:pt>
                <c:pt idx="292">
                  <c:v>49.86</c:v>
                </c:pt>
                <c:pt idx="293">
                  <c:v>48.64</c:v>
                </c:pt>
                <c:pt idx="294">
                  <c:v>43.48</c:v>
                </c:pt>
                <c:pt idx="295">
                  <c:v>38.67</c:v>
                </c:pt>
                <c:pt idx="296">
                  <c:v>37.64</c:v>
                </c:pt>
                <c:pt idx="297">
                  <c:v>31.38</c:v>
                </c:pt>
                <c:pt idx="298">
                  <c:v>26.85</c:v>
                </c:pt>
                <c:pt idx="299">
                  <c:v>32.65</c:v>
                </c:pt>
                <c:pt idx="300">
                  <c:v>28.21</c:v>
                </c:pt>
                <c:pt idx="301">
                  <c:v>32.31</c:v>
                </c:pt>
                <c:pt idx="302">
                  <c:v>27.26</c:v>
                </c:pt>
                <c:pt idx="303">
                  <c:v>24.41</c:v>
                </c:pt>
                <c:pt idx="304">
                  <c:v>14.42</c:v>
                </c:pt>
                <c:pt idx="305">
                  <c:v>20.68</c:v>
                </c:pt>
                <c:pt idx="306">
                  <c:v>14.68</c:v>
                </c:pt>
                <c:pt idx="307">
                  <c:v>5.29</c:v>
                </c:pt>
                <c:pt idx="308">
                  <c:v>14.15</c:v>
                </c:pt>
                <c:pt idx="309">
                  <c:v>5.41</c:v>
                </c:pt>
                <c:pt idx="310">
                  <c:v>8.1</c:v>
                </c:pt>
                <c:pt idx="311">
                  <c:v>3.87</c:v>
                </c:pt>
                <c:pt idx="312">
                  <c:v>8.4</c:v>
                </c:pt>
                <c:pt idx="313">
                  <c:v>2.68</c:v>
                </c:pt>
                <c:pt idx="314">
                  <c:v>-1.77</c:v>
                </c:pt>
                <c:pt idx="315">
                  <c:v>7.11</c:v>
                </c:pt>
                <c:pt idx="316">
                  <c:v>4.47</c:v>
                </c:pt>
                <c:pt idx="317">
                  <c:v>17.149999999999999</c:v>
                </c:pt>
                <c:pt idx="318">
                  <c:v>11.81</c:v>
                </c:pt>
                <c:pt idx="319">
                  <c:v>16.309999999999999</c:v>
                </c:pt>
                <c:pt idx="320">
                  <c:v>12.14</c:v>
                </c:pt>
                <c:pt idx="321">
                  <c:v>6.42</c:v>
                </c:pt>
                <c:pt idx="322">
                  <c:v>7.09</c:v>
                </c:pt>
                <c:pt idx="323">
                  <c:v>4.3899999999999997</c:v>
                </c:pt>
                <c:pt idx="324">
                  <c:v>13.32</c:v>
                </c:pt>
                <c:pt idx="325">
                  <c:v>12.46</c:v>
                </c:pt>
                <c:pt idx="326">
                  <c:v>17.670000000000002</c:v>
                </c:pt>
                <c:pt idx="327">
                  <c:v>21.88</c:v>
                </c:pt>
                <c:pt idx="328">
                  <c:v>18.54</c:v>
                </c:pt>
                <c:pt idx="329">
                  <c:v>22.28</c:v>
                </c:pt>
                <c:pt idx="330">
                  <c:v>16.510000000000002</c:v>
                </c:pt>
                <c:pt idx="331">
                  <c:v>15.48</c:v>
                </c:pt>
                <c:pt idx="332">
                  <c:v>20.34</c:v>
                </c:pt>
                <c:pt idx="333">
                  <c:v>20.13</c:v>
                </c:pt>
                <c:pt idx="334">
                  <c:v>14.43</c:v>
                </c:pt>
                <c:pt idx="335">
                  <c:v>18.2</c:v>
                </c:pt>
                <c:pt idx="336">
                  <c:v>18.61</c:v>
                </c:pt>
                <c:pt idx="337">
                  <c:v>20.02</c:v>
                </c:pt>
                <c:pt idx="338">
                  <c:v>22.68</c:v>
                </c:pt>
                <c:pt idx="339">
                  <c:v>22.07</c:v>
                </c:pt>
                <c:pt idx="340">
                  <c:v>28.07</c:v>
                </c:pt>
                <c:pt idx="341">
                  <c:v>26.87</c:v>
                </c:pt>
                <c:pt idx="342">
                  <c:v>23.34</c:v>
                </c:pt>
                <c:pt idx="343">
                  <c:v>22.83</c:v>
                </c:pt>
                <c:pt idx="344">
                  <c:v>24.26</c:v>
                </c:pt>
                <c:pt idx="345">
                  <c:v>23.39</c:v>
                </c:pt>
                <c:pt idx="346">
                  <c:v>27.75</c:v>
                </c:pt>
                <c:pt idx="347">
                  <c:v>28.65</c:v>
                </c:pt>
                <c:pt idx="348">
                  <c:v>28.2</c:v>
                </c:pt>
                <c:pt idx="349">
                  <c:v>27.08</c:v>
                </c:pt>
                <c:pt idx="350">
                  <c:v>24.14</c:v>
                </c:pt>
                <c:pt idx="351">
                  <c:v>22.76</c:v>
                </c:pt>
                <c:pt idx="352">
                  <c:v>25.41</c:v>
                </c:pt>
                <c:pt idx="353">
                  <c:v>31.35</c:v>
                </c:pt>
                <c:pt idx="354">
                  <c:v>29.83</c:v>
                </c:pt>
                <c:pt idx="355">
                  <c:v>33.229999999999997</c:v>
                </c:pt>
                <c:pt idx="356">
                  <c:v>32.11</c:v>
                </c:pt>
                <c:pt idx="357">
                  <c:v>32.25</c:v>
                </c:pt>
                <c:pt idx="358">
                  <c:v>34.32</c:v>
                </c:pt>
                <c:pt idx="359">
                  <c:v>36.450000000000003</c:v>
                </c:pt>
                <c:pt idx="360">
                  <c:v>37.590000000000003</c:v>
                </c:pt>
                <c:pt idx="361">
                  <c:v>37.51</c:v>
                </c:pt>
                <c:pt idx="362">
                  <c:v>38.69</c:v>
                </c:pt>
                <c:pt idx="363">
                  <c:v>40.159999999999997</c:v>
                </c:pt>
                <c:pt idx="364">
                  <c:v>41.38</c:v>
                </c:pt>
                <c:pt idx="365">
                  <c:v>38.729999999999997</c:v>
                </c:pt>
                <c:pt idx="366">
                  <c:v>42.46</c:v>
                </c:pt>
                <c:pt idx="367">
                  <c:v>44.17</c:v>
                </c:pt>
                <c:pt idx="368">
                  <c:v>41.63</c:v>
                </c:pt>
                <c:pt idx="369">
                  <c:v>42.87</c:v>
                </c:pt>
                <c:pt idx="370">
                  <c:v>33.85</c:v>
                </c:pt>
                <c:pt idx="371">
                  <c:v>37.26</c:v>
                </c:pt>
                <c:pt idx="372">
                  <c:v>36.119999999999997</c:v>
                </c:pt>
                <c:pt idx="373">
                  <c:v>39.369999999999997</c:v>
                </c:pt>
                <c:pt idx="374">
                  <c:v>39.96</c:v>
                </c:pt>
                <c:pt idx="375">
                  <c:v>38.409999999999997</c:v>
                </c:pt>
                <c:pt idx="376">
                  <c:v>37.71</c:v>
                </c:pt>
                <c:pt idx="377">
                  <c:v>38.49</c:v>
                </c:pt>
                <c:pt idx="378">
                  <c:v>41.7</c:v>
                </c:pt>
                <c:pt idx="379">
                  <c:v>37.81</c:v>
                </c:pt>
                <c:pt idx="380">
                  <c:v>47.26</c:v>
                </c:pt>
                <c:pt idx="381">
                  <c:v>44.35</c:v>
                </c:pt>
                <c:pt idx="382">
                  <c:v>44.45</c:v>
                </c:pt>
                <c:pt idx="383">
                  <c:v>45.78</c:v>
                </c:pt>
                <c:pt idx="384">
                  <c:v>45.72</c:v>
                </c:pt>
                <c:pt idx="385">
                  <c:v>46.4</c:v>
                </c:pt>
                <c:pt idx="386">
                  <c:v>46.35</c:v>
                </c:pt>
                <c:pt idx="387">
                  <c:v>47.73</c:v>
                </c:pt>
                <c:pt idx="388">
                  <c:v>46.84</c:v>
                </c:pt>
                <c:pt idx="389">
                  <c:v>48.31</c:v>
                </c:pt>
                <c:pt idx="390">
                  <c:v>48.53</c:v>
                </c:pt>
                <c:pt idx="391">
                  <c:v>49.14</c:v>
                </c:pt>
                <c:pt idx="392">
                  <c:v>46.4</c:v>
                </c:pt>
                <c:pt idx="393">
                  <c:v>48.42</c:v>
                </c:pt>
                <c:pt idx="394">
                  <c:v>49.19</c:v>
                </c:pt>
                <c:pt idx="395">
                  <c:v>48.54</c:v>
                </c:pt>
                <c:pt idx="396">
                  <c:v>50.42</c:v>
                </c:pt>
                <c:pt idx="397">
                  <c:v>51.61</c:v>
                </c:pt>
                <c:pt idx="398">
                  <c:v>51.57</c:v>
                </c:pt>
                <c:pt idx="399">
                  <c:v>52.43</c:v>
                </c:pt>
                <c:pt idx="400">
                  <c:v>51.87</c:v>
                </c:pt>
                <c:pt idx="401">
                  <c:v>51.28</c:v>
                </c:pt>
                <c:pt idx="402">
                  <c:v>52.34</c:v>
                </c:pt>
                <c:pt idx="403">
                  <c:v>51.7</c:v>
                </c:pt>
                <c:pt idx="404">
                  <c:v>53.22</c:v>
                </c:pt>
                <c:pt idx="405">
                  <c:v>52.62</c:v>
                </c:pt>
                <c:pt idx="406">
                  <c:v>53.36</c:v>
                </c:pt>
                <c:pt idx="407">
                  <c:v>55.07</c:v>
                </c:pt>
                <c:pt idx="408">
                  <c:v>54.98</c:v>
                </c:pt>
                <c:pt idx="409">
                  <c:v>56.3</c:v>
                </c:pt>
                <c:pt idx="410">
                  <c:v>57.58</c:v>
                </c:pt>
                <c:pt idx="411">
                  <c:v>58.17</c:v>
                </c:pt>
                <c:pt idx="412">
                  <c:v>57.16</c:v>
                </c:pt>
                <c:pt idx="413">
                  <c:v>56.12</c:v>
                </c:pt>
                <c:pt idx="414">
                  <c:v>57.05</c:v>
                </c:pt>
                <c:pt idx="415">
                  <c:v>58.22</c:v>
                </c:pt>
                <c:pt idx="416">
                  <c:v>57.02</c:v>
                </c:pt>
                <c:pt idx="417">
                  <c:v>58.54</c:v>
                </c:pt>
                <c:pt idx="418">
                  <c:v>59.52</c:v>
                </c:pt>
                <c:pt idx="419">
                  <c:v>59.72</c:v>
                </c:pt>
                <c:pt idx="420">
                  <c:v>60.9</c:v>
                </c:pt>
                <c:pt idx="421">
                  <c:v>61.32</c:v>
                </c:pt>
                <c:pt idx="422">
                  <c:v>61.56</c:v>
                </c:pt>
                <c:pt idx="423">
                  <c:v>61.88</c:v>
                </c:pt>
                <c:pt idx="424">
                  <c:v>63.64</c:v>
                </c:pt>
                <c:pt idx="425">
                  <c:v>63.73</c:v>
                </c:pt>
                <c:pt idx="426">
                  <c:v>65.14</c:v>
                </c:pt>
                <c:pt idx="427">
                  <c:v>63.22</c:v>
                </c:pt>
                <c:pt idx="428">
                  <c:v>63.22</c:v>
                </c:pt>
                <c:pt idx="429">
                  <c:v>67.73</c:v>
                </c:pt>
                <c:pt idx="430">
                  <c:v>62.3</c:v>
                </c:pt>
                <c:pt idx="431">
                  <c:v>60.15</c:v>
                </c:pt>
                <c:pt idx="432">
                  <c:v>60.44</c:v>
                </c:pt>
                <c:pt idx="433">
                  <c:v>57.99</c:v>
                </c:pt>
                <c:pt idx="434">
                  <c:v>62.07</c:v>
                </c:pt>
                <c:pt idx="435">
                  <c:v>58.61</c:v>
                </c:pt>
                <c:pt idx="436">
                  <c:v>59.08</c:v>
                </c:pt>
                <c:pt idx="437">
                  <c:v>61.77</c:v>
                </c:pt>
                <c:pt idx="438">
                  <c:v>62.68</c:v>
                </c:pt>
                <c:pt idx="439">
                  <c:v>62.38</c:v>
                </c:pt>
                <c:pt idx="440">
                  <c:v>60.71</c:v>
                </c:pt>
                <c:pt idx="441">
                  <c:v>60.33</c:v>
                </c:pt>
                <c:pt idx="442">
                  <c:v>58.47</c:v>
                </c:pt>
                <c:pt idx="443">
                  <c:v>60.35</c:v>
                </c:pt>
                <c:pt idx="444">
                  <c:v>56.46</c:v>
                </c:pt>
                <c:pt idx="445">
                  <c:v>46.22</c:v>
                </c:pt>
                <c:pt idx="446">
                  <c:v>46.34</c:v>
                </c:pt>
                <c:pt idx="447">
                  <c:v>51.78</c:v>
                </c:pt>
                <c:pt idx="448">
                  <c:v>52.67</c:v>
                </c:pt>
                <c:pt idx="449">
                  <c:v>53.78</c:v>
                </c:pt>
                <c:pt idx="450">
                  <c:v>53.22</c:v>
                </c:pt>
                <c:pt idx="451">
                  <c:v>51.52</c:v>
                </c:pt>
                <c:pt idx="452">
                  <c:v>52.25</c:v>
                </c:pt>
                <c:pt idx="453">
                  <c:v>50.24</c:v>
                </c:pt>
                <c:pt idx="454">
                  <c:v>52.06</c:v>
                </c:pt>
                <c:pt idx="455">
                  <c:v>53.51</c:v>
                </c:pt>
                <c:pt idx="456">
                  <c:v>55.6</c:v>
                </c:pt>
                <c:pt idx="457">
                  <c:v>56.9</c:v>
                </c:pt>
                <c:pt idx="458">
                  <c:v>55.89</c:v>
                </c:pt>
                <c:pt idx="459">
                  <c:v>55.91</c:v>
                </c:pt>
                <c:pt idx="460">
                  <c:v>55.22</c:v>
                </c:pt>
                <c:pt idx="461">
                  <c:v>56.11</c:v>
                </c:pt>
                <c:pt idx="462">
                  <c:v>53.79</c:v>
                </c:pt>
                <c:pt idx="463">
                  <c:v>56.25</c:v>
                </c:pt>
                <c:pt idx="464">
                  <c:v>57.94</c:v>
                </c:pt>
                <c:pt idx="465">
                  <c:v>54.81</c:v>
                </c:pt>
                <c:pt idx="466">
                  <c:v>55.7</c:v>
                </c:pt>
                <c:pt idx="467">
                  <c:v>48.52</c:v>
                </c:pt>
                <c:pt idx="468">
                  <c:v>49.42</c:v>
                </c:pt>
                <c:pt idx="469">
                  <c:v>44.86</c:v>
                </c:pt>
                <c:pt idx="470">
                  <c:v>46.45</c:v>
                </c:pt>
                <c:pt idx="471">
                  <c:v>46.77</c:v>
                </c:pt>
                <c:pt idx="472">
                  <c:v>48.67</c:v>
                </c:pt>
                <c:pt idx="473">
                  <c:v>52.47</c:v>
                </c:pt>
                <c:pt idx="474">
                  <c:v>53.97</c:v>
                </c:pt>
                <c:pt idx="475">
                  <c:v>58.04</c:v>
                </c:pt>
                <c:pt idx="476">
                  <c:v>59.55</c:v>
                </c:pt>
                <c:pt idx="477">
                  <c:v>62.32</c:v>
                </c:pt>
                <c:pt idx="478">
                  <c:v>61.62</c:v>
                </c:pt>
                <c:pt idx="479">
                  <c:v>64</c:v>
                </c:pt>
                <c:pt idx="480">
                  <c:v>61.14</c:v>
                </c:pt>
                <c:pt idx="481">
                  <c:v>63.51</c:v>
                </c:pt>
                <c:pt idx="482">
                  <c:v>65.56</c:v>
                </c:pt>
                <c:pt idx="483">
                  <c:v>64.89</c:v>
                </c:pt>
                <c:pt idx="484">
                  <c:v>62.52</c:v>
                </c:pt>
                <c:pt idx="485">
                  <c:v>64.650000000000006</c:v>
                </c:pt>
                <c:pt idx="486">
                  <c:v>63.56</c:v>
                </c:pt>
                <c:pt idx="487">
                  <c:v>65.27</c:v>
                </c:pt>
                <c:pt idx="488">
                  <c:v>67.760000000000005</c:v>
                </c:pt>
                <c:pt idx="489">
                  <c:v>67.47</c:v>
                </c:pt>
                <c:pt idx="490">
                  <c:v>67.489999999999995</c:v>
                </c:pt>
                <c:pt idx="491">
                  <c:v>68.12</c:v>
                </c:pt>
                <c:pt idx="492">
                  <c:v>67.39</c:v>
                </c:pt>
                <c:pt idx="493">
                  <c:v>69.27</c:v>
                </c:pt>
                <c:pt idx="494">
                  <c:v>67.510000000000005</c:v>
                </c:pt>
                <c:pt idx="495">
                  <c:v>68</c:v>
                </c:pt>
                <c:pt idx="496">
                  <c:v>70.02</c:v>
                </c:pt>
                <c:pt idx="497">
                  <c:v>67.290000000000006</c:v>
                </c:pt>
                <c:pt idx="498">
                  <c:v>67.52</c:v>
                </c:pt>
                <c:pt idx="499">
                  <c:v>65.67</c:v>
                </c:pt>
                <c:pt idx="500">
                  <c:v>65.209999999999994</c:v>
                </c:pt>
                <c:pt idx="501">
                  <c:v>64.989999999999995</c:v>
                </c:pt>
                <c:pt idx="502">
                  <c:v>63.97</c:v>
                </c:pt>
                <c:pt idx="503">
                  <c:v>65.95</c:v>
                </c:pt>
                <c:pt idx="504">
                  <c:v>66.290000000000006</c:v>
                </c:pt>
                <c:pt idx="505">
                  <c:v>77.17</c:v>
                </c:pt>
                <c:pt idx="506">
                  <c:v>78.14</c:v>
                </c:pt>
                <c:pt idx="507">
                  <c:v>74.8</c:v>
                </c:pt>
                <c:pt idx="508">
                  <c:v>73.81</c:v>
                </c:pt>
                <c:pt idx="509">
                  <c:v>72.650000000000006</c:v>
                </c:pt>
                <c:pt idx="510">
                  <c:v>72.55</c:v>
                </c:pt>
                <c:pt idx="511">
                  <c:v>74.03</c:v>
                </c:pt>
                <c:pt idx="512">
                  <c:v>73.06</c:v>
                </c:pt>
                <c:pt idx="513">
                  <c:v>72.88</c:v>
                </c:pt>
                <c:pt idx="514">
                  <c:v>75.05</c:v>
                </c:pt>
                <c:pt idx="515">
                  <c:v>72.13</c:v>
                </c:pt>
                <c:pt idx="516">
                  <c:v>72.98</c:v>
                </c:pt>
                <c:pt idx="517">
                  <c:v>74.66</c:v>
                </c:pt>
                <c:pt idx="518">
                  <c:v>76.12</c:v>
                </c:pt>
                <c:pt idx="519">
                  <c:v>76.94</c:v>
                </c:pt>
                <c:pt idx="520">
                  <c:v>74.39</c:v>
                </c:pt>
                <c:pt idx="521">
                  <c:v>73.11</c:v>
                </c:pt>
                <c:pt idx="522">
                  <c:v>72.239999999999995</c:v>
                </c:pt>
                <c:pt idx="523">
                  <c:v>70.98</c:v>
                </c:pt>
                <c:pt idx="524">
                  <c:v>70.06</c:v>
                </c:pt>
                <c:pt idx="525">
                  <c:v>70.03</c:v>
                </c:pt>
                <c:pt idx="526">
                  <c:v>71.42</c:v>
                </c:pt>
                <c:pt idx="527">
                  <c:v>75.31</c:v>
                </c:pt>
                <c:pt idx="528">
                  <c:v>73.45</c:v>
                </c:pt>
                <c:pt idx="529">
                  <c:v>71.44</c:v>
                </c:pt>
                <c:pt idx="530">
                  <c:v>69.73</c:v>
                </c:pt>
                <c:pt idx="531">
                  <c:v>70.44</c:v>
                </c:pt>
                <c:pt idx="532">
                  <c:v>66.22</c:v>
                </c:pt>
                <c:pt idx="533">
                  <c:v>67.97</c:v>
                </c:pt>
                <c:pt idx="534">
                  <c:v>63.2</c:v>
                </c:pt>
                <c:pt idx="535">
                  <c:v>66.87</c:v>
                </c:pt>
                <c:pt idx="536">
                  <c:v>67.64</c:v>
                </c:pt>
                <c:pt idx="537">
                  <c:v>67.430000000000007</c:v>
                </c:pt>
                <c:pt idx="538">
                  <c:v>70.37</c:v>
                </c:pt>
                <c:pt idx="539">
                  <c:v>70.69</c:v>
                </c:pt>
                <c:pt idx="540">
                  <c:v>73.010000000000005</c:v>
                </c:pt>
                <c:pt idx="541">
                  <c:v>73.3</c:v>
                </c:pt>
                <c:pt idx="542">
                  <c:v>72.88</c:v>
                </c:pt>
                <c:pt idx="543">
                  <c:v>74.17</c:v>
                </c:pt>
                <c:pt idx="544">
                  <c:v>73.34</c:v>
                </c:pt>
                <c:pt idx="545">
                  <c:v>73.680000000000007</c:v>
                </c:pt>
                <c:pt idx="546">
                  <c:v>73.34</c:v>
                </c:pt>
                <c:pt idx="547">
                  <c:v>74.27</c:v>
                </c:pt>
                <c:pt idx="548">
                  <c:v>73.75</c:v>
                </c:pt>
                <c:pt idx="549">
                  <c:v>71.72</c:v>
                </c:pt>
                <c:pt idx="550">
                  <c:v>70.489999999999995</c:v>
                </c:pt>
                <c:pt idx="551">
                  <c:v>72.739999999999995</c:v>
                </c:pt>
                <c:pt idx="552">
                  <c:v>74.62</c:v>
                </c:pt>
                <c:pt idx="553">
                  <c:v>71.239999999999995</c:v>
                </c:pt>
                <c:pt idx="554">
                  <c:v>69.03</c:v>
                </c:pt>
                <c:pt idx="555">
                  <c:v>73.77</c:v>
                </c:pt>
                <c:pt idx="556">
                  <c:v>74.48</c:v>
                </c:pt>
                <c:pt idx="557">
                  <c:v>71.459999999999994</c:v>
                </c:pt>
                <c:pt idx="558">
                  <c:v>67.23</c:v>
                </c:pt>
                <c:pt idx="559">
                  <c:v>68.48</c:v>
                </c:pt>
                <c:pt idx="560">
                  <c:v>68.44</c:v>
                </c:pt>
                <c:pt idx="561">
                  <c:v>71.790000000000006</c:v>
                </c:pt>
                <c:pt idx="562">
                  <c:v>73.27</c:v>
                </c:pt>
                <c:pt idx="563">
                  <c:v>79.33</c:v>
                </c:pt>
                <c:pt idx="564">
                  <c:v>78.349999999999994</c:v>
                </c:pt>
                <c:pt idx="565">
                  <c:v>79.11</c:v>
                </c:pt>
                <c:pt idx="566">
                  <c:v>77.63</c:v>
                </c:pt>
                <c:pt idx="567">
                  <c:v>77.83</c:v>
                </c:pt>
                <c:pt idx="568">
                  <c:v>79.5</c:v>
                </c:pt>
                <c:pt idx="569">
                  <c:v>77.59</c:v>
                </c:pt>
                <c:pt idx="570">
                  <c:v>78.55</c:v>
                </c:pt>
                <c:pt idx="571">
                  <c:v>79.040000000000006</c:v>
                </c:pt>
                <c:pt idx="572">
                  <c:v>79.92</c:v>
                </c:pt>
                <c:pt idx="573">
                  <c:v>80.569999999999993</c:v>
                </c:pt>
                <c:pt idx="574">
                  <c:v>88.23</c:v>
                </c:pt>
                <c:pt idx="575">
                  <c:v>87.4</c:v>
                </c:pt>
                <c:pt idx="576">
                  <c:v>86.72</c:v>
                </c:pt>
                <c:pt idx="577">
                  <c:v>85.46</c:v>
                </c:pt>
                <c:pt idx="578">
                  <c:v>87.08</c:v>
                </c:pt>
                <c:pt idx="579">
                  <c:v>88.81</c:v>
                </c:pt>
                <c:pt idx="580">
                  <c:v>89.26</c:v>
                </c:pt>
                <c:pt idx="581">
                  <c:v>89.8</c:v>
                </c:pt>
                <c:pt idx="582">
                  <c:v>91.37</c:v>
                </c:pt>
                <c:pt idx="583">
                  <c:v>93.4</c:v>
                </c:pt>
                <c:pt idx="584">
                  <c:v>93.15</c:v>
                </c:pt>
                <c:pt idx="585">
                  <c:v>91.9</c:v>
                </c:pt>
                <c:pt idx="586">
                  <c:v>91.29</c:v>
                </c:pt>
                <c:pt idx="587">
                  <c:v>91.83</c:v>
                </c:pt>
                <c:pt idx="588">
                  <c:v>93</c:v>
                </c:pt>
                <c:pt idx="589">
                  <c:v>92.99</c:v>
                </c:pt>
                <c:pt idx="590">
                  <c:v>94.08</c:v>
                </c:pt>
                <c:pt idx="591">
                  <c:v>95.4</c:v>
                </c:pt>
                <c:pt idx="592">
                  <c:v>95.04</c:v>
                </c:pt>
                <c:pt idx="593">
                  <c:v>96</c:v>
                </c:pt>
                <c:pt idx="594">
                  <c:v>94.66</c:v>
                </c:pt>
                <c:pt idx="595">
                  <c:v>95.01</c:v>
                </c:pt>
                <c:pt idx="596">
                  <c:v>94.99</c:v>
                </c:pt>
                <c:pt idx="597">
                  <c:v>96.44</c:v>
                </c:pt>
                <c:pt idx="598">
                  <c:v>94.73</c:v>
                </c:pt>
                <c:pt idx="599">
                  <c:v>96.09</c:v>
                </c:pt>
                <c:pt idx="600">
                  <c:v>95.54</c:v>
                </c:pt>
                <c:pt idx="601">
                  <c:v>94.42</c:v>
                </c:pt>
                <c:pt idx="602">
                  <c:v>95.38</c:v>
                </c:pt>
                <c:pt idx="603">
                  <c:v>95.8</c:v>
                </c:pt>
                <c:pt idx="604">
                  <c:v>95.28</c:v>
                </c:pt>
                <c:pt idx="605">
                  <c:v>93.43</c:v>
                </c:pt>
                <c:pt idx="606">
                  <c:v>88.1</c:v>
                </c:pt>
                <c:pt idx="607">
                  <c:v>91.87</c:v>
                </c:pt>
                <c:pt idx="608">
                  <c:v>94.13</c:v>
                </c:pt>
                <c:pt idx="609">
                  <c:v>93.31</c:v>
                </c:pt>
                <c:pt idx="610">
                  <c:v>91.24</c:v>
                </c:pt>
                <c:pt idx="611">
                  <c:v>89.8</c:v>
                </c:pt>
                <c:pt idx="612">
                  <c:v>91.98</c:v>
                </c:pt>
                <c:pt idx="613">
                  <c:v>91.66</c:v>
                </c:pt>
                <c:pt idx="614">
                  <c:v>92.48</c:v>
                </c:pt>
                <c:pt idx="615">
                  <c:v>93.22</c:v>
                </c:pt>
                <c:pt idx="616">
                  <c:v>92</c:v>
                </c:pt>
                <c:pt idx="617">
                  <c:v>89.47</c:v>
                </c:pt>
                <c:pt idx="618">
                  <c:v>90.61</c:v>
                </c:pt>
                <c:pt idx="619">
                  <c:v>89.73</c:v>
                </c:pt>
                <c:pt idx="620">
                  <c:v>90.3</c:v>
                </c:pt>
                <c:pt idx="621">
                  <c:v>88.85</c:v>
                </c:pt>
                <c:pt idx="622">
                  <c:v>91.15</c:v>
                </c:pt>
                <c:pt idx="623">
                  <c:v>90.56</c:v>
                </c:pt>
                <c:pt idx="624">
                  <c:v>90.05</c:v>
                </c:pt>
                <c:pt idx="625">
                  <c:v>90.41</c:v>
                </c:pt>
                <c:pt idx="626">
                  <c:v>91.82</c:v>
                </c:pt>
                <c:pt idx="627">
                  <c:v>92.52</c:v>
                </c:pt>
                <c:pt idx="628">
                  <c:v>92.89</c:v>
                </c:pt>
                <c:pt idx="629">
                  <c:v>93.23</c:v>
                </c:pt>
                <c:pt idx="630">
                  <c:v>91.97</c:v>
                </c:pt>
                <c:pt idx="631">
                  <c:v>92.33</c:v>
                </c:pt>
                <c:pt idx="632">
                  <c:v>89.87</c:v>
                </c:pt>
                <c:pt idx="633">
                  <c:v>92.77</c:v>
                </c:pt>
                <c:pt idx="634">
                  <c:v>92.85</c:v>
                </c:pt>
                <c:pt idx="635">
                  <c:v>92.95</c:v>
                </c:pt>
                <c:pt idx="636">
                  <c:v>96.65</c:v>
                </c:pt>
                <c:pt idx="637">
                  <c:v>98.58</c:v>
                </c:pt>
                <c:pt idx="638">
                  <c:v>98.11</c:v>
                </c:pt>
                <c:pt idx="639">
                  <c:v>99.59</c:v>
                </c:pt>
                <c:pt idx="640">
                  <c:v>98.42</c:v>
                </c:pt>
                <c:pt idx="641">
                  <c:v>101.67</c:v>
                </c:pt>
                <c:pt idx="642">
                  <c:v>104.76</c:v>
                </c:pt>
                <c:pt idx="643">
                  <c:v>104.86</c:v>
                </c:pt>
                <c:pt idx="644">
                  <c:v>105.21</c:v>
                </c:pt>
                <c:pt idx="645">
                  <c:v>107.93</c:v>
                </c:pt>
                <c:pt idx="646">
                  <c:v>107.43</c:v>
                </c:pt>
                <c:pt idx="647">
                  <c:v>109.68</c:v>
                </c:pt>
                <c:pt idx="648">
                  <c:v>109.15</c:v>
                </c:pt>
                <c:pt idx="649">
                  <c:v>109.87</c:v>
                </c:pt>
                <c:pt idx="650">
                  <c:v>110.78</c:v>
                </c:pt>
                <c:pt idx="651">
                  <c:v>110.95</c:v>
                </c:pt>
                <c:pt idx="652">
                  <c:v>109.06</c:v>
                </c:pt>
                <c:pt idx="653">
                  <c:v>106.93</c:v>
                </c:pt>
                <c:pt idx="654">
                  <c:v>108.55</c:v>
                </c:pt>
                <c:pt idx="655">
                  <c:v>109.85</c:v>
                </c:pt>
                <c:pt idx="656">
                  <c:v>110.5</c:v>
                </c:pt>
                <c:pt idx="657">
                  <c:v>113.32</c:v>
                </c:pt>
                <c:pt idx="658">
                  <c:v>113.58</c:v>
                </c:pt>
                <c:pt idx="659">
                  <c:v>114.21</c:v>
                </c:pt>
                <c:pt idx="660">
                  <c:v>112.02</c:v>
                </c:pt>
                <c:pt idx="661">
                  <c:v>113.43</c:v>
                </c:pt>
                <c:pt idx="662">
                  <c:v>113.02</c:v>
                </c:pt>
                <c:pt idx="663">
                  <c:v>112.18</c:v>
                </c:pt>
                <c:pt idx="664">
                  <c:v>113.68</c:v>
                </c:pt>
                <c:pt idx="665">
                  <c:v>112.62</c:v>
                </c:pt>
                <c:pt idx="666">
                  <c:v>115.05</c:v>
                </c:pt>
                <c:pt idx="667">
                  <c:v>115.92</c:v>
                </c:pt>
                <c:pt idx="668">
                  <c:v>114.57</c:v>
                </c:pt>
                <c:pt idx="669">
                  <c:v>115</c:v>
                </c:pt>
                <c:pt idx="670">
                  <c:v>114.8</c:v>
                </c:pt>
                <c:pt idx="671">
                  <c:v>116.05</c:v>
                </c:pt>
                <c:pt idx="672">
                  <c:v>117.19</c:v>
                </c:pt>
                <c:pt idx="673">
                  <c:v>120.06</c:v>
                </c:pt>
                <c:pt idx="674">
                  <c:v>120.72</c:v>
                </c:pt>
                <c:pt idx="675">
                  <c:v>117.89</c:v>
                </c:pt>
                <c:pt idx="676">
                  <c:v>120.14</c:v>
                </c:pt>
                <c:pt idx="677">
                  <c:v>122.93</c:v>
                </c:pt>
                <c:pt idx="678">
                  <c:v>123.19</c:v>
                </c:pt>
                <c:pt idx="679">
                  <c:v>122</c:v>
                </c:pt>
                <c:pt idx="680">
                  <c:v>123.59</c:v>
                </c:pt>
                <c:pt idx="681">
                  <c:v>123.52</c:v>
                </c:pt>
                <c:pt idx="682">
                  <c:v>125.07</c:v>
                </c:pt>
                <c:pt idx="683">
                  <c:v>125.9</c:v>
                </c:pt>
                <c:pt idx="684">
                  <c:v>125.67</c:v>
                </c:pt>
                <c:pt idx="685">
                  <c:v>126.64</c:v>
                </c:pt>
                <c:pt idx="686">
                  <c:v>128.6</c:v>
                </c:pt>
                <c:pt idx="687">
                  <c:v>130.12</c:v>
                </c:pt>
                <c:pt idx="688">
                  <c:v>130.36000000000001</c:v>
                </c:pt>
                <c:pt idx="689">
                  <c:v>129.05000000000001</c:v>
                </c:pt>
                <c:pt idx="690">
                  <c:v>128.24</c:v>
                </c:pt>
                <c:pt idx="691">
                  <c:v>128.69999999999999</c:v>
                </c:pt>
                <c:pt idx="692">
                  <c:v>129.27000000000001</c:v>
                </c:pt>
                <c:pt idx="693">
                  <c:v>127.64</c:v>
                </c:pt>
                <c:pt idx="694">
                  <c:v>128.34</c:v>
                </c:pt>
                <c:pt idx="695">
                  <c:v>130.4</c:v>
                </c:pt>
                <c:pt idx="696">
                  <c:v>129.11000000000001</c:v>
                </c:pt>
                <c:pt idx="697">
                  <c:v>124.91</c:v>
                </c:pt>
                <c:pt idx="698">
                  <c:v>122.75</c:v>
                </c:pt>
                <c:pt idx="699">
                  <c:v>122.16</c:v>
                </c:pt>
                <c:pt idx="700">
                  <c:v>124.38</c:v>
                </c:pt>
                <c:pt idx="701">
                  <c:v>129.72</c:v>
                </c:pt>
                <c:pt idx="702">
                  <c:v>127.19</c:v>
                </c:pt>
                <c:pt idx="703">
                  <c:v>124.21</c:v>
                </c:pt>
                <c:pt idx="704">
                  <c:v>117.05</c:v>
                </c:pt>
                <c:pt idx="705">
                  <c:v>116.52</c:v>
                </c:pt>
                <c:pt idx="706">
                  <c:v>114.29</c:v>
                </c:pt>
                <c:pt idx="707">
                  <c:v>117.22</c:v>
                </c:pt>
                <c:pt idx="708">
                  <c:v>113.85</c:v>
                </c:pt>
                <c:pt idx="709">
                  <c:v>117.66</c:v>
                </c:pt>
                <c:pt idx="710">
                  <c:v>117.35</c:v>
                </c:pt>
                <c:pt idx="711">
                  <c:v>118.17</c:v>
                </c:pt>
                <c:pt idx="712">
                  <c:v>117.51</c:v>
                </c:pt>
                <c:pt idx="713">
                  <c:v>118.18</c:v>
                </c:pt>
                <c:pt idx="714">
                  <c:v>118.9</c:v>
                </c:pt>
                <c:pt idx="715">
                  <c:v>120.66</c:v>
                </c:pt>
                <c:pt idx="716">
                  <c:v>126.37</c:v>
                </c:pt>
                <c:pt idx="717">
                  <c:v>128.16</c:v>
                </c:pt>
                <c:pt idx="718">
                  <c:v>128.97999999999999</c:v>
                </c:pt>
                <c:pt idx="719">
                  <c:v>133.16999999999999</c:v>
                </c:pt>
                <c:pt idx="720">
                  <c:v>130.59</c:v>
                </c:pt>
                <c:pt idx="721">
                  <c:v>131.44999999999999</c:v>
                </c:pt>
                <c:pt idx="722">
                  <c:v>135.58000000000001</c:v>
                </c:pt>
                <c:pt idx="723">
                  <c:v>137.15</c:v>
                </c:pt>
                <c:pt idx="724">
                  <c:v>137.15</c:v>
                </c:pt>
                <c:pt idx="725">
                  <c:v>135.59</c:v>
                </c:pt>
                <c:pt idx="726">
                  <c:v>137.1</c:v>
                </c:pt>
                <c:pt idx="727">
                  <c:v>138.51</c:v>
                </c:pt>
                <c:pt idx="728">
                  <c:v>136.38999999999999</c:v>
                </c:pt>
                <c:pt idx="729">
                  <c:v>140.18</c:v>
                </c:pt>
                <c:pt idx="730">
                  <c:v>140.61000000000001</c:v>
                </c:pt>
                <c:pt idx="731">
                  <c:v>143.82</c:v>
                </c:pt>
                <c:pt idx="732">
                  <c:v>145</c:v>
                </c:pt>
                <c:pt idx="733">
                  <c:v>143.96</c:v>
                </c:pt>
                <c:pt idx="734">
                  <c:v>144.30000000000001</c:v>
                </c:pt>
                <c:pt idx="735">
                  <c:v>142.61000000000001</c:v>
                </c:pt>
                <c:pt idx="736">
                  <c:v>143.58000000000001</c:v>
                </c:pt>
                <c:pt idx="737">
                  <c:v>146.72</c:v>
                </c:pt>
                <c:pt idx="738">
                  <c:v>145.03</c:v>
                </c:pt>
                <c:pt idx="739">
                  <c:v>146.4</c:v>
                </c:pt>
                <c:pt idx="740">
                  <c:v>148.46</c:v>
                </c:pt>
                <c:pt idx="741">
                  <c:v>147.08000000000001</c:v>
                </c:pt>
                <c:pt idx="742">
                  <c:v>146.55000000000001</c:v>
                </c:pt>
                <c:pt idx="743">
                  <c:v>142.26</c:v>
                </c:pt>
                <c:pt idx="744">
                  <c:v>140.36000000000001</c:v>
                </c:pt>
                <c:pt idx="745">
                  <c:v>141.29</c:v>
                </c:pt>
                <c:pt idx="746">
                  <c:v>141.43</c:v>
                </c:pt>
                <c:pt idx="747">
                  <c:v>135.66999999999999</c:v>
                </c:pt>
                <c:pt idx="748">
                  <c:v>143.38</c:v>
                </c:pt>
                <c:pt idx="749">
                  <c:v>137.97</c:v>
                </c:pt>
                <c:pt idx="750">
                  <c:v>140.01</c:v>
                </c:pt>
                <c:pt idx="751">
                  <c:v>143</c:v>
                </c:pt>
                <c:pt idx="752">
                  <c:v>140.47</c:v>
                </c:pt>
                <c:pt idx="753">
                  <c:v>141.11000000000001</c:v>
                </c:pt>
                <c:pt idx="754">
                  <c:v>147.28</c:v>
                </c:pt>
                <c:pt idx="755">
                  <c:v>149.29</c:v>
                </c:pt>
                <c:pt idx="756">
                  <c:v>147.44999999999999</c:v>
                </c:pt>
                <c:pt idx="757">
                  <c:v>152.52000000000001</c:v>
                </c:pt>
                <c:pt idx="758">
                  <c:v>151.30000000000001</c:v>
                </c:pt>
                <c:pt idx="759">
                  <c:v>145.94</c:v>
                </c:pt>
                <c:pt idx="760">
                  <c:v>149.54</c:v>
                </c:pt>
                <c:pt idx="761">
                  <c:v>165.34</c:v>
                </c:pt>
                <c:pt idx="762">
                  <c:v>162.62</c:v>
                </c:pt>
                <c:pt idx="763">
                  <c:v>156.05000000000001</c:v>
                </c:pt>
                <c:pt idx="764">
                  <c:v>160.44</c:v>
                </c:pt>
                <c:pt idx="765">
                  <c:v>167.5</c:v>
                </c:pt>
                <c:pt idx="766">
                  <c:v>167.44</c:v>
                </c:pt>
                <c:pt idx="767">
                  <c:v>167.7</c:v>
                </c:pt>
                <c:pt idx="768">
                  <c:v>175.18</c:v>
                </c:pt>
                <c:pt idx="769">
                  <c:v>175.14</c:v>
                </c:pt>
                <c:pt idx="770">
                  <c:v>175.41</c:v>
                </c:pt>
                <c:pt idx="771">
                  <c:v>174.49</c:v>
                </c:pt>
                <c:pt idx="772">
                  <c:v>174.93</c:v>
                </c:pt>
                <c:pt idx="773">
                  <c:v>170.37</c:v>
                </c:pt>
                <c:pt idx="774">
                  <c:v>168.46</c:v>
                </c:pt>
                <c:pt idx="775">
                  <c:v>164.02</c:v>
                </c:pt>
                <c:pt idx="776">
                  <c:v>151.66999999999999</c:v>
                </c:pt>
                <c:pt idx="777">
                  <c:v>147.15</c:v>
                </c:pt>
                <c:pt idx="778">
                  <c:v>148.24</c:v>
                </c:pt>
                <c:pt idx="779">
                  <c:v>149.66</c:v>
                </c:pt>
                <c:pt idx="780">
                  <c:v>151.22</c:v>
                </c:pt>
                <c:pt idx="781">
                  <c:v>141.13999999999999</c:v>
                </c:pt>
                <c:pt idx="782">
                  <c:v>136.05000000000001</c:v>
                </c:pt>
                <c:pt idx="783">
                  <c:v>136.22999999999999</c:v>
                </c:pt>
                <c:pt idx="784">
                  <c:v>132.71</c:v>
                </c:pt>
                <c:pt idx="785">
                  <c:v>129.94999999999999</c:v>
                </c:pt>
                <c:pt idx="786">
                  <c:v>129.47</c:v>
                </c:pt>
                <c:pt idx="787">
                  <c:v>124.54</c:v>
                </c:pt>
                <c:pt idx="788">
                  <c:v>125.96</c:v>
                </c:pt>
                <c:pt idx="789">
                  <c:v>123.44</c:v>
                </c:pt>
                <c:pt idx="790">
                  <c:v>119.65</c:v>
                </c:pt>
                <c:pt idx="791">
                  <c:v>121.49</c:v>
                </c:pt>
                <c:pt idx="792">
                  <c:v>127.45</c:v>
                </c:pt>
                <c:pt idx="793">
                  <c:v>134.27000000000001</c:v>
                </c:pt>
                <c:pt idx="794">
                  <c:v>134.26</c:v>
                </c:pt>
                <c:pt idx="795">
                  <c:v>138.32</c:v>
                </c:pt>
                <c:pt idx="796">
                  <c:v>129.31</c:v>
                </c:pt>
                <c:pt idx="797">
                  <c:v>130.41</c:v>
                </c:pt>
                <c:pt idx="798">
                  <c:v>128.18</c:v>
                </c:pt>
                <c:pt idx="799">
                  <c:v>128.69999999999999</c:v>
                </c:pt>
                <c:pt idx="800">
                  <c:v>135.26</c:v>
                </c:pt>
                <c:pt idx="801">
                  <c:v>127.08</c:v>
                </c:pt>
                <c:pt idx="802">
                  <c:v>118.75</c:v>
                </c:pt>
                <c:pt idx="803">
                  <c:v>116.65</c:v>
                </c:pt>
                <c:pt idx="804">
                  <c:v>118.81</c:v>
                </c:pt>
                <c:pt idx="805">
                  <c:v>121.59</c:v>
                </c:pt>
                <c:pt idx="806">
                  <c:v>114.85</c:v>
                </c:pt>
                <c:pt idx="807">
                  <c:v>113.49</c:v>
                </c:pt>
                <c:pt idx="808">
                  <c:v>113.66</c:v>
                </c:pt>
                <c:pt idx="809">
                  <c:v>113.63</c:v>
                </c:pt>
                <c:pt idx="810">
                  <c:v>108.54</c:v>
                </c:pt>
                <c:pt idx="811">
                  <c:v>110.05</c:v>
                </c:pt>
                <c:pt idx="812">
                  <c:v>114.37</c:v>
                </c:pt>
                <c:pt idx="813">
                  <c:v>110.58</c:v>
                </c:pt>
                <c:pt idx="814">
                  <c:v>107.69</c:v>
                </c:pt>
                <c:pt idx="815">
                  <c:v>112.11</c:v>
                </c:pt>
                <c:pt idx="816">
                  <c:v>111.93</c:v>
                </c:pt>
                <c:pt idx="817">
                  <c:v>108.28</c:v>
                </c:pt>
                <c:pt idx="818">
                  <c:v>102.39</c:v>
                </c:pt>
                <c:pt idx="819">
                  <c:v>99.93</c:v>
                </c:pt>
                <c:pt idx="820">
                  <c:v>105.37</c:v>
                </c:pt>
                <c:pt idx="821">
                  <c:v>105.15</c:v>
                </c:pt>
                <c:pt idx="822">
                  <c:v>106.58</c:v>
                </c:pt>
                <c:pt idx="823">
                  <c:v>104.33</c:v>
                </c:pt>
                <c:pt idx="824">
                  <c:v>109.58</c:v>
                </c:pt>
                <c:pt idx="825">
                  <c:v>115.4</c:v>
                </c:pt>
                <c:pt idx="826">
                  <c:v>112.26</c:v>
                </c:pt>
                <c:pt idx="827">
                  <c:v>115.22</c:v>
                </c:pt>
                <c:pt idx="828">
                  <c:v>115.35</c:v>
                </c:pt>
                <c:pt idx="829">
                  <c:v>117.26</c:v>
                </c:pt>
                <c:pt idx="830">
                  <c:v>112.92</c:v>
                </c:pt>
                <c:pt idx="831">
                  <c:v>115.78</c:v>
                </c:pt>
                <c:pt idx="832">
                  <c:v>117.34</c:v>
                </c:pt>
                <c:pt idx="833">
                  <c:v>119.12</c:v>
                </c:pt>
                <c:pt idx="834">
                  <c:v>125.68</c:v>
                </c:pt>
                <c:pt idx="835">
                  <c:v>124.17</c:v>
                </c:pt>
                <c:pt idx="836">
                  <c:v>123.39</c:v>
                </c:pt>
                <c:pt idx="837">
                  <c:v>125.67</c:v>
                </c:pt>
                <c:pt idx="838">
                  <c:v>128.36000000000001</c:v>
                </c:pt>
                <c:pt idx="839">
                  <c:v>127.29</c:v>
                </c:pt>
                <c:pt idx="840">
                  <c:v>125.58</c:v>
                </c:pt>
                <c:pt idx="841">
                  <c:v>126.53</c:v>
                </c:pt>
                <c:pt idx="842">
                  <c:v>124.63</c:v>
                </c:pt>
                <c:pt idx="843">
                  <c:v>117.23</c:v>
                </c:pt>
                <c:pt idx="844">
                  <c:v>116.97</c:v>
                </c:pt>
                <c:pt idx="845">
                  <c:v>116.29</c:v>
                </c:pt>
                <c:pt idx="846">
                  <c:v>112.55</c:v>
                </c:pt>
                <c:pt idx="847">
                  <c:v>108.9</c:v>
                </c:pt>
                <c:pt idx="848">
                  <c:v>113.13</c:v>
                </c:pt>
                <c:pt idx="849">
                  <c:v>115.09</c:v>
                </c:pt>
                <c:pt idx="850">
                  <c:v>114.38</c:v>
                </c:pt>
                <c:pt idx="851">
                  <c:v>106.91</c:v>
                </c:pt>
                <c:pt idx="852">
                  <c:v>110.48</c:v>
                </c:pt>
                <c:pt idx="853">
                  <c:v>101.6</c:v>
                </c:pt>
                <c:pt idx="854">
                  <c:v>101.5</c:v>
                </c:pt>
                <c:pt idx="855">
                  <c:v>108.5</c:v>
                </c:pt>
                <c:pt idx="856">
                  <c:v>100.24</c:v>
                </c:pt>
                <c:pt idx="857">
                  <c:v>102.87</c:v>
                </c:pt>
                <c:pt idx="858">
                  <c:v>102.75</c:v>
                </c:pt>
                <c:pt idx="859">
                  <c:v>108.8</c:v>
                </c:pt>
                <c:pt idx="860">
                  <c:v>98.57</c:v>
                </c:pt>
                <c:pt idx="861">
                  <c:v>96.42</c:v>
                </c:pt>
                <c:pt idx="862">
                  <c:v>90.89</c:v>
                </c:pt>
                <c:pt idx="863">
                  <c:v>90.96</c:v>
                </c:pt>
                <c:pt idx="864">
                  <c:v>86.97</c:v>
                </c:pt>
                <c:pt idx="865">
                  <c:v>86.93</c:v>
                </c:pt>
                <c:pt idx="866">
                  <c:v>90.85</c:v>
                </c:pt>
                <c:pt idx="867">
                  <c:v>90.31</c:v>
                </c:pt>
                <c:pt idx="868">
                  <c:v>93.47</c:v>
                </c:pt>
                <c:pt idx="869">
                  <c:v>82.64</c:v>
                </c:pt>
                <c:pt idx="870">
                  <c:v>82.41</c:v>
                </c:pt>
                <c:pt idx="871">
                  <c:v>84.46</c:v>
                </c:pt>
                <c:pt idx="872">
                  <c:v>88.85</c:v>
                </c:pt>
                <c:pt idx="873">
                  <c:v>86.18</c:v>
                </c:pt>
                <c:pt idx="874">
                  <c:v>86.43</c:v>
                </c:pt>
                <c:pt idx="875">
                  <c:v>93.91</c:v>
                </c:pt>
                <c:pt idx="876">
                  <c:v>101.94</c:v>
                </c:pt>
                <c:pt idx="877">
                  <c:v>102.06</c:v>
                </c:pt>
                <c:pt idx="878">
                  <c:v>98.17</c:v>
                </c:pt>
                <c:pt idx="879">
                  <c:v>98.08</c:v>
                </c:pt>
                <c:pt idx="880">
                  <c:v>103.04</c:v>
                </c:pt>
                <c:pt idx="881">
                  <c:v>102</c:v>
                </c:pt>
                <c:pt idx="882">
                  <c:v>102.01</c:v>
                </c:pt>
                <c:pt idx="883">
                  <c:v>103.14</c:v>
                </c:pt>
                <c:pt idx="884">
                  <c:v>100.51</c:v>
                </c:pt>
                <c:pt idx="885">
                  <c:v>95.91</c:v>
                </c:pt>
                <c:pt idx="886">
                  <c:v>89.53</c:v>
                </c:pt>
                <c:pt idx="887">
                  <c:v>83.28</c:v>
                </c:pt>
                <c:pt idx="888">
                  <c:v>82.07</c:v>
                </c:pt>
                <c:pt idx="889">
                  <c:v>85.99</c:v>
                </c:pt>
                <c:pt idx="890">
                  <c:v>79.66</c:v>
                </c:pt>
                <c:pt idx="891">
                  <c:v>82.83</c:v>
                </c:pt>
                <c:pt idx="892">
                  <c:v>82.83</c:v>
                </c:pt>
                <c:pt idx="893">
                  <c:v>87.41</c:v>
                </c:pt>
                <c:pt idx="894">
                  <c:v>89.77</c:v>
                </c:pt>
                <c:pt idx="895">
                  <c:v>89.33</c:v>
                </c:pt>
                <c:pt idx="896">
                  <c:v>98.08</c:v>
                </c:pt>
                <c:pt idx="897">
                  <c:v>93.84</c:v>
                </c:pt>
                <c:pt idx="898">
                  <c:v>88.2</c:v>
                </c:pt>
                <c:pt idx="899">
                  <c:v>85.57</c:v>
                </c:pt>
                <c:pt idx="900">
                  <c:v>84.19</c:v>
                </c:pt>
                <c:pt idx="901">
                  <c:v>85.92</c:v>
                </c:pt>
                <c:pt idx="902">
                  <c:v>85.95</c:v>
                </c:pt>
                <c:pt idx="903">
                  <c:v>82.39</c:v>
                </c:pt>
                <c:pt idx="904">
                  <c:v>83.15</c:v>
                </c:pt>
                <c:pt idx="905">
                  <c:v>85.39</c:v>
                </c:pt>
                <c:pt idx="906">
                  <c:v>85.36</c:v>
                </c:pt>
                <c:pt idx="907">
                  <c:v>82.56</c:v>
                </c:pt>
                <c:pt idx="908">
                  <c:v>81.849999999999994</c:v>
                </c:pt>
                <c:pt idx="909">
                  <c:v>80.91</c:v>
                </c:pt>
                <c:pt idx="910">
                  <c:v>78.5</c:v>
                </c:pt>
                <c:pt idx="911">
                  <c:v>80.540000000000006</c:v>
                </c:pt>
                <c:pt idx="912">
                  <c:v>79.05</c:v>
                </c:pt>
                <c:pt idx="913">
                  <c:v>86.18</c:v>
                </c:pt>
                <c:pt idx="914">
                  <c:v>87.36</c:v>
                </c:pt>
                <c:pt idx="915">
                  <c:v>91.52</c:v>
                </c:pt>
                <c:pt idx="916">
                  <c:v>91.56</c:v>
                </c:pt>
                <c:pt idx="917">
                  <c:v>92.3</c:v>
                </c:pt>
                <c:pt idx="918">
                  <c:v>89.52</c:v>
                </c:pt>
                <c:pt idx="919">
                  <c:v>97.32</c:v>
                </c:pt>
                <c:pt idx="920">
                  <c:v>101.4</c:v>
                </c:pt>
                <c:pt idx="921">
                  <c:v>103.19</c:v>
                </c:pt>
                <c:pt idx="922">
                  <c:v>102.39</c:v>
                </c:pt>
                <c:pt idx="923">
                  <c:v>100.88</c:v>
                </c:pt>
                <c:pt idx="924">
                  <c:v>104.64</c:v>
                </c:pt>
                <c:pt idx="925">
                  <c:v>106.39</c:v>
                </c:pt>
                <c:pt idx="926">
                  <c:v>105.3</c:v>
                </c:pt>
                <c:pt idx="927">
                  <c:v>106.01</c:v>
                </c:pt>
                <c:pt idx="928">
                  <c:v>105.44</c:v>
                </c:pt>
                <c:pt idx="929">
                  <c:v>110.03</c:v>
                </c:pt>
                <c:pt idx="930">
                  <c:v>108.75</c:v>
                </c:pt>
                <c:pt idx="931">
                  <c:v>112.35</c:v>
                </c:pt>
                <c:pt idx="932">
                  <c:v>112.35</c:v>
                </c:pt>
                <c:pt idx="933">
                  <c:v>112.51</c:v>
                </c:pt>
                <c:pt idx="934">
                  <c:v>110.99</c:v>
                </c:pt>
                <c:pt idx="935">
                  <c:v>111.63</c:v>
                </c:pt>
                <c:pt idx="936">
                  <c:v>108.83</c:v>
                </c:pt>
                <c:pt idx="937">
                  <c:v>105.37</c:v>
                </c:pt>
                <c:pt idx="938">
                  <c:v>103.05</c:v>
                </c:pt>
                <c:pt idx="939">
                  <c:v>102.81</c:v>
                </c:pt>
                <c:pt idx="940">
                  <c:v>105.1</c:v>
                </c:pt>
                <c:pt idx="941">
                  <c:v>97.79</c:v>
                </c:pt>
                <c:pt idx="942">
                  <c:v>95.93</c:v>
                </c:pt>
                <c:pt idx="943">
                  <c:v>94.05</c:v>
                </c:pt>
                <c:pt idx="944">
                  <c:v>91.46</c:v>
                </c:pt>
                <c:pt idx="945">
                  <c:v>91.24</c:v>
                </c:pt>
                <c:pt idx="946">
                  <c:v>88.53</c:v>
                </c:pt>
                <c:pt idx="947">
                  <c:v>88.35</c:v>
                </c:pt>
                <c:pt idx="948">
                  <c:v>88.3</c:v>
                </c:pt>
                <c:pt idx="949">
                  <c:v>90.4</c:v>
                </c:pt>
                <c:pt idx="950">
                  <c:v>91.32</c:v>
                </c:pt>
                <c:pt idx="951">
                  <c:v>93.17</c:v>
                </c:pt>
                <c:pt idx="952">
                  <c:v>96.41</c:v>
                </c:pt>
                <c:pt idx="953">
                  <c:v>87.44</c:v>
                </c:pt>
                <c:pt idx="954">
                  <c:v>85.37</c:v>
                </c:pt>
                <c:pt idx="955">
                  <c:v>82.35</c:v>
                </c:pt>
                <c:pt idx="956">
                  <c:v>81.61</c:v>
                </c:pt>
                <c:pt idx="957">
                  <c:v>83.04</c:v>
                </c:pt>
                <c:pt idx="958">
                  <c:v>80.02</c:v>
                </c:pt>
                <c:pt idx="959">
                  <c:v>77.16</c:v>
                </c:pt>
                <c:pt idx="960">
                  <c:v>74.81</c:v>
                </c:pt>
                <c:pt idx="961">
                  <c:v>72.78</c:v>
                </c:pt>
                <c:pt idx="962">
                  <c:v>71.42</c:v>
                </c:pt>
                <c:pt idx="963">
                  <c:v>70.36</c:v>
                </c:pt>
                <c:pt idx="964">
                  <c:v>73.849999999999994</c:v>
                </c:pt>
                <c:pt idx="965">
                  <c:v>71.680000000000007</c:v>
                </c:pt>
                <c:pt idx="966">
                  <c:v>71.34</c:v>
                </c:pt>
                <c:pt idx="967">
                  <c:v>76.22</c:v>
                </c:pt>
                <c:pt idx="968">
                  <c:v>82.57</c:v>
                </c:pt>
                <c:pt idx="969">
                  <c:v>82.36</c:v>
                </c:pt>
                <c:pt idx="970">
                  <c:v>79.33</c:v>
                </c:pt>
                <c:pt idx="971">
                  <c:v>72.849999999999994</c:v>
                </c:pt>
                <c:pt idx="972">
                  <c:v>71.540000000000006</c:v>
                </c:pt>
                <c:pt idx="973">
                  <c:v>68.45</c:v>
                </c:pt>
                <c:pt idx="974">
                  <c:v>66.489999999999995</c:v>
                </c:pt>
                <c:pt idx="975">
                  <c:v>71.45</c:v>
                </c:pt>
                <c:pt idx="976">
                  <c:v>68.39</c:v>
                </c:pt>
                <c:pt idx="977">
                  <c:v>74.760000000000005</c:v>
                </c:pt>
                <c:pt idx="978">
                  <c:v>75.84</c:v>
                </c:pt>
                <c:pt idx="979">
                  <c:v>75.709999999999994</c:v>
                </c:pt>
                <c:pt idx="980">
                  <c:v>74.41</c:v>
                </c:pt>
                <c:pt idx="981">
                  <c:v>79.17</c:v>
                </c:pt>
                <c:pt idx="982">
                  <c:v>82.93</c:v>
                </c:pt>
                <c:pt idx="983">
                  <c:v>86.86</c:v>
                </c:pt>
                <c:pt idx="984">
                  <c:v>86.31</c:v>
                </c:pt>
                <c:pt idx="985">
                  <c:v>85.53</c:v>
                </c:pt>
                <c:pt idx="986">
                  <c:v>91.03</c:v>
                </c:pt>
                <c:pt idx="987">
                  <c:v>88.42</c:v>
                </c:pt>
                <c:pt idx="988">
                  <c:v>86.89</c:v>
                </c:pt>
                <c:pt idx="989">
                  <c:v>81.25</c:v>
                </c:pt>
                <c:pt idx="990">
                  <c:v>71.150000000000006</c:v>
                </c:pt>
                <c:pt idx="991">
                  <c:v>74.02</c:v>
                </c:pt>
                <c:pt idx="992">
                  <c:v>79.11</c:v>
                </c:pt>
                <c:pt idx="993">
                  <c:v>79.34</c:v>
                </c:pt>
                <c:pt idx="994">
                  <c:v>77.680000000000007</c:v>
                </c:pt>
                <c:pt idx="995">
                  <c:v>91.15</c:v>
                </c:pt>
                <c:pt idx="996">
                  <c:v>93.19</c:v>
                </c:pt>
                <c:pt idx="997">
                  <c:v>92.33</c:v>
                </c:pt>
                <c:pt idx="998">
                  <c:v>94.9</c:v>
                </c:pt>
                <c:pt idx="999">
                  <c:v>94.86</c:v>
                </c:pt>
                <c:pt idx="1000">
                  <c:v>91.82</c:v>
                </c:pt>
                <c:pt idx="1001">
                  <c:v>91.64</c:v>
                </c:pt>
                <c:pt idx="1002">
                  <c:v>91.93</c:v>
                </c:pt>
                <c:pt idx="1003">
                  <c:v>95.7</c:v>
                </c:pt>
                <c:pt idx="1004">
                  <c:v>97.08</c:v>
                </c:pt>
                <c:pt idx="1005">
                  <c:v>97.11</c:v>
                </c:pt>
                <c:pt idx="1006">
                  <c:v>98.21</c:v>
                </c:pt>
                <c:pt idx="1007">
                  <c:v>94.52</c:v>
                </c:pt>
                <c:pt idx="1008">
                  <c:v>92.39</c:v>
                </c:pt>
                <c:pt idx="1009">
                  <c:v>100.54</c:v>
                </c:pt>
                <c:pt idx="1010">
                  <c:v>102.33</c:v>
                </c:pt>
                <c:pt idx="1011">
                  <c:v>100.53</c:v>
                </c:pt>
                <c:pt idx="1012">
                  <c:v>95.67</c:v>
                </c:pt>
                <c:pt idx="1013">
                  <c:v>91.05</c:v>
                </c:pt>
                <c:pt idx="1014">
                  <c:v>91.84</c:v>
                </c:pt>
                <c:pt idx="1015">
                  <c:v>95.13</c:v>
                </c:pt>
                <c:pt idx="1016">
                  <c:v>92.87</c:v>
                </c:pt>
                <c:pt idx="1017">
                  <c:v>95.36</c:v>
                </c:pt>
                <c:pt idx="1018">
                  <c:v>97.54</c:v>
                </c:pt>
                <c:pt idx="1019">
                  <c:v>95.17</c:v>
                </c:pt>
                <c:pt idx="1020">
                  <c:v>88.33</c:v>
                </c:pt>
                <c:pt idx="1021">
                  <c:v>77.72</c:v>
                </c:pt>
                <c:pt idx="1022">
                  <c:v>72.09</c:v>
                </c:pt>
                <c:pt idx="1023">
                  <c:v>75.81</c:v>
                </c:pt>
                <c:pt idx="1024">
                  <c:v>80.290000000000006</c:v>
                </c:pt>
                <c:pt idx="1025">
                  <c:v>77.45</c:v>
                </c:pt>
                <c:pt idx="1026">
                  <c:v>78.319999999999993</c:v>
                </c:pt>
                <c:pt idx="1027">
                  <c:v>77.83</c:v>
                </c:pt>
                <c:pt idx="1028">
                  <c:v>76.430000000000007</c:v>
                </c:pt>
                <c:pt idx="1029">
                  <c:v>79.84</c:v>
                </c:pt>
                <c:pt idx="1030">
                  <c:v>78.760000000000005</c:v>
                </c:pt>
                <c:pt idx="1031">
                  <c:v>80.819999999999993</c:v>
                </c:pt>
                <c:pt idx="1032">
                  <c:v>80.45</c:v>
                </c:pt>
                <c:pt idx="1033">
                  <c:v>76.39</c:v>
                </c:pt>
                <c:pt idx="1034">
                  <c:v>80.61</c:v>
                </c:pt>
                <c:pt idx="1035">
                  <c:v>83.77</c:v>
                </c:pt>
                <c:pt idx="1036">
                  <c:v>84.44</c:v>
                </c:pt>
                <c:pt idx="1037">
                  <c:v>88.31</c:v>
                </c:pt>
                <c:pt idx="1038">
                  <c:v>89.92</c:v>
                </c:pt>
                <c:pt idx="1039">
                  <c:v>88.98</c:v>
                </c:pt>
                <c:pt idx="1040">
                  <c:v>88.94</c:v>
                </c:pt>
                <c:pt idx="1041">
                  <c:v>90.51</c:v>
                </c:pt>
                <c:pt idx="1042">
                  <c:v>86.47</c:v>
                </c:pt>
                <c:pt idx="1043">
                  <c:v>83.03</c:v>
                </c:pt>
                <c:pt idx="1044">
                  <c:v>87.87</c:v>
                </c:pt>
                <c:pt idx="1045">
                  <c:v>87.27</c:v>
                </c:pt>
                <c:pt idx="1046">
                  <c:v>84.41</c:v>
                </c:pt>
                <c:pt idx="1047">
                  <c:v>83.3</c:v>
                </c:pt>
                <c:pt idx="1048">
                  <c:v>83.98</c:v>
                </c:pt>
                <c:pt idx="1049">
                  <c:v>85.92</c:v>
                </c:pt>
                <c:pt idx="1050">
                  <c:v>84.21</c:v>
                </c:pt>
                <c:pt idx="1051">
                  <c:v>87.12</c:v>
                </c:pt>
                <c:pt idx="1052">
                  <c:v>89.97</c:v>
                </c:pt>
                <c:pt idx="1053">
                  <c:v>96.83</c:v>
                </c:pt>
                <c:pt idx="1054">
                  <c:v>93.71</c:v>
                </c:pt>
                <c:pt idx="1055">
                  <c:v>90.47</c:v>
                </c:pt>
                <c:pt idx="1056">
                  <c:v>92.3</c:v>
                </c:pt>
                <c:pt idx="1057">
                  <c:v>90.44</c:v>
                </c:pt>
                <c:pt idx="1058">
                  <c:v>90.8</c:v>
                </c:pt>
                <c:pt idx="1059">
                  <c:v>89.61</c:v>
                </c:pt>
                <c:pt idx="1060">
                  <c:v>92.55</c:v>
                </c:pt>
                <c:pt idx="1061">
                  <c:v>90.28</c:v>
                </c:pt>
                <c:pt idx="1062">
                  <c:v>92.1</c:v>
                </c:pt>
                <c:pt idx="1063">
                  <c:v>88.03</c:v>
                </c:pt>
                <c:pt idx="1064">
                  <c:v>85.3</c:v>
                </c:pt>
                <c:pt idx="1065">
                  <c:v>85.36</c:v>
                </c:pt>
                <c:pt idx="1066">
                  <c:v>80.37</c:v>
                </c:pt>
                <c:pt idx="1067">
                  <c:v>80.59</c:v>
                </c:pt>
                <c:pt idx="1068">
                  <c:v>81.5</c:v>
                </c:pt>
                <c:pt idx="1069">
                  <c:v>78.39</c:v>
                </c:pt>
                <c:pt idx="1070">
                  <c:v>78.38</c:v>
                </c:pt>
                <c:pt idx="1071">
                  <c:v>77.95</c:v>
                </c:pt>
                <c:pt idx="1072">
                  <c:v>76.680000000000007</c:v>
                </c:pt>
                <c:pt idx="1073">
                  <c:v>77.72</c:v>
                </c:pt>
                <c:pt idx="1074">
                  <c:v>80.44</c:v>
                </c:pt>
                <c:pt idx="1075">
                  <c:v>80.849999999999994</c:v>
                </c:pt>
                <c:pt idx="1076">
                  <c:v>77.23</c:v>
                </c:pt>
                <c:pt idx="1077">
                  <c:v>76.849999999999994</c:v>
                </c:pt>
                <c:pt idx="1078">
                  <c:v>74.569999999999993</c:v>
                </c:pt>
                <c:pt idx="1079">
                  <c:v>70.33</c:v>
                </c:pt>
                <c:pt idx="1080">
                  <c:v>69.14</c:v>
                </c:pt>
                <c:pt idx="1081">
                  <c:v>69.94</c:v>
                </c:pt>
                <c:pt idx="1082">
                  <c:v>65.67</c:v>
                </c:pt>
                <c:pt idx="1083">
                  <c:v>70.16</c:v>
                </c:pt>
                <c:pt idx="1084">
                  <c:v>68.099999999999994</c:v>
                </c:pt>
                <c:pt idx="1085">
                  <c:v>69.81</c:v>
                </c:pt>
                <c:pt idx="1086">
                  <c:v>73.06</c:v>
                </c:pt>
                <c:pt idx="1087">
                  <c:v>70.41</c:v>
                </c:pt>
                <c:pt idx="1088">
                  <c:v>82.01</c:v>
                </c:pt>
                <c:pt idx="1089">
                  <c:v>82.07</c:v>
                </c:pt>
                <c:pt idx="1090">
                  <c:v>83.34</c:v>
                </c:pt>
                <c:pt idx="1091">
                  <c:v>83.94</c:v>
                </c:pt>
                <c:pt idx="1092">
                  <c:v>87.06</c:v>
                </c:pt>
                <c:pt idx="1093">
                  <c:v>89.13</c:v>
                </c:pt>
                <c:pt idx="1094">
                  <c:v>90.97</c:v>
                </c:pt>
                <c:pt idx="1095">
                  <c:v>90.95</c:v>
                </c:pt>
                <c:pt idx="1096">
                  <c:v>91.17</c:v>
                </c:pt>
                <c:pt idx="1097">
                  <c:v>88.16</c:v>
                </c:pt>
                <c:pt idx="1098">
                  <c:v>88.41</c:v>
                </c:pt>
                <c:pt idx="1099">
                  <c:v>88.4</c:v>
                </c:pt>
                <c:pt idx="1100">
                  <c:v>91.27</c:v>
                </c:pt>
                <c:pt idx="1101">
                  <c:v>89.84</c:v>
                </c:pt>
                <c:pt idx="1102">
                  <c:v>91</c:v>
                </c:pt>
                <c:pt idx="1103">
                  <c:v>87.16</c:v>
                </c:pt>
                <c:pt idx="1104">
                  <c:v>87.54</c:v>
                </c:pt>
                <c:pt idx="1105">
                  <c:v>87.7</c:v>
                </c:pt>
                <c:pt idx="1106">
                  <c:v>87.6</c:v>
                </c:pt>
                <c:pt idx="1107">
                  <c:v>84.96</c:v>
                </c:pt>
                <c:pt idx="1108">
                  <c:v>85.54</c:v>
                </c:pt>
                <c:pt idx="1109">
                  <c:v>86.13</c:v>
                </c:pt>
                <c:pt idx="1110">
                  <c:v>82</c:v>
                </c:pt>
                <c:pt idx="1111">
                  <c:v>82.37</c:v>
                </c:pt>
                <c:pt idx="1112">
                  <c:v>85.19</c:v>
                </c:pt>
                <c:pt idx="1113">
                  <c:v>88.43</c:v>
                </c:pt>
                <c:pt idx="1114">
                  <c:v>87.89</c:v>
                </c:pt>
                <c:pt idx="1115">
                  <c:v>86.04</c:v>
                </c:pt>
                <c:pt idx="1116">
                  <c:v>85.27</c:v>
                </c:pt>
                <c:pt idx="1117">
                  <c:v>79.81</c:v>
                </c:pt>
                <c:pt idx="1118">
                  <c:v>79.36</c:v>
                </c:pt>
                <c:pt idx="1119">
                  <c:v>78.84</c:v>
                </c:pt>
                <c:pt idx="1120">
                  <c:v>77.88</c:v>
                </c:pt>
                <c:pt idx="1121">
                  <c:v>81.27</c:v>
                </c:pt>
                <c:pt idx="1122">
                  <c:v>83.34</c:v>
                </c:pt>
                <c:pt idx="1123">
                  <c:v>86.34</c:v>
                </c:pt>
                <c:pt idx="1124">
                  <c:v>86.5</c:v>
                </c:pt>
                <c:pt idx="1125">
                  <c:v>87.66</c:v>
                </c:pt>
                <c:pt idx="1126">
                  <c:v>91.31</c:v>
                </c:pt>
                <c:pt idx="1127">
                  <c:v>93.21</c:v>
                </c:pt>
                <c:pt idx="1128">
                  <c:v>94.91</c:v>
                </c:pt>
                <c:pt idx="1129">
                  <c:v>95.5</c:v>
                </c:pt>
                <c:pt idx="1130">
                  <c:v>93.65</c:v>
                </c:pt>
                <c:pt idx="1131">
                  <c:v>92.57</c:v>
                </c:pt>
                <c:pt idx="1132">
                  <c:v>95.68</c:v>
                </c:pt>
                <c:pt idx="1133">
                  <c:v>103.17</c:v>
                </c:pt>
                <c:pt idx="1134">
                  <c:v>106.33</c:v>
                </c:pt>
                <c:pt idx="1135">
                  <c:v>104.99</c:v>
                </c:pt>
                <c:pt idx="1136">
                  <c:v>104.73</c:v>
                </c:pt>
                <c:pt idx="1137">
                  <c:v>108.62</c:v>
                </c:pt>
                <c:pt idx="1138">
                  <c:v>104.19</c:v>
                </c:pt>
                <c:pt idx="1139">
                  <c:v>106.45</c:v>
                </c:pt>
                <c:pt idx="1140">
                  <c:v>108.26</c:v>
                </c:pt>
                <c:pt idx="1141">
                  <c:v>106.06</c:v>
                </c:pt>
                <c:pt idx="1142">
                  <c:v>106.81</c:v>
                </c:pt>
                <c:pt idx="1143">
                  <c:v>108.55</c:v>
                </c:pt>
                <c:pt idx="1144">
                  <c:v>111.07</c:v>
                </c:pt>
                <c:pt idx="1145">
                  <c:v>111.13</c:v>
                </c:pt>
                <c:pt idx="1146">
                  <c:v>116.61</c:v>
                </c:pt>
                <c:pt idx="1147">
                  <c:v>114.15</c:v>
                </c:pt>
                <c:pt idx="1148">
                  <c:v>114.03</c:v>
                </c:pt>
                <c:pt idx="1149">
                  <c:v>112.69</c:v>
                </c:pt>
                <c:pt idx="1150">
                  <c:v>109.95</c:v>
                </c:pt>
                <c:pt idx="1151">
                  <c:v>106.19</c:v>
                </c:pt>
                <c:pt idx="1152">
                  <c:v>100.64</c:v>
                </c:pt>
                <c:pt idx="1153">
                  <c:v>99.95</c:v>
                </c:pt>
                <c:pt idx="1154">
                  <c:v>102.14</c:v>
                </c:pt>
                <c:pt idx="1155">
                  <c:v>103.22</c:v>
                </c:pt>
                <c:pt idx="1156">
                  <c:v>107.29</c:v>
                </c:pt>
                <c:pt idx="1157">
                  <c:v>107.72</c:v>
                </c:pt>
                <c:pt idx="1158">
                  <c:v>109.04</c:v>
                </c:pt>
                <c:pt idx="1159">
                  <c:v>109.13</c:v>
                </c:pt>
                <c:pt idx="1160">
                  <c:v>108.32</c:v>
                </c:pt>
                <c:pt idx="1161">
                  <c:v>106.99</c:v>
                </c:pt>
                <c:pt idx="1162">
                  <c:v>105.76</c:v>
                </c:pt>
                <c:pt idx="1163">
                  <c:v>107.44</c:v>
                </c:pt>
                <c:pt idx="1164">
                  <c:v>108.31</c:v>
                </c:pt>
                <c:pt idx="1165">
                  <c:v>111.22</c:v>
                </c:pt>
                <c:pt idx="1166">
                  <c:v>112.29</c:v>
                </c:pt>
                <c:pt idx="1167">
                  <c:v>112.78</c:v>
                </c:pt>
                <c:pt idx="1168">
                  <c:v>115.18</c:v>
                </c:pt>
                <c:pt idx="1169">
                  <c:v>116.82</c:v>
                </c:pt>
                <c:pt idx="1170">
                  <c:v>114.65</c:v>
                </c:pt>
                <c:pt idx="1171">
                  <c:v>110.55</c:v>
                </c:pt>
                <c:pt idx="1172">
                  <c:v>111.94</c:v>
                </c:pt>
                <c:pt idx="1173">
                  <c:v>110.72</c:v>
                </c:pt>
                <c:pt idx="1174">
                  <c:v>113.56</c:v>
                </c:pt>
                <c:pt idx="1175">
                  <c:v>112.99</c:v>
                </c:pt>
                <c:pt idx="1176">
                  <c:v>114.55</c:v>
                </c:pt>
                <c:pt idx="1177">
                  <c:v>112.47</c:v>
                </c:pt>
                <c:pt idx="1178">
                  <c:v>112.91</c:v>
                </c:pt>
                <c:pt idx="1179">
                  <c:v>115.65</c:v>
                </c:pt>
                <c:pt idx="1180">
                  <c:v>113.47</c:v>
                </c:pt>
                <c:pt idx="1181">
                  <c:v>113.08</c:v>
                </c:pt>
                <c:pt idx="1182">
                  <c:v>109.88</c:v>
                </c:pt>
                <c:pt idx="1183">
                  <c:v>112.32</c:v>
                </c:pt>
                <c:pt idx="1184">
                  <c:v>111.81</c:v>
                </c:pt>
                <c:pt idx="1185">
                  <c:v>109.68</c:v>
                </c:pt>
                <c:pt idx="1186">
                  <c:v>109.16</c:v>
                </c:pt>
                <c:pt idx="1187">
                  <c:v>108.16</c:v>
                </c:pt>
                <c:pt idx="1188">
                  <c:v>109.89</c:v>
                </c:pt>
                <c:pt idx="1189">
                  <c:v>107.2</c:v>
                </c:pt>
                <c:pt idx="1190">
                  <c:v>107.33</c:v>
                </c:pt>
                <c:pt idx="1191">
                  <c:v>105.91</c:v>
                </c:pt>
                <c:pt idx="1192">
                  <c:v>104.24</c:v>
                </c:pt>
                <c:pt idx="1193">
                  <c:v>106.47</c:v>
                </c:pt>
                <c:pt idx="1194">
                  <c:v>107.99</c:v>
                </c:pt>
                <c:pt idx="1195">
                  <c:v>112.1</c:v>
                </c:pt>
                <c:pt idx="1196">
                  <c:v>111.16</c:v>
                </c:pt>
                <c:pt idx="1197">
                  <c:v>113.96</c:v>
                </c:pt>
                <c:pt idx="1198">
                  <c:v>115.3</c:v>
                </c:pt>
                <c:pt idx="1199">
                  <c:v>117.26</c:v>
                </c:pt>
                <c:pt idx="1200">
                  <c:v>117.34</c:v>
                </c:pt>
                <c:pt idx="1201">
                  <c:v>117.5</c:v>
                </c:pt>
                <c:pt idx="1202">
                  <c:v>119.85</c:v>
                </c:pt>
                <c:pt idx="1203">
                  <c:v>119.93</c:v>
                </c:pt>
                <c:pt idx="1204">
                  <c:v>118.86</c:v>
                </c:pt>
                <c:pt idx="1205">
                  <c:v>119.09</c:v>
                </c:pt>
                <c:pt idx="1206">
                  <c:v>120.44</c:v>
                </c:pt>
                <c:pt idx="1207">
                  <c:v>118.93</c:v>
                </c:pt>
                <c:pt idx="1208">
                  <c:v>119.29</c:v>
                </c:pt>
                <c:pt idx="1209">
                  <c:v>112.46</c:v>
                </c:pt>
                <c:pt idx="1210">
                  <c:v>111.85</c:v>
                </c:pt>
                <c:pt idx="1211">
                  <c:v>113.58</c:v>
                </c:pt>
                <c:pt idx="1212">
                  <c:v>110.91</c:v>
                </c:pt>
                <c:pt idx="1213">
                  <c:v>112.85</c:v>
                </c:pt>
                <c:pt idx="1214">
                  <c:v>113.67</c:v>
                </c:pt>
                <c:pt idx="1215">
                  <c:v>113.54</c:v>
                </c:pt>
                <c:pt idx="1216">
                  <c:v>110.3</c:v>
                </c:pt>
                <c:pt idx="1217">
                  <c:v>112.87</c:v>
                </c:pt>
                <c:pt idx="1218">
                  <c:v>113.27</c:v>
                </c:pt>
                <c:pt idx="1219">
                  <c:v>109.05</c:v>
                </c:pt>
                <c:pt idx="1220">
                  <c:v>111.22</c:v>
                </c:pt>
                <c:pt idx="1221">
                  <c:v>102.68</c:v>
                </c:pt>
                <c:pt idx="1222">
                  <c:v>106.8</c:v>
                </c:pt>
                <c:pt idx="1223">
                  <c:v>107.29</c:v>
                </c:pt>
                <c:pt idx="1224">
                  <c:v>105.78</c:v>
                </c:pt>
                <c:pt idx="1225">
                  <c:v>107.91</c:v>
                </c:pt>
                <c:pt idx="1226">
                  <c:v>108.13</c:v>
                </c:pt>
                <c:pt idx="1227">
                  <c:v>109.99</c:v>
                </c:pt>
                <c:pt idx="1228">
                  <c:v>109.68</c:v>
                </c:pt>
                <c:pt idx="1229">
                  <c:v>110.14</c:v>
                </c:pt>
                <c:pt idx="1230">
                  <c:v>110.4</c:v>
                </c:pt>
                <c:pt idx="1231">
                  <c:v>105.44</c:v>
                </c:pt>
                <c:pt idx="1232">
                  <c:v>103.63</c:v>
                </c:pt>
                <c:pt idx="1233">
                  <c:v>106</c:v>
                </c:pt>
                <c:pt idx="1234">
                  <c:v>107.76</c:v>
                </c:pt>
                <c:pt idx="1235">
                  <c:v>104.69</c:v>
                </c:pt>
                <c:pt idx="1236">
                  <c:v>104.05</c:v>
                </c:pt>
                <c:pt idx="1237">
                  <c:v>99.86</c:v>
                </c:pt>
                <c:pt idx="1238">
                  <c:v>98.67</c:v>
                </c:pt>
                <c:pt idx="1239">
                  <c:v>99.21</c:v>
                </c:pt>
                <c:pt idx="1240">
                  <c:v>97.32</c:v>
                </c:pt>
                <c:pt idx="1241">
                  <c:v>96.81</c:v>
                </c:pt>
                <c:pt idx="1242">
                  <c:v>95.74</c:v>
                </c:pt>
                <c:pt idx="1243">
                  <c:v>97.5</c:v>
                </c:pt>
                <c:pt idx="1244">
                  <c:v>100.17</c:v>
                </c:pt>
                <c:pt idx="1245">
                  <c:v>102.57</c:v>
                </c:pt>
                <c:pt idx="1246">
                  <c:v>107.43</c:v>
                </c:pt>
                <c:pt idx="1247">
                  <c:v>110.77</c:v>
                </c:pt>
                <c:pt idx="1248">
                  <c:v>110.41</c:v>
                </c:pt>
                <c:pt idx="1249">
                  <c:v>111.87</c:v>
                </c:pt>
                <c:pt idx="1250">
                  <c:v>113.67</c:v>
                </c:pt>
                <c:pt idx="1251">
                  <c:v>111.55</c:v>
                </c:pt>
                <c:pt idx="1252">
                  <c:v>114.72</c:v>
                </c:pt>
                <c:pt idx="1253">
                  <c:v>112.22</c:v>
                </c:pt>
                <c:pt idx="1254">
                  <c:v>115.54</c:v>
                </c:pt>
                <c:pt idx="1255">
                  <c:v>118.67</c:v>
                </c:pt>
                <c:pt idx="1256">
                  <c:v>119.74</c:v>
                </c:pt>
                <c:pt idx="1257">
                  <c:v>120.07</c:v>
                </c:pt>
                <c:pt idx="1258">
                  <c:v>122.16</c:v>
                </c:pt>
                <c:pt idx="1259">
                  <c:v>121.93</c:v>
                </c:pt>
                <c:pt idx="1260">
                  <c:v>125.4</c:v>
                </c:pt>
                <c:pt idx="1261">
                  <c:v>125.52</c:v>
                </c:pt>
                <c:pt idx="1262">
                  <c:v>125.84</c:v>
                </c:pt>
                <c:pt idx="1263">
                  <c:v>125.05</c:v>
                </c:pt>
                <c:pt idx="1264">
                  <c:v>125.4</c:v>
                </c:pt>
                <c:pt idx="1265">
                  <c:v>125.91</c:v>
                </c:pt>
                <c:pt idx="1266">
                  <c:v>125.72</c:v>
                </c:pt>
                <c:pt idx="1267">
                  <c:v>129.09</c:v>
                </c:pt>
                <c:pt idx="1268">
                  <c:v>127.7</c:v>
                </c:pt>
                <c:pt idx="1269">
                  <c:v>127.36</c:v>
                </c:pt>
                <c:pt idx="1270">
                  <c:v>127.27</c:v>
                </c:pt>
                <c:pt idx="1271">
                  <c:v>127.24</c:v>
                </c:pt>
                <c:pt idx="1272">
                  <c:v>128.81</c:v>
                </c:pt>
                <c:pt idx="1273">
                  <c:v>132.22</c:v>
                </c:pt>
                <c:pt idx="1274">
                  <c:v>132.88</c:v>
                </c:pt>
                <c:pt idx="1275">
                  <c:v>133.04</c:v>
                </c:pt>
                <c:pt idx="1276">
                  <c:v>132.63</c:v>
                </c:pt>
                <c:pt idx="1277">
                  <c:v>133.41999999999999</c:v>
                </c:pt>
                <c:pt idx="1278">
                  <c:v>131.97</c:v>
                </c:pt>
                <c:pt idx="1279">
                  <c:v>131.96</c:v>
                </c:pt>
                <c:pt idx="1280">
                  <c:v>130.65</c:v>
                </c:pt>
                <c:pt idx="1281">
                  <c:v>136.44999999999999</c:v>
                </c:pt>
                <c:pt idx="1282">
                  <c:v>140.1</c:v>
                </c:pt>
                <c:pt idx="1283">
                  <c:v>139.46</c:v>
                </c:pt>
                <c:pt idx="1284">
                  <c:v>139.9</c:v>
                </c:pt>
                <c:pt idx="1285">
                  <c:v>138.38</c:v>
                </c:pt>
                <c:pt idx="1286">
                  <c:v>137.83000000000001</c:v>
                </c:pt>
                <c:pt idx="1287">
                  <c:v>135</c:v>
                </c:pt>
                <c:pt idx="1288">
                  <c:v>129.22999999999999</c:v>
                </c:pt>
                <c:pt idx="1289">
                  <c:v>128.78</c:v>
                </c:pt>
                <c:pt idx="1290">
                  <c:v>128.37</c:v>
                </c:pt>
                <c:pt idx="1291">
                  <c:v>130.94</c:v>
                </c:pt>
                <c:pt idx="1292">
                  <c:v>132.32</c:v>
                </c:pt>
                <c:pt idx="1293">
                  <c:v>134.02000000000001</c:v>
                </c:pt>
                <c:pt idx="1294">
                  <c:v>135.57</c:v>
                </c:pt>
                <c:pt idx="1295">
                  <c:v>141.15</c:v>
                </c:pt>
                <c:pt idx="1296">
                  <c:v>140.91</c:v>
                </c:pt>
                <c:pt idx="1297">
                  <c:v>139.75</c:v>
                </c:pt>
                <c:pt idx="1298">
                  <c:v>139.15</c:v>
                </c:pt>
                <c:pt idx="1299">
                  <c:v>142.97999999999999</c:v>
                </c:pt>
                <c:pt idx="1300">
                  <c:v>145.51</c:v>
                </c:pt>
                <c:pt idx="1301">
                  <c:v>147.66999999999999</c:v>
                </c:pt>
                <c:pt idx="1302">
                  <c:v>149.28</c:v>
                </c:pt>
                <c:pt idx="1303">
                  <c:v>148.79</c:v>
                </c:pt>
                <c:pt idx="1304">
                  <c:v>150.86000000000001</c:v>
                </c:pt>
                <c:pt idx="1305">
                  <c:v>150.5</c:v>
                </c:pt>
                <c:pt idx="1306">
                  <c:v>151.79</c:v>
                </c:pt>
                <c:pt idx="1307">
                  <c:v>150.72</c:v>
                </c:pt>
                <c:pt idx="1308">
                  <c:v>146</c:v>
                </c:pt>
                <c:pt idx="1309">
                  <c:v>150.16</c:v>
                </c:pt>
                <c:pt idx="1310">
                  <c:v>151.27000000000001</c:v>
                </c:pt>
                <c:pt idx="1311">
                  <c:v>149.29</c:v>
                </c:pt>
                <c:pt idx="1312">
                  <c:v>145.9</c:v>
                </c:pt>
                <c:pt idx="1313">
                  <c:v>147.36000000000001</c:v>
                </c:pt>
                <c:pt idx="1314">
                  <c:v>148.56</c:v>
                </c:pt>
                <c:pt idx="1315">
                  <c:v>150.82</c:v>
                </c:pt>
                <c:pt idx="1316">
                  <c:v>147.96</c:v>
                </c:pt>
                <c:pt idx="1317">
                  <c:v>144.71</c:v>
                </c:pt>
                <c:pt idx="1318">
                  <c:v>149.85</c:v>
                </c:pt>
                <c:pt idx="1319">
                  <c:v>150.18</c:v>
                </c:pt>
                <c:pt idx="1320">
                  <c:v>149.16</c:v>
                </c:pt>
                <c:pt idx="1321">
                  <c:v>149.21</c:v>
                </c:pt>
                <c:pt idx="1322">
                  <c:v>145.03</c:v>
                </c:pt>
                <c:pt idx="1323">
                  <c:v>143.58000000000001</c:v>
                </c:pt>
                <c:pt idx="1324">
                  <c:v>150.63</c:v>
                </c:pt>
                <c:pt idx="1325">
                  <c:v>154.41</c:v>
                </c:pt>
                <c:pt idx="1326">
                  <c:v>154.5</c:v>
                </c:pt>
                <c:pt idx="1327">
                  <c:v>154.76</c:v>
                </c:pt>
                <c:pt idx="1328">
                  <c:v>154.93</c:v>
                </c:pt>
                <c:pt idx="1329">
                  <c:v>153.29</c:v>
                </c:pt>
                <c:pt idx="1330">
                  <c:v>157.16999999999999</c:v>
                </c:pt>
                <c:pt idx="1331">
                  <c:v>159.08000000000001</c:v>
                </c:pt>
                <c:pt idx="1332">
                  <c:v>154.59</c:v>
                </c:pt>
                <c:pt idx="1333">
                  <c:v>157.22999999999999</c:v>
                </c:pt>
                <c:pt idx="1334">
                  <c:v>161.16999999999999</c:v>
                </c:pt>
                <c:pt idx="1335">
                  <c:v>155.74</c:v>
                </c:pt>
                <c:pt idx="1336">
                  <c:v>152.33000000000001</c:v>
                </c:pt>
                <c:pt idx="1337">
                  <c:v>157.04</c:v>
                </c:pt>
                <c:pt idx="1338">
                  <c:v>155.72</c:v>
                </c:pt>
                <c:pt idx="1339">
                  <c:v>155.31</c:v>
                </c:pt>
                <c:pt idx="1340">
                  <c:v>152.82</c:v>
                </c:pt>
                <c:pt idx="1341">
                  <c:v>151.57</c:v>
                </c:pt>
                <c:pt idx="1342">
                  <c:v>154.96</c:v>
                </c:pt>
                <c:pt idx="1343">
                  <c:v>156.5</c:v>
                </c:pt>
                <c:pt idx="1344">
                  <c:v>134.86000000000001</c:v>
                </c:pt>
                <c:pt idx="1345">
                  <c:v>130.01</c:v>
                </c:pt>
                <c:pt idx="1346">
                  <c:v>127.87</c:v>
                </c:pt>
                <c:pt idx="1347">
                  <c:v>129.66</c:v>
                </c:pt>
                <c:pt idx="1348">
                  <c:v>132.22</c:v>
                </c:pt>
                <c:pt idx="1349">
                  <c:v>135.80000000000001</c:v>
                </c:pt>
              </c:numCache>
            </c:numRef>
          </c:val>
          <c:smooth val="0"/>
          <c:extLst>
            <c:ext xmlns:c16="http://schemas.microsoft.com/office/drawing/2014/chart" uri="{C3380CC4-5D6E-409C-BE32-E72D297353CC}">
              <c16:uniqueId val="{00000002-FF6F-4669-BA96-2AAD9DB06230}"/>
            </c:ext>
          </c:extLst>
        </c:ser>
        <c:dLbls>
          <c:showLegendKey val="0"/>
          <c:showVal val="0"/>
          <c:showCatName val="0"/>
          <c:showSerName val="0"/>
          <c:showPercent val="0"/>
          <c:showBubbleSize val="0"/>
        </c:dLbls>
        <c:smooth val="0"/>
        <c:axId val="1020006319"/>
        <c:axId val="1"/>
      </c:lineChart>
      <c:dateAx>
        <c:axId val="1020006319"/>
        <c:scaling>
          <c:orientation val="minMax"/>
          <c:max val="45383"/>
          <c:min val="43465"/>
        </c:scaling>
        <c:delete val="0"/>
        <c:axPos val="b"/>
        <c:numFmt formatCode="mmm\-yy" sourceLinked="0"/>
        <c:majorTickMark val="out"/>
        <c:minorTickMark val="none"/>
        <c:tickLblPos val="nextTo"/>
        <c:spPr>
          <a:ln w="6350">
            <a:solidFill>
              <a:schemeClr val="accent6"/>
            </a:solidFill>
          </a:ln>
        </c:spPr>
        <c:txPr>
          <a:bodyPr rot="0" vert="horz" anchor="t" anchorCtr="0"/>
          <a:lstStyle/>
          <a:p>
            <a:pPr>
              <a:defRPr sz="900" b="1" i="0" u="none" strike="noStrike" baseline="0">
                <a:solidFill>
                  <a:srgbClr val="575756"/>
                </a:solidFill>
                <a:latin typeface="+mn-lt"/>
                <a:ea typeface="Arial"/>
                <a:cs typeface="Arial"/>
              </a:defRPr>
            </a:pPr>
            <a:endParaRPr lang="en-US"/>
          </a:p>
        </c:txPr>
        <c:crossAx val="1"/>
        <c:crosses val="autoZero"/>
        <c:auto val="0"/>
        <c:lblOffset val="100"/>
        <c:baseTimeUnit val="days"/>
        <c:majorUnit val="3"/>
        <c:majorTimeUnit val="months"/>
        <c:minorUnit val="3"/>
        <c:minorTimeUnit val="months"/>
      </c:dateAx>
      <c:valAx>
        <c:axId val="1"/>
        <c:scaling>
          <c:orientation val="minMax"/>
          <c:max val="196"/>
          <c:min val="-50"/>
        </c:scaling>
        <c:delete val="0"/>
        <c:axPos val="l"/>
        <c:numFmt formatCode="0.00\%" sourceLinked="1"/>
        <c:majorTickMark val="out"/>
        <c:minorTickMark val="none"/>
        <c:tickLblPos val="nextTo"/>
        <c:spPr>
          <a:ln w="6350">
            <a:solidFill>
              <a:schemeClr val="accent6"/>
            </a:solidFill>
          </a:ln>
        </c:spPr>
        <c:txPr>
          <a:bodyPr rot="0" vert="horz"/>
          <a:lstStyle/>
          <a:p>
            <a:pPr>
              <a:defRPr sz="900" b="1" i="0" u="none" strike="noStrike" baseline="0">
                <a:solidFill>
                  <a:srgbClr val="575756"/>
                </a:solidFill>
                <a:latin typeface="+mn-lt"/>
                <a:ea typeface="Arial"/>
                <a:cs typeface="Arial"/>
              </a:defRPr>
            </a:pPr>
            <a:endParaRPr lang="en-US"/>
          </a:p>
        </c:txPr>
        <c:crossAx val="1020006319"/>
        <c:crosses val="autoZero"/>
        <c:crossBetween val="between"/>
      </c:valAx>
      <c:spPr>
        <a:noFill/>
        <a:ln w="12700">
          <a:noFill/>
          <a:prstDash val="solid"/>
        </a:ln>
      </c:spPr>
    </c:plotArea>
    <c:legend>
      <c:legendPos val="b"/>
      <c:layout>
        <c:manualLayout>
          <c:xMode val="edge"/>
          <c:yMode val="edge"/>
          <c:x val="9.2351821896626246E-2"/>
          <c:y val="0.66377691016203233"/>
          <c:w val="0.82253483594686483"/>
          <c:h val="4.3538832245681891E-2"/>
        </c:manualLayout>
      </c:layout>
      <c:overlay val="0"/>
      <c:spPr>
        <a:noFill/>
        <a:ln w="3175">
          <a:noFill/>
          <a:prstDash val="solid"/>
        </a:ln>
      </c:spPr>
      <c:txPr>
        <a:bodyPr/>
        <a:lstStyle/>
        <a:p>
          <a:pPr>
            <a:defRPr sz="895" b="1" i="0" u="none" strike="noStrike" baseline="0">
              <a:solidFill>
                <a:srgbClr val="575756"/>
              </a:solidFill>
              <a:latin typeface="+mn-lt"/>
              <a:ea typeface="Arial"/>
              <a:cs typeface="Arial"/>
            </a:defRPr>
          </a:pPr>
          <a:endParaRPr lang="en-US"/>
        </a:p>
      </c:txPr>
    </c:legend>
    <c:plotVisOnly val="1"/>
    <c:dispBlanksAs val="gap"/>
    <c:showDLblsOverMax val="0"/>
  </c:chart>
  <c:spPr>
    <a:noFill/>
    <a:ln w="3175">
      <a:noFill/>
      <a:prstDash val="solid"/>
    </a:ln>
  </c:spPr>
  <c:txPr>
    <a:bodyPr/>
    <a:lstStyle/>
    <a:p>
      <a:pPr>
        <a:defRPr sz="975" b="0" i="0" u="none" strike="noStrike" baseline="0">
          <a:solidFill>
            <a:srgbClr val="000000"/>
          </a:solidFill>
          <a:latin typeface="Arial"/>
          <a:ea typeface="Arial"/>
          <a:cs typeface="Arial"/>
        </a:defRPr>
      </a:pPr>
      <a:endParaRPr lang="en-US"/>
    </a:p>
  </c:txPr>
  <c:externalData r:id="rId1">
    <c:autoUpdate val="0"/>
  </c:externalData>
</c:chartSpace>
</file>

<file path=ppt/comments/modernComment_405_403BC6F7.xml><?xml version="1.0" encoding="utf-8"?>
<p188:cmLst xmlns:a="http://schemas.openxmlformats.org/drawingml/2006/main" xmlns:r="http://schemas.openxmlformats.org/officeDocument/2006/relationships" xmlns:p188="http://schemas.microsoft.com/office/powerpoint/2018/8/main">
  <p188:cm id="{B0E4886B-5130-4E37-AD67-30C337912D8C}" authorId="{806A4B00-806C-1239-3161-0C29B7E3E7AA}" created="2024-05-31T16:34:17.574">
    <pc:sldMkLst xmlns:pc="http://schemas.microsoft.com/office/powerpoint/2013/main/command">
      <pc:docMk/>
      <pc:sldMk cId="1077659383" sldId="1029"/>
    </pc:sldMkLst>
    <p188:txBody>
      <a:bodyPr/>
      <a:lstStyle/>
      <a:p>
        <a:r>
          <a:rPr lang="en-GB"/>
          <a:t>Graph Updated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1162" cy="498853"/>
          </a:xfrm>
          <a:prstGeom prst="rect">
            <a:avLst/>
          </a:prstGeom>
        </p:spPr>
        <p:txBody>
          <a:bodyPr vert="horz" lIns="91595" tIns="45798" rIns="91595" bIns="45798" rtlCol="0"/>
          <a:lstStyle>
            <a:lvl1pPr algn="l">
              <a:defRPr sz="1200">
                <a:latin typeface="Urbanist" pitchFamily="2" charset="0"/>
              </a:defRPr>
            </a:lvl1pPr>
          </a:lstStyle>
          <a:p>
            <a:endParaRPr lang="en-GB"/>
          </a:p>
        </p:txBody>
      </p:sp>
      <p:sp>
        <p:nvSpPr>
          <p:cNvPr id="3" name="Date Placeholder 2"/>
          <p:cNvSpPr>
            <a:spLocks noGrp="1"/>
          </p:cNvSpPr>
          <p:nvPr>
            <p:ph type="dt" idx="1"/>
          </p:nvPr>
        </p:nvSpPr>
        <p:spPr>
          <a:xfrm>
            <a:off x="3857637" y="0"/>
            <a:ext cx="2951162" cy="498853"/>
          </a:xfrm>
          <a:prstGeom prst="rect">
            <a:avLst/>
          </a:prstGeom>
        </p:spPr>
        <p:txBody>
          <a:bodyPr vert="horz" lIns="91595" tIns="45798" rIns="91595" bIns="45798" rtlCol="0"/>
          <a:lstStyle>
            <a:lvl1pPr algn="r">
              <a:defRPr sz="1200">
                <a:latin typeface="Urbanist" pitchFamily="2" charset="0"/>
              </a:defRPr>
            </a:lvl1pPr>
          </a:lstStyle>
          <a:p>
            <a:fld id="{2067161A-6242-4BBD-AA4F-D3E829EE2D75}" type="datetimeFigureOut">
              <a:rPr lang="en-GB" smtClean="0"/>
              <a:pPr/>
              <a:t>18/06/2024</a:t>
            </a:fld>
            <a:endParaRPr lang="en-GB"/>
          </a:p>
        </p:txBody>
      </p:sp>
      <p:sp>
        <p:nvSpPr>
          <p:cNvPr id="4" name="Slide Image Placeholder 3"/>
          <p:cNvSpPr>
            <a:spLocks noGrp="1" noRot="1" noChangeAspect="1"/>
          </p:cNvSpPr>
          <p:nvPr>
            <p:ph type="sldImg" idx="2"/>
          </p:nvPr>
        </p:nvSpPr>
        <p:spPr>
          <a:xfrm>
            <a:off x="1031875" y="1243013"/>
            <a:ext cx="4746625" cy="3355975"/>
          </a:xfrm>
          <a:prstGeom prst="rect">
            <a:avLst/>
          </a:prstGeom>
          <a:noFill/>
          <a:ln w="12700">
            <a:solidFill>
              <a:prstClr val="black"/>
            </a:solidFill>
          </a:ln>
        </p:spPr>
        <p:txBody>
          <a:bodyPr vert="horz" lIns="91595" tIns="45798" rIns="91595" bIns="45798" rtlCol="0" anchor="ctr"/>
          <a:lstStyle/>
          <a:p>
            <a:endParaRPr lang="en-GB"/>
          </a:p>
        </p:txBody>
      </p:sp>
      <p:sp>
        <p:nvSpPr>
          <p:cNvPr id="5" name="Notes Placeholder 4"/>
          <p:cNvSpPr>
            <a:spLocks noGrp="1"/>
          </p:cNvSpPr>
          <p:nvPr>
            <p:ph type="body" sz="quarter" idx="3"/>
          </p:nvPr>
        </p:nvSpPr>
        <p:spPr>
          <a:xfrm>
            <a:off x="681038" y="4784834"/>
            <a:ext cx="5448300" cy="3914865"/>
          </a:xfrm>
          <a:prstGeom prst="rect">
            <a:avLst/>
          </a:prstGeom>
        </p:spPr>
        <p:txBody>
          <a:bodyPr vert="horz" lIns="91595" tIns="45798" rIns="91595" bIns="457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3663"/>
            <a:ext cx="2951162" cy="498852"/>
          </a:xfrm>
          <a:prstGeom prst="rect">
            <a:avLst/>
          </a:prstGeom>
        </p:spPr>
        <p:txBody>
          <a:bodyPr vert="horz" lIns="91595" tIns="45798" rIns="91595" bIns="45798" rtlCol="0" anchor="b"/>
          <a:lstStyle>
            <a:lvl1pPr algn="l">
              <a:defRPr sz="1200">
                <a:latin typeface="Urbanist" pitchFamily="2" charset="0"/>
              </a:defRPr>
            </a:lvl1pPr>
          </a:lstStyle>
          <a:p>
            <a:endParaRPr lang="en-GB"/>
          </a:p>
        </p:txBody>
      </p:sp>
      <p:sp>
        <p:nvSpPr>
          <p:cNvPr id="7" name="Slide Number Placeholder 6"/>
          <p:cNvSpPr>
            <a:spLocks noGrp="1"/>
          </p:cNvSpPr>
          <p:nvPr>
            <p:ph type="sldNum" sz="quarter" idx="5"/>
          </p:nvPr>
        </p:nvSpPr>
        <p:spPr>
          <a:xfrm>
            <a:off x="3857637" y="9443663"/>
            <a:ext cx="2951162" cy="498852"/>
          </a:xfrm>
          <a:prstGeom prst="rect">
            <a:avLst/>
          </a:prstGeom>
        </p:spPr>
        <p:txBody>
          <a:bodyPr vert="horz" lIns="91595" tIns="45798" rIns="91595" bIns="45798" rtlCol="0" anchor="b"/>
          <a:lstStyle>
            <a:lvl1pPr algn="r">
              <a:defRPr sz="1200">
                <a:latin typeface="Urbanist" pitchFamily="2" charset="0"/>
              </a:defRPr>
            </a:lvl1pPr>
          </a:lstStyle>
          <a:p>
            <a:fld id="{A409A69B-9DC2-48B1-A586-0BF6261F2B82}" type="slidenum">
              <a:rPr lang="en-GB" smtClean="0"/>
              <a:pPr/>
              <a:t>‹#›</a:t>
            </a:fld>
            <a:endParaRPr lang="en-GB"/>
          </a:p>
        </p:txBody>
      </p:sp>
    </p:spTree>
    <p:extLst>
      <p:ext uri="{BB962C8B-B14F-4D97-AF65-F5344CB8AC3E}">
        <p14:creationId xmlns:p14="http://schemas.microsoft.com/office/powerpoint/2010/main" val="166518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rbanist" pitchFamily="2" charset="0"/>
        <a:ea typeface="+mn-ea"/>
        <a:cs typeface="+mn-cs"/>
      </a:defRPr>
    </a:lvl1pPr>
    <a:lvl2pPr marL="457200" algn="l" defTabSz="914400" rtl="0" eaLnBrk="1" latinLnBrk="0" hangingPunct="1">
      <a:defRPr sz="1200" kern="1200">
        <a:solidFill>
          <a:schemeClr val="tx1"/>
        </a:solidFill>
        <a:latin typeface="Urbanist" pitchFamily="2" charset="0"/>
        <a:ea typeface="+mn-ea"/>
        <a:cs typeface="+mn-cs"/>
      </a:defRPr>
    </a:lvl2pPr>
    <a:lvl3pPr marL="914400" algn="l" defTabSz="914400" rtl="0" eaLnBrk="1" latinLnBrk="0" hangingPunct="1">
      <a:defRPr sz="1200" kern="1200">
        <a:solidFill>
          <a:schemeClr val="tx1"/>
        </a:solidFill>
        <a:latin typeface="Urbanist" pitchFamily="2" charset="0"/>
        <a:ea typeface="+mn-ea"/>
        <a:cs typeface="+mn-cs"/>
      </a:defRPr>
    </a:lvl3pPr>
    <a:lvl4pPr marL="1371600" algn="l" defTabSz="914400" rtl="0" eaLnBrk="1" latinLnBrk="0" hangingPunct="1">
      <a:defRPr sz="1200" kern="1200">
        <a:solidFill>
          <a:schemeClr val="tx1"/>
        </a:solidFill>
        <a:latin typeface="Urbanist" pitchFamily="2" charset="0"/>
        <a:ea typeface="+mn-ea"/>
        <a:cs typeface="+mn-cs"/>
      </a:defRPr>
    </a:lvl4pPr>
    <a:lvl5pPr marL="1828800" algn="l" defTabSz="914400" rtl="0" eaLnBrk="1" latinLnBrk="0" hangingPunct="1">
      <a:defRPr sz="1200" kern="1200">
        <a:solidFill>
          <a:schemeClr val="tx1"/>
        </a:solidFill>
        <a:latin typeface="Urbanis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09A69B-9DC2-48B1-A586-0BF6261F2B82}" type="slidenum">
              <a:rPr lang="en-GB" smtClean="0"/>
              <a:t>2</a:t>
            </a:fld>
            <a:endParaRPr lang="en-GB"/>
          </a:p>
        </p:txBody>
      </p:sp>
    </p:spTree>
    <p:extLst>
      <p:ext uri="{BB962C8B-B14F-4D97-AF65-F5344CB8AC3E}">
        <p14:creationId xmlns:p14="http://schemas.microsoft.com/office/powerpoint/2010/main" val="298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9A69B-9DC2-48B1-A586-0BF6261F2B82}"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4771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9A69B-9DC2-48B1-A586-0BF6261F2B82}"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3696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A409A69B-9DC2-48B1-A586-0BF6261F2B82}" type="slidenum">
              <a:rPr lang="en-GB" smtClean="0"/>
              <a:pPr/>
              <a:t>5</a:t>
            </a:fld>
            <a:endParaRPr lang="en-GB"/>
          </a:p>
        </p:txBody>
      </p:sp>
    </p:spTree>
    <p:extLst>
      <p:ext uri="{BB962C8B-B14F-4D97-AF65-F5344CB8AC3E}">
        <p14:creationId xmlns:p14="http://schemas.microsoft.com/office/powerpoint/2010/main" val="342410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09A69B-9DC2-48B1-A586-0BF6261F2B82}" type="slidenum">
              <a:rPr lang="en-GB" smtClean="0"/>
              <a:pPr/>
              <a:t>8</a:t>
            </a:fld>
            <a:endParaRPr lang="en-GB"/>
          </a:p>
        </p:txBody>
      </p:sp>
    </p:spTree>
    <p:extLst>
      <p:ext uri="{BB962C8B-B14F-4D97-AF65-F5344CB8AC3E}">
        <p14:creationId xmlns:p14="http://schemas.microsoft.com/office/powerpoint/2010/main" val="421202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09A69B-9DC2-48B1-A586-0BF6261F2B82}" type="slidenum">
              <a:rPr lang="en-GB" smtClean="0"/>
              <a:pPr/>
              <a:t>9</a:t>
            </a:fld>
            <a:endParaRPr lang="en-GB"/>
          </a:p>
        </p:txBody>
      </p:sp>
    </p:spTree>
    <p:extLst>
      <p:ext uri="{BB962C8B-B14F-4D97-AF65-F5344CB8AC3E}">
        <p14:creationId xmlns:p14="http://schemas.microsoft.com/office/powerpoint/2010/main" val="323547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9A69B-9DC2-48B1-A586-0BF6261F2B82}" type="slidenum">
              <a:rPr kumimoji="0" lang="en-GB" sz="1200" b="0" i="0" u="none" strike="noStrike" kern="1200" cap="none" spc="0" normalizeH="0" baseline="0" noProof="0" smtClean="0">
                <a:ln>
                  <a:noFill/>
                </a:ln>
                <a:solidFill>
                  <a:prstClr val="black"/>
                </a:solidFill>
                <a:effectLst/>
                <a:uLnTx/>
                <a:uFillTx/>
                <a:latin typeface="Urbanis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Urbanist" pitchFamily="2" charset="0"/>
              <a:ea typeface="+mn-ea"/>
              <a:cs typeface="+mn-cs"/>
            </a:endParaRPr>
          </a:p>
        </p:txBody>
      </p:sp>
    </p:spTree>
    <p:extLst>
      <p:ext uri="{BB962C8B-B14F-4D97-AF65-F5344CB8AC3E}">
        <p14:creationId xmlns:p14="http://schemas.microsoft.com/office/powerpoint/2010/main" val="656227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ag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B342EC-DE74-4FDD-80D3-7D19C93778BF}"/>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2" name="Rectangle 1">
            <a:extLst>
              <a:ext uri="{FF2B5EF4-FFF2-40B4-BE49-F238E27FC236}">
                <a16:creationId xmlns:a16="http://schemas.microsoft.com/office/drawing/2014/main" id="{6785F21C-1E30-F884-BA2D-AF4491656A10}"/>
              </a:ext>
            </a:extLst>
          </p:cNvPr>
          <p:cNvSpPr/>
          <p:nvPr userDrawn="1"/>
        </p:nvSpPr>
        <p:spPr>
          <a:xfrm>
            <a:off x="6160655" y="415636"/>
            <a:ext cx="4073236" cy="133927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8055498"/>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9C5D7-0CBC-4FAB-5698-FF2ED429FE5F}"/>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9254036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F642A-3232-84BC-C90B-959D2DB64EFF}"/>
              </a:ext>
            </a:extLst>
          </p:cNvPr>
          <p:cNvPicPr>
            <a:picLocks noChangeAspect="1"/>
          </p:cNvPicPr>
          <p:nvPr userDrawn="1"/>
        </p:nvPicPr>
        <p:blipFill>
          <a:blip r:embed="rId2"/>
          <a:stretch>
            <a:fillRect/>
          </a:stretch>
        </p:blipFill>
        <p:spPr>
          <a:xfrm>
            <a:off x="0" y="4296"/>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41889166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533FC-9032-64D5-6CEB-1E1405A3ADB1}"/>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35536025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9C5D7-0CBC-4FAB-5698-FF2ED429FE5F}"/>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40509481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0F05E-6F1B-37F6-0E41-72E717A6D106}"/>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9958776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8223A-2CF5-1F7B-5B8C-D2241A7C0DAD}"/>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97843149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98AC0-DA57-92CA-F771-B61875053CF5}"/>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345757014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p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AB36F-55C7-9D74-F101-7C661798C9AE}"/>
              </a:ext>
            </a:extLst>
          </p:cNvPr>
          <p:cNvPicPr>
            <a:picLocks noChangeAspect="1"/>
          </p:cNvPicPr>
          <p:nvPr userDrawn="1"/>
        </p:nvPicPr>
        <p:blipFill>
          <a:blip r:embed="rId2"/>
          <a:stretch>
            <a:fillRect/>
          </a:stretch>
        </p:blipFill>
        <p:spPr>
          <a:xfrm>
            <a:off x="-1" y="2147"/>
            <a:ext cx="10691813" cy="7555379"/>
          </a:xfrm>
          <a:prstGeom prst="rect">
            <a:avLst/>
          </a:prstGeom>
        </p:spPr>
      </p:pic>
      <p:pic>
        <p:nvPicPr>
          <p:cNvPr id="3" name="Picture 2">
            <a:extLst>
              <a:ext uri="{FF2B5EF4-FFF2-40B4-BE49-F238E27FC236}">
                <a16:creationId xmlns:a16="http://schemas.microsoft.com/office/drawing/2014/main" id="{BA1823F1-B826-BD25-1635-8E178897F686}"/>
              </a:ext>
            </a:extLst>
          </p:cNvPr>
          <p:cNvPicPr>
            <a:picLocks noChangeAspect="1"/>
          </p:cNvPicPr>
          <p:nvPr userDrawn="1"/>
        </p:nvPicPr>
        <p:blipFill>
          <a:blip r:embed="rId3"/>
          <a:stretch>
            <a:fillRect/>
          </a:stretch>
        </p:blipFill>
        <p:spPr>
          <a:xfrm>
            <a:off x="541413" y="400615"/>
            <a:ext cx="2690038" cy="745222"/>
          </a:xfrm>
          <a:prstGeom prst="rect">
            <a:avLst/>
          </a:prstGeom>
        </p:spPr>
      </p:pic>
    </p:spTree>
    <p:extLst>
      <p:ext uri="{BB962C8B-B14F-4D97-AF65-F5344CB8AC3E}">
        <p14:creationId xmlns:p14="http://schemas.microsoft.com/office/powerpoint/2010/main" val="4075958747"/>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p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AB36F-55C7-9D74-F101-7C661798C9AE}"/>
              </a:ext>
            </a:extLst>
          </p:cNvPr>
          <p:cNvPicPr>
            <a:picLocks noChangeAspect="1"/>
          </p:cNvPicPr>
          <p:nvPr userDrawn="1"/>
        </p:nvPicPr>
        <p:blipFill>
          <a:blip r:embed="rId2"/>
          <a:stretch>
            <a:fillRect/>
          </a:stretch>
        </p:blipFill>
        <p:spPr>
          <a:xfrm>
            <a:off x="-794" y="2147"/>
            <a:ext cx="10691813" cy="7555379"/>
          </a:xfrm>
          <a:prstGeom prst="rect">
            <a:avLst/>
          </a:prstGeom>
        </p:spPr>
      </p:pic>
      <p:sp>
        <p:nvSpPr>
          <p:cNvPr id="6" name="Text Placeholder 5">
            <a:extLst>
              <a:ext uri="{FF2B5EF4-FFF2-40B4-BE49-F238E27FC236}">
                <a16:creationId xmlns:a16="http://schemas.microsoft.com/office/drawing/2014/main" id="{E17EEC0D-C3A1-4626-BF35-C77FB4E23D5A}"/>
              </a:ext>
            </a:extLst>
          </p:cNvPr>
          <p:cNvSpPr>
            <a:spLocks noGrp="1"/>
          </p:cNvSpPr>
          <p:nvPr>
            <p:ph type="body" sz="quarter" idx="10"/>
          </p:nvPr>
        </p:nvSpPr>
        <p:spPr>
          <a:xfrm>
            <a:off x="733425" y="823913"/>
            <a:ext cx="4611688" cy="530225"/>
          </a:xfrm>
        </p:spPr>
        <p:txBody>
          <a:bodyPr>
            <a:noAutofit/>
          </a:bodyPr>
          <a:lstStyle>
            <a:lvl1pPr marL="0" indent="0" algn="l" defTabSz="801929" rtl="0" eaLnBrk="1" latinLnBrk="0" hangingPunct="1">
              <a:spcBef>
                <a:spcPct val="0"/>
              </a:spcBef>
              <a:buNone/>
              <a:defRPr lang="en-US" sz="6000" kern="1200" dirty="0" smtClean="0">
                <a:solidFill>
                  <a:schemeClr val="bg1"/>
                </a:solidFill>
                <a:latin typeface="Urbanist" panose="020B0A04040200000203" pitchFamily="34" charset="77"/>
                <a:ea typeface="Urbanist" panose="020B0A04040200000203" pitchFamily="34" charset="77"/>
                <a:cs typeface="Urbanist" panose="020B0A04040200000203" pitchFamily="34" charset="77"/>
              </a:defRPr>
            </a:lvl1pPr>
            <a:lvl2pPr marL="0" indent="0" algn="l" defTabSz="801929" rtl="0" eaLnBrk="1" latinLnBrk="0" hangingPunct="1">
              <a:spcBef>
                <a:spcPct val="0"/>
              </a:spcBef>
              <a:buNone/>
              <a:defRPr lang="en-US" sz="6000" kern="1200" dirty="0" smtClean="0">
                <a:solidFill>
                  <a:schemeClr val="bg1"/>
                </a:solidFill>
                <a:latin typeface="Urbanist" panose="020B0A04040200000203" pitchFamily="34" charset="77"/>
                <a:ea typeface="Urbanist" panose="020B0A04040200000203" pitchFamily="34" charset="77"/>
                <a:cs typeface="Urbanist" panose="020B0A04040200000203" pitchFamily="34" charset="77"/>
              </a:defRPr>
            </a:lvl2pPr>
            <a:lvl3pPr marL="0" indent="0" algn="l" defTabSz="801929" rtl="0" eaLnBrk="1" latinLnBrk="0" hangingPunct="1">
              <a:spcBef>
                <a:spcPct val="0"/>
              </a:spcBef>
              <a:buNone/>
              <a:defRPr lang="en-US" sz="6000" kern="1200" dirty="0" smtClean="0">
                <a:solidFill>
                  <a:schemeClr val="bg1"/>
                </a:solidFill>
                <a:latin typeface="Urbanist" panose="020B0A04040200000203" pitchFamily="34" charset="77"/>
                <a:ea typeface="Urbanist" panose="020B0A04040200000203" pitchFamily="34" charset="77"/>
                <a:cs typeface="Urbanist" panose="020B0A04040200000203" pitchFamily="34" charset="77"/>
              </a:defRPr>
            </a:lvl3pPr>
            <a:lvl4pPr marL="0" indent="0" algn="l" defTabSz="801929" rtl="0" eaLnBrk="1" latinLnBrk="0" hangingPunct="1">
              <a:spcBef>
                <a:spcPct val="0"/>
              </a:spcBef>
              <a:buNone/>
              <a:defRPr lang="en-US" sz="6000" kern="1200" dirty="0" smtClean="0">
                <a:solidFill>
                  <a:schemeClr val="bg1"/>
                </a:solidFill>
                <a:latin typeface="Urbanist" panose="020B0A04040200000203" pitchFamily="34" charset="77"/>
                <a:ea typeface="Urbanist" panose="020B0A04040200000203" pitchFamily="34" charset="77"/>
                <a:cs typeface="Urbanist" panose="020B0A04040200000203" pitchFamily="34" charset="77"/>
              </a:defRPr>
            </a:lvl4pPr>
            <a:lvl5pPr marL="0" indent="0" algn="l" defTabSz="801929" rtl="0" eaLnBrk="1" latinLnBrk="0" hangingPunct="1">
              <a:spcBef>
                <a:spcPct val="0"/>
              </a:spcBef>
              <a:buNone/>
              <a:defRPr lang="en-GB" sz="6000" kern="1200" dirty="0">
                <a:solidFill>
                  <a:schemeClr val="bg1"/>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a:t>
            </a:r>
            <a:endParaRPr lang="en-GB"/>
          </a:p>
        </p:txBody>
      </p:sp>
    </p:spTree>
    <p:extLst>
      <p:ext uri="{BB962C8B-B14F-4D97-AF65-F5344CB8AC3E}">
        <p14:creationId xmlns:p14="http://schemas.microsoft.com/office/powerpoint/2010/main" val="6146670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F642A-3232-84BC-C90B-959D2DB64EFF}"/>
              </a:ext>
            </a:extLst>
          </p:cNvPr>
          <p:cNvPicPr>
            <a:picLocks noChangeAspect="1"/>
          </p:cNvPicPr>
          <p:nvPr userDrawn="1"/>
        </p:nvPicPr>
        <p:blipFill>
          <a:blip r:embed="rId2"/>
          <a:stretch>
            <a:fillRect/>
          </a:stretch>
        </p:blipFill>
        <p:spPr>
          <a:xfrm>
            <a:off x="0" y="4296"/>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648367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4ABB4-9DA9-7E62-9E0D-64A8562EBCB2}"/>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26234871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p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AB36F-55C7-9D74-F101-7C661798C9AE}"/>
              </a:ext>
            </a:extLst>
          </p:cNvPr>
          <p:cNvPicPr>
            <a:picLocks noChangeAspect="1"/>
          </p:cNvPicPr>
          <p:nvPr userDrawn="1"/>
        </p:nvPicPr>
        <p:blipFill>
          <a:blip r:embed="rId2"/>
          <a:stretch>
            <a:fillRect/>
          </a:stretch>
        </p:blipFill>
        <p:spPr>
          <a:xfrm>
            <a:off x="-794" y="4296"/>
            <a:ext cx="10691813" cy="7555379"/>
          </a:xfrm>
          <a:prstGeom prst="rect">
            <a:avLst/>
          </a:prstGeom>
        </p:spPr>
      </p:pic>
      <p:pic>
        <p:nvPicPr>
          <p:cNvPr id="3" name="Picture 2">
            <a:extLst>
              <a:ext uri="{FF2B5EF4-FFF2-40B4-BE49-F238E27FC236}">
                <a16:creationId xmlns:a16="http://schemas.microsoft.com/office/drawing/2014/main" id="{BA1823F1-B826-BD25-1635-8E178897F686}"/>
              </a:ext>
            </a:extLst>
          </p:cNvPr>
          <p:cNvPicPr>
            <a:picLocks noChangeAspect="1"/>
          </p:cNvPicPr>
          <p:nvPr userDrawn="1"/>
        </p:nvPicPr>
        <p:blipFill>
          <a:blip r:embed="rId3"/>
          <a:stretch>
            <a:fillRect/>
          </a:stretch>
        </p:blipFill>
        <p:spPr>
          <a:xfrm>
            <a:off x="541413" y="400615"/>
            <a:ext cx="2690038" cy="745222"/>
          </a:xfrm>
          <a:prstGeom prst="rect">
            <a:avLst/>
          </a:prstGeom>
        </p:spPr>
      </p:pic>
    </p:spTree>
    <p:extLst>
      <p:ext uri="{BB962C8B-B14F-4D97-AF65-F5344CB8AC3E}">
        <p14:creationId xmlns:p14="http://schemas.microsoft.com/office/powerpoint/2010/main" val="242828910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98AC0-DA57-92CA-F771-B61875053CF5}"/>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25813807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8223A-2CF5-1F7B-5B8C-D2241A7C0DAD}"/>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693802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F642A-3232-84BC-C90B-959D2DB64EFF}"/>
              </a:ext>
            </a:extLst>
          </p:cNvPr>
          <p:cNvPicPr>
            <a:picLocks noChangeAspect="1"/>
          </p:cNvPicPr>
          <p:nvPr userDrawn="1"/>
        </p:nvPicPr>
        <p:blipFill>
          <a:blip r:embed="rId2"/>
          <a:stretch>
            <a:fillRect/>
          </a:stretch>
        </p:blipFill>
        <p:spPr>
          <a:xfrm>
            <a:off x="0" y="4296"/>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263287337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0F05E-6F1B-37F6-0E41-72E717A6D106}"/>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47504839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F642A-3232-84BC-C90B-959D2DB64EFF}"/>
              </a:ext>
            </a:extLst>
          </p:cNvPr>
          <p:cNvPicPr>
            <a:picLocks noChangeAspect="1"/>
          </p:cNvPicPr>
          <p:nvPr userDrawn="1"/>
        </p:nvPicPr>
        <p:blipFill>
          <a:blip r:embed="rId2"/>
          <a:stretch>
            <a:fillRect/>
          </a:stretch>
        </p:blipFill>
        <p:spPr>
          <a:xfrm>
            <a:off x="0" y="4296"/>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60655699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4ABB4-9DA9-7E62-9E0D-64A8562EBCB2}"/>
              </a:ext>
            </a:extLst>
          </p:cNvPr>
          <p:cNvPicPr>
            <a:picLocks noChangeAspect="1"/>
          </p:cNvPicPr>
          <p:nvPr userDrawn="1"/>
        </p:nvPicPr>
        <p:blipFill>
          <a:blip r:embed="rId2"/>
          <a:stretch>
            <a:fillRect/>
          </a:stretch>
        </p:blipFill>
        <p:spPr>
          <a:xfrm>
            <a:off x="-1" y="2147"/>
            <a:ext cx="10691813" cy="7555379"/>
          </a:xfrm>
          <a:prstGeom prst="rect">
            <a:avLst/>
          </a:prstGeom>
        </p:spPr>
      </p:pic>
      <p:sp>
        <p:nvSpPr>
          <p:cNvPr id="3" name="Content Placeholder 2"/>
          <p:cNvSpPr>
            <a:spLocks noGrp="1"/>
          </p:cNvSpPr>
          <p:nvPr>
            <p:ph idx="1"/>
          </p:nvPr>
        </p:nvSpPr>
        <p:spPr/>
        <p:txBody>
          <a:bodyPr>
            <a:normAutofit/>
          </a:bodyPr>
          <a:lstStyle>
            <a:lvl1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vl2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2pPr>
            <a:lvl3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3pPr>
            <a:lvl4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4pPr>
            <a:lvl5pPr>
              <a:defRPr sz="1400">
                <a:solidFill>
                  <a:srgbClr val="575756"/>
                </a:solidFill>
                <a:latin typeface="Urbanist" panose="020B0A04040200000203" pitchFamily="34" charset="77"/>
                <a:ea typeface="Urbanist" panose="020B0A04040200000203" pitchFamily="34" charset="77"/>
                <a:cs typeface="Urbanist" panose="020B0A0404020000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B3EAD8C-EB4C-4099-A114-5E28AD5CE416}"/>
              </a:ext>
            </a:extLst>
          </p:cNvPr>
          <p:cNvSpPr>
            <a:spLocks noGrp="1"/>
          </p:cNvSpPr>
          <p:nvPr>
            <p:ph type="body" sz="quarter" idx="13" hasCustomPrompt="1"/>
          </p:nvPr>
        </p:nvSpPr>
        <p:spPr>
          <a:xfrm>
            <a:off x="517686" y="1012267"/>
            <a:ext cx="9622632" cy="625382"/>
          </a:xfrm>
        </p:spPr>
        <p:txBody>
          <a:bodyPr anchor="ctr" anchorCtr="0">
            <a:noAutofit/>
          </a:bodyPr>
          <a:lstStyle>
            <a:lvl1pPr>
              <a:buNone/>
              <a:defRPr sz="2200" b="0" i="0">
                <a:solidFill>
                  <a:srgbClr val="575756"/>
                </a:solidFill>
                <a:latin typeface="Urbanist" panose="020B0A04040200000203" pitchFamily="34" charset="77"/>
                <a:ea typeface="Urbanist" panose="020B0A04040200000203" pitchFamily="34" charset="77"/>
                <a:cs typeface="Urbanist" panose="020B0A04040200000203" pitchFamily="34" charset="77"/>
              </a:defRPr>
            </a:lvl1pPr>
          </a:lstStyle>
          <a:p>
            <a:pPr lvl="0"/>
            <a:r>
              <a:rPr lang="en-US"/>
              <a:t>Click to edit Master subtitle text styles</a:t>
            </a:r>
          </a:p>
        </p:txBody>
      </p:sp>
      <p:sp>
        <p:nvSpPr>
          <p:cNvPr id="7" name="Title 6">
            <a:extLst>
              <a:ext uri="{FF2B5EF4-FFF2-40B4-BE49-F238E27FC236}">
                <a16:creationId xmlns:a16="http://schemas.microsoft.com/office/drawing/2014/main" id="{0A82C5F7-6003-4071-86EB-E962F9F34CFE}"/>
              </a:ext>
            </a:extLst>
          </p:cNvPr>
          <p:cNvSpPr>
            <a:spLocks noGrp="1"/>
          </p:cNvSpPr>
          <p:nvPr>
            <p:ph type="title"/>
          </p:nvPr>
        </p:nvSpPr>
        <p:spPr>
          <a:xfrm>
            <a:off x="517883" y="327576"/>
            <a:ext cx="9622632" cy="625382"/>
          </a:xfrm>
        </p:spPr>
        <p:txBody>
          <a:bodyPr/>
          <a:lstStyle>
            <a:lvl1pPr>
              <a:defRPr sz="3800" b="0" i="0">
                <a:solidFill>
                  <a:srgbClr val="3EB3B7"/>
                </a:solidFill>
                <a:latin typeface="Urbanist" panose="020B0A04040200000203" pitchFamily="34" charset="77"/>
                <a:ea typeface="Urbanist" panose="020B0A04040200000203" pitchFamily="34" charset="77"/>
                <a:cs typeface="Urbanist" panose="020B0A04040200000203" pitchFamily="34" charset="77"/>
              </a:defRPr>
            </a:lvl1pPr>
          </a:lstStyle>
          <a:p>
            <a:r>
              <a:rPr lang="en-US"/>
              <a:t>Click to edit Master title style</a:t>
            </a:r>
            <a:endParaRPr lang="en-GB"/>
          </a:p>
        </p:txBody>
      </p:sp>
      <p:sp>
        <p:nvSpPr>
          <p:cNvPr id="11" name="Slide Number Placeholder 10">
            <a:extLst>
              <a:ext uri="{FF2B5EF4-FFF2-40B4-BE49-F238E27FC236}">
                <a16:creationId xmlns:a16="http://schemas.microsoft.com/office/drawing/2014/main" id="{5B1EEFCA-9385-4822-99D9-C7E194B79CBA}"/>
              </a:ext>
            </a:extLst>
          </p:cNvPr>
          <p:cNvSpPr>
            <a:spLocks noGrp="1"/>
          </p:cNvSpPr>
          <p:nvPr>
            <p:ph type="sldNum" sz="quarter" idx="16"/>
          </p:nvPr>
        </p:nvSpPr>
        <p:spPr>
          <a:xfrm>
            <a:off x="7658288" y="6838581"/>
            <a:ext cx="2482227" cy="402483"/>
          </a:xfrm>
        </p:spPr>
        <p:txBody>
          <a:bodyPr/>
          <a:lstStyle>
            <a:lvl1pPr>
              <a:defRPr>
                <a:solidFill>
                  <a:srgbClr val="2D2A43"/>
                </a:solidFill>
                <a:latin typeface="Urbanist" panose="020B0A04040200000203" pitchFamily="34" charset="77"/>
                <a:ea typeface="Urbanist" panose="020B0A04040200000203" pitchFamily="34" charset="77"/>
                <a:cs typeface="Urbanist" panose="020B0A04040200000203" pitchFamily="34" charset="77"/>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146422596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B11D-E89F-4802-A11D-C3CA2977B187}"/>
              </a:ext>
            </a:extLst>
          </p:cNvPr>
          <p:cNvSpPr>
            <a:spLocks noGrp="1"/>
          </p:cNvSpPr>
          <p:nvPr>
            <p:ph type="title"/>
          </p:nvPr>
        </p:nvSpPr>
        <p:spPr>
          <a:xfrm>
            <a:off x="735062" y="402483"/>
            <a:ext cx="9221689" cy="146118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369649-67FD-4382-B1A3-4E55FAC8F3CF}"/>
              </a:ext>
            </a:extLst>
          </p:cNvPr>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433E21-AFA5-4191-B0D5-FC29CEBD79FD}"/>
              </a:ext>
            </a:extLst>
          </p:cNvPr>
          <p:cNvSpPr>
            <a:spLocks noGrp="1"/>
          </p:cNvSpPr>
          <p:nvPr>
            <p:ph type="dt" sz="half" idx="2"/>
          </p:nvPr>
        </p:nvSpPr>
        <p:spPr>
          <a:xfrm>
            <a:off x="735062" y="7006699"/>
            <a:ext cx="2405658"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E4641708-23C8-4938-80FC-4D3AAFEAA5D7}" type="datetime1">
              <a:rPr lang="en-GB" smtClean="0"/>
              <a:pPr/>
              <a:t>18/06/2024</a:t>
            </a:fld>
            <a:endParaRPr lang="en-GB"/>
          </a:p>
        </p:txBody>
      </p:sp>
      <p:sp>
        <p:nvSpPr>
          <p:cNvPr id="5" name="Footer Placeholder 4">
            <a:extLst>
              <a:ext uri="{FF2B5EF4-FFF2-40B4-BE49-F238E27FC236}">
                <a16:creationId xmlns:a16="http://schemas.microsoft.com/office/drawing/2014/main" id="{2E0F9137-D242-4638-BAA0-2F91931FD02D}"/>
              </a:ext>
            </a:extLst>
          </p:cNvPr>
          <p:cNvSpPr>
            <a:spLocks noGrp="1"/>
          </p:cNvSpPr>
          <p:nvPr>
            <p:ph type="ftr" sz="quarter" idx="3"/>
          </p:nvPr>
        </p:nvSpPr>
        <p:spPr>
          <a:xfrm>
            <a:off x="3541663" y="7006699"/>
            <a:ext cx="3608487" cy="402483"/>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2BE843-4181-40E0-B2B0-397CE00BA018}"/>
              </a:ext>
            </a:extLst>
          </p:cNvPr>
          <p:cNvSpPr>
            <a:spLocks noGrp="1"/>
          </p:cNvSpPr>
          <p:nvPr>
            <p:ph type="sldNum" sz="quarter" idx="4"/>
          </p:nvPr>
        </p:nvSpPr>
        <p:spPr>
          <a:xfrm>
            <a:off x="7551093" y="7006699"/>
            <a:ext cx="2405658"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D70609D9-2F62-42FE-A7F8-9F0C18800B2F}" type="slidenum">
              <a:rPr lang="en-GB" smtClean="0"/>
              <a:pPr/>
              <a:t>‹#›</a:t>
            </a:fld>
            <a:endParaRPr lang="en-GB"/>
          </a:p>
        </p:txBody>
      </p:sp>
    </p:spTree>
    <p:extLst>
      <p:ext uri="{BB962C8B-B14F-4D97-AF65-F5344CB8AC3E}">
        <p14:creationId xmlns:p14="http://schemas.microsoft.com/office/powerpoint/2010/main" val="2821951528"/>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7" r:id="rId3"/>
    <p:sldLayoutId id="2147483724" r:id="rId4"/>
    <p:sldLayoutId id="2147483725" r:id="rId5"/>
    <p:sldLayoutId id="2147483727" r:id="rId6"/>
    <p:sldLayoutId id="2147483729" r:id="rId7"/>
    <p:sldLayoutId id="2147483731" r:id="rId8"/>
    <p:sldLayoutId id="2147483733" r:id="rId9"/>
    <p:sldLayoutId id="2147483734" r:id="rId10"/>
    <p:sldLayoutId id="2147483662" r:id="rId11"/>
    <p:sldLayoutId id="2147483701" r:id="rId12"/>
    <p:sldLayoutId id="2147483702" r:id="rId13"/>
    <p:sldLayoutId id="2147483704" r:id="rId14"/>
    <p:sldLayoutId id="2147483706" r:id="rId15"/>
    <p:sldLayoutId id="2147483705" r:id="rId16"/>
    <p:sldLayoutId id="2147483671" r:id="rId17"/>
    <p:sldLayoutId id="2147483707" r:id="rId18"/>
    <p:sldLayoutId id="2147483768" r:id="rId19"/>
  </p:sldLayoutIdLst>
  <p:hf hdr="0" ftr="0"/>
  <p:txStyles>
    <p:titleStyle>
      <a:lvl1pPr algn="l" defTabSz="801929" rtl="0" eaLnBrk="1" latinLnBrk="0" hangingPunct="1">
        <a:lnSpc>
          <a:spcPct val="90000"/>
        </a:lnSpc>
        <a:spcBef>
          <a:spcPct val="0"/>
        </a:spcBef>
        <a:buNone/>
        <a:defRPr sz="3859"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405_403BC6F7.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9.xml"/><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57.jpeg"/><Relationship Id="rId39" Type="http://schemas.openxmlformats.org/officeDocument/2006/relationships/image" Target="../media/image70.jpeg"/><Relationship Id="rId21" Type="http://schemas.openxmlformats.org/officeDocument/2006/relationships/image" Target="../media/image53.jpeg"/><Relationship Id="rId34" Type="http://schemas.openxmlformats.org/officeDocument/2006/relationships/image" Target="../media/image65.jpeg"/><Relationship Id="rId42" Type="http://schemas.openxmlformats.org/officeDocument/2006/relationships/image" Target="../media/image73.jpeg"/><Relationship Id="rId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48.png"/><Relationship Id="rId20" Type="http://schemas.openxmlformats.org/officeDocument/2006/relationships/image" Target="../media/image52.jpeg"/><Relationship Id="rId29" Type="http://schemas.openxmlformats.org/officeDocument/2006/relationships/image" Target="../media/image60.png"/><Relationship Id="rId41"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39.svg"/><Relationship Id="rId11" Type="http://schemas.openxmlformats.org/officeDocument/2006/relationships/image" Target="../media/image44.jpeg"/><Relationship Id="rId24" Type="http://schemas.openxmlformats.org/officeDocument/2006/relationships/image" Target="../media/image56.jpeg"/><Relationship Id="rId32" Type="http://schemas.openxmlformats.org/officeDocument/2006/relationships/image" Target="../media/image63.jpeg"/><Relationship Id="rId37" Type="http://schemas.openxmlformats.org/officeDocument/2006/relationships/image" Target="../media/image68.jpeg"/><Relationship Id="rId40" Type="http://schemas.openxmlformats.org/officeDocument/2006/relationships/image" Target="../media/image71.png"/><Relationship Id="rId5" Type="http://schemas.openxmlformats.org/officeDocument/2006/relationships/image" Target="../media/image38.png"/><Relationship Id="rId15" Type="http://schemas.openxmlformats.org/officeDocument/2006/relationships/image" Target="../media/image47.jpeg"/><Relationship Id="rId23" Type="http://schemas.openxmlformats.org/officeDocument/2006/relationships/image" Target="../media/image55.png"/><Relationship Id="rId28" Type="http://schemas.openxmlformats.org/officeDocument/2006/relationships/image" Target="../media/image59.jpeg"/><Relationship Id="rId36" Type="http://schemas.openxmlformats.org/officeDocument/2006/relationships/image" Target="../media/image67.jpeg"/><Relationship Id="rId10" Type="http://schemas.openxmlformats.org/officeDocument/2006/relationships/image" Target="../media/image43.svg"/><Relationship Id="rId19" Type="http://schemas.openxmlformats.org/officeDocument/2006/relationships/image" Target="../media/image51.jpeg"/><Relationship Id="rId31" Type="http://schemas.openxmlformats.org/officeDocument/2006/relationships/image" Target="../media/image62.jpeg"/><Relationship Id="rId4" Type="http://schemas.openxmlformats.org/officeDocument/2006/relationships/image" Target="../media/image37.png"/><Relationship Id="rId9" Type="http://schemas.openxmlformats.org/officeDocument/2006/relationships/image" Target="../media/image42.png"/><Relationship Id="rId14" Type="http://schemas.microsoft.com/office/2007/relationships/hdphoto" Target="../media/hdphoto1.wdp"/><Relationship Id="rId22" Type="http://schemas.openxmlformats.org/officeDocument/2006/relationships/image" Target="../media/image54.jpeg"/><Relationship Id="rId27" Type="http://schemas.openxmlformats.org/officeDocument/2006/relationships/image" Target="../media/image58.jpeg"/><Relationship Id="rId30" Type="http://schemas.openxmlformats.org/officeDocument/2006/relationships/image" Target="../media/image61.png"/><Relationship Id="rId35" Type="http://schemas.openxmlformats.org/officeDocument/2006/relationships/image" Target="../media/image66.jpeg"/><Relationship Id="rId43" Type="http://schemas.openxmlformats.org/officeDocument/2006/relationships/image" Target="../media/image74.jpeg"/><Relationship Id="rId8" Type="http://schemas.openxmlformats.org/officeDocument/2006/relationships/image" Target="../media/image41.svg"/><Relationship Id="rId3" Type="http://schemas.openxmlformats.org/officeDocument/2006/relationships/image" Target="../media/image36.png"/><Relationship Id="rId12" Type="http://schemas.openxmlformats.org/officeDocument/2006/relationships/image" Target="../media/image45.jpeg"/><Relationship Id="rId17" Type="http://schemas.openxmlformats.org/officeDocument/2006/relationships/image" Target="../media/image49.jpeg"/><Relationship Id="rId25" Type="http://schemas.openxmlformats.org/officeDocument/2006/relationships/image" Target="../media/image26.jpeg"/><Relationship Id="rId33" Type="http://schemas.openxmlformats.org/officeDocument/2006/relationships/image" Target="../media/image64.png"/><Relationship Id="rId38" Type="http://schemas.openxmlformats.org/officeDocument/2006/relationships/image" Target="../media/image69.jpe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chart" Target="../charts/chart4.xml"/><Relationship Id="rId21" Type="http://schemas.openxmlformats.org/officeDocument/2006/relationships/image" Target="../media/image92.sv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eg"/><Relationship Id="rId2" Type="http://schemas.openxmlformats.org/officeDocument/2006/relationships/notesSlide" Target="../notesSlides/notesSlide6.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8407C5-5484-97C6-786D-92A03AFEE9AB}"/>
              </a:ext>
            </a:extLst>
          </p:cNvPr>
          <p:cNvPicPr>
            <a:picLocks noChangeAspect="1"/>
          </p:cNvPicPr>
          <p:nvPr/>
        </p:nvPicPr>
        <p:blipFill rotWithShape="1">
          <a:blip r:embed="rId2"/>
          <a:srcRect l="8133"/>
          <a:stretch/>
        </p:blipFill>
        <p:spPr>
          <a:xfrm>
            <a:off x="-1" y="618644"/>
            <a:ext cx="5721475" cy="6221894"/>
          </a:xfrm>
          <a:prstGeom prst="rect">
            <a:avLst/>
          </a:prstGeom>
        </p:spPr>
      </p:pic>
      <p:sp>
        <p:nvSpPr>
          <p:cNvPr id="2" name="Rectangle 1">
            <a:extLst>
              <a:ext uri="{FF2B5EF4-FFF2-40B4-BE49-F238E27FC236}">
                <a16:creationId xmlns:a16="http://schemas.microsoft.com/office/drawing/2014/main" id="{CF0A68A6-2385-473F-9D88-4763B2148A2B}"/>
              </a:ext>
            </a:extLst>
          </p:cNvPr>
          <p:cNvSpPr/>
          <p:nvPr/>
        </p:nvSpPr>
        <p:spPr>
          <a:xfrm>
            <a:off x="6314665" y="4654720"/>
            <a:ext cx="3591479" cy="1508105"/>
          </a:xfrm>
          <a:prstGeom prst="rect">
            <a:avLst/>
          </a:prstGeom>
        </p:spPr>
        <p:txBody>
          <a:bodyPr wrap="square" lIns="91440" tIns="45720" rIns="91440" bIns="45720" anchor="t">
            <a:spAutoFit/>
          </a:bodyPr>
          <a:lstStyle/>
          <a:p>
            <a:r>
              <a:rPr lang="en-GB" sz="3200" b="1" dirty="0">
                <a:solidFill>
                  <a:srgbClr val="3EB3B7"/>
                </a:solidFill>
                <a:latin typeface="Urbanist"/>
                <a:ea typeface="Urbanist" panose="020B0A04040200000203" pitchFamily="34" charset="77"/>
                <a:cs typeface="Urbanist" panose="020B0A04040200000203" pitchFamily="34" charset="77"/>
              </a:rPr>
              <a:t>IT &amp; Technology M&amp;A update</a:t>
            </a:r>
          </a:p>
          <a:p>
            <a:r>
              <a:rPr lang="en-GB" sz="2800" dirty="0">
                <a:solidFill>
                  <a:srgbClr val="575756"/>
                </a:solidFill>
                <a:latin typeface="Urbanist"/>
                <a:ea typeface="Urbanist" panose="020B0A04040200000203" pitchFamily="34" charset="77"/>
                <a:cs typeface="Urbanist" panose="020B0A04040200000203" pitchFamily="34" charset="77"/>
              </a:rPr>
              <a:t>Quarter 1 2024</a:t>
            </a:r>
            <a:endParaRPr lang="en-US" sz="2800" dirty="0">
              <a:solidFill>
                <a:srgbClr val="575756"/>
              </a:solidFill>
              <a:latin typeface="Urbanist"/>
              <a:ea typeface="Urbanist" panose="020B0A04040200000203" pitchFamily="34" charset="77"/>
              <a:cs typeface="Urbanist" panose="020B0A04040200000203" pitchFamily="34" charset="77"/>
            </a:endParaRPr>
          </a:p>
        </p:txBody>
      </p:sp>
      <p:pic>
        <p:nvPicPr>
          <p:cNvPr id="1030" name="Picture 6" descr="Lexington Corporate Finance | UK Boutique Advisory Firm">
            <a:extLst>
              <a:ext uri="{FF2B5EF4-FFF2-40B4-BE49-F238E27FC236}">
                <a16:creationId xmlns:a16="http://schemas.microsoft.com/office/drawing/2014/main" id="{9BE1CCA5-F1DB-51B7-5212-004EF315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341" y="183473"/>
            <a:ext cx="4315819" cy="1783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wo men sitting in chairs having a discussion&#10;&#10;Description automatically generated">
            <a:extLst>
              <a:ext uri="{FF2B5EF4-FFF2-40B4-BE49-F238E27FC236}">
                <a16:creationId xmlns:a16="http://schemas.microsoft.com/office/drawing/2014/main" id="{F50B7EF9-C147-F252-E6C5-589C81E2BD3D}"/>
              </a:ext>
            </a:extLst>
          </p:cNvPr>
          <p:cNvPicPr>
            <a:picLocks noChangeAspect="1"/>
          </p:cNvPicPr>
          <p:nvPr/>
        </p:nvPicPr>
        <p:blipFill rotWithShape="1">
          <a:blip r:embed="rId4">
            <a:extLst>
              <a:ext uri="{28A0092B-C50C-407E-A947-70E740481C1C}">
                <a14:useLocalDpi xmlns:a14="http://schemas.microsoft.com/office/drawing/2010/main" val="0"/>
              </a:ext>
            </a:extLst>
          </a:blip>
          <a:srcRect l="28881" r="14871"/>
          <a:stretch/>
        </p:blipFill>
        <p:spPr>
          <a:xfrm>
            <a:off x="3280145" y="4146156"/>
            <a:ext cx="2525232" cy="2525232"/>
          </a:xfrm>
          <a:prstGeom prst="ellipse">
            <a:avLst/>
          </a:prstGeom>
          <a:ln w="76200">
            <a:solidFill>
              <a:schemeClr val="accent3"/>
            </a:solidFill>
          </a:ln>
        </p:spPr>
      </p:pic>
    </p:spTree>
    <p:extLst>
      <p:ext uri="{BB962C8B-B14F-4D97-AF65-F5344CB8AC3E}">
        <p14:creationId xmlns:p14="http://schemas.microsoft.com/office/powerpoint/2010/main" val="312608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054127-0EA5-B2EB-0904-296D3A7B8E37}"/>
              </a:ext>
            </a:extLst>
          </p:cNvPr>
          <p:cNvSpPr/>
          <p:nvPr/>
        </p:nvSpPr>
        <p:spPr>
          <a:xfrm>
            <a:off x="3152775" y="1935161"/>
            <a:ext cx="657225" cy="2769374"/>
          </a:xfrm>
          <a:prstGeom prst="rect">
            <a:avLst/>
          </a:prstGeom>
          <a:solidFill>
            <a:srgbClr val="FF0000">
              <a:alpha val="10196"/>
            </a:srgbClr>
          </a:solidFill>
          <a:ln w="19050">
            <a:solidFill>
              <a:srgbClr val="F2977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800" b="1">
                <a:solidFill>
                  <a:srgbClr val="575756"/>
                </a:solidFill>
              </a:rPr>
              <a:t>Covid impacted</a:t>
            </a:r>
          </a:p>
        </p:txBody>
      </p:sp>
      <p:graphicFrame>
        <p:nvGraphicFramePr>
          <p:cNvPr id="10" name="Chart 9">
            <a:extLst>
              <a:ext uri="{FF2B5EF4-FFF2-40B4-BE49-F238E27FC236}">
                <a16:creationId xmlns:a16="http://schemas.microsoft.com/office/drawing/2014/main" id="{FA0AEED7-9B38-4A82-B0E9-60853F74D46C}"/>
              </a:ext>
            </a:extLst>
          </p:cNvPr>
          <p:cNvGraphicFramePr>
            <a:graphicFrameLocks/>
          </p:cNvGraphicFramePr>
          <p:nvPr>
            <p:extLst>
              <p:ext uri="{D42A27DB-BD31-4B8C-83A1-F6EECF244321}">
                <p14:modId xmlns:p14="http://schemas.microsoft.com/office/powerpoint/2010/main" val="510230786"/>
              </p:ext>
            </p:extLst>
          </p:nvPr>
        </p:nvGraphicFramePr>
        <p:xfrm>
          <a:off x="-264319" y="1619250"/>
          <a:ext cx="11103769" cy="481228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Rounded Corners 6">
            <a:extLst>
              <a:ext uri="{FF2B5EF4-FFF2-40B4-BE49-F238E27FC236}">
                <a16:creationId xmlns:a16="http://schemas.microsoft.com/office/drawing/2014/main" id="{26792ED1-9148-C24A-0E57-B2190ADA5F0F}"/>
              </a:ext>
            </a:extLst>
          </p:cNvPr>
          <p:cNvSpPr/>
          <p:nvPr/>
        </p:nvSpPr>
        <p:spPr>
          <a:xfrm>
            <a:off x="504018" y="1796716"/>
            <a:ext cx="9653427" cy="3262900"/>
          </a:xfrm>
          <a:prstGeom prst="roundRect">
            <a:avLst>
              <a:gd name="adj" fmla="val 7431"/>
            </a:avLst>
          </a:prstGeom>
          <a:solidFill>
            <a:schemeClr val="accent4">
              <a:lumMod val="60000"/>
              <a:lumOff val="40000"/>
              <a:alpha val="16863"/>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B9DB6515-4AEA-4950-B91D-E3C14E7C9600}"/>
              </a:ext>
            </a:extLst>
          </p:cNvPr>
          <p:cNvSpPr>
            <a:spLocks noGrp="1"/>
          </p:cNvSpPr>
          <p:nvPr>
            <p:ph type="body" sz="quarter" idx="13"/>
          </p:nvPr>
        </p:nvSpPr>
        <p:spPr/>
        <p:txBody>
          <a:bodyPr/>
          <a:lstStyle/>
          <a:p>
            <a:pPr marL="0"/>
            <a:r>
              <a:rPr lang="en-GB"/>
              <a:t>The IT &amp; Technology sectors continues to be one of the UK’s outperforming industries in Q4 2024</a:t>
            </a:r>
          </a:p>
        </p:txBody>
      </p:sp>
      <p:sp>
        <p:nvSpPr>
          <p:cNvPr id="2" name="Title 1">
            <a:extLst>
              <a:ext uri="{FF2B5EF4-FFF2-40B4-BE49-F238E27FC236}">
                <a16:creationId xmlns:a16="http://schemas.microsoft.com/office/drawing/2014/main" id="{1AF065A1-D4E4-4E13-B8B5-2E92DE6F896D}"/>
              </a:ext>
            </a:extLst>
          </p:cNvPr>
          <p:cNvSpPr>
            <a:spLocks noGrp="1"/>
          </p:cNvSpPr>
          <p:nvPr>
            <p:ph type="title"/>
          </p:nvPr>
        </p:nvSpPr>
        <p:spPr/>
        <p:txBody>
          <a:bodyPr/>
          <a:lstStyle/>
          <a:p>
            <a:r>
              <a:rPr lang="en-GB"/>
              <a:t>Tech v FTSE index </a:t>
            </a:r>
          </a:p>
        </p:txBody>
      </p:sp>
      <p:sp>
        <p:nvSpPr>
          <p:cNvPr id="3" name="Slide Number Placeholder 4">
            <a:extLst>
              <a:ext uri="{FF2B5EF4-FFF2-40B4-BE49-F238E27FC236}">
                <a16:creationId xmlns:a16="http://schemas.microsoft.com/office/drawing/2014/main" id="{2EAC129F-6A6C-7001-E5FC-3E8C065F4545}"/>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52" b="0" i="0" u="none" strike="noStrike" kern="1200" cap="none" spc="0" normalizeH="0" baseline="0" noProof="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sp>
        <p:nvSpPr>
          <p:cNvPr id="4" name="TextBox 3">
            <a:extLst>
              <a:ext uri="{FF2B5EF4-FFF2-40B4-BE49-F238E27FC236}">
                <a16:creationId xmlns:a16="http://schemas.microsoft.com/office/drawing/2014/main" id="{BB8555A7-E072-6E9B-A1EE-77B10FD859AA}"/>
              </a:ext>
            </a:extLst>
          </p:cNvPr>
          <p:cNvSpPr txBox="1"/>
          <p:nvPr/>
        </p:nvSpPr>
        <p:spPr>
          <a:xfrm>
            <a:off x="504018" y="7038754"/>
            <a:ext cx="30401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srgbClr val="575756"/>
                </a:solidFill>
                <a:effectLst/>
                <a:uLnTx/>
                <a:uFillTx/>
                <a:latin typeface="Urbanist"/>
                <a:ea typeface="+mn-ea"/>
                <a:cs typeface="+mn-cs"/>
              </a:rPr>
              <a:t>Source: S&amp;P Capital IQ</a:t>
            </a:r>
          </a:p>
        </p:txBody>
      </p:sp>
      <p:sp>
        <p:nvSpPr>
          <p:cNvPr id="8" name="TextBox 7">
            <a:extLst>
              <a:ext uri="{FF2B5EF4-FFF2-40B4-BE49-F238E27FC236}">
                <a16:creationId xmlns:a16="http://schemas.microsoft.com/office/drawing/2014/main" id="{0EBC73CB-7E35-10A3-11B6-05F8ABAB204D}"/>
              </a:ext>
            </a:extLst>
          </p:cNvPr>
          <p:cNvSpPr txBox="1"/>
          <p:nvPr/>
        </p:nvSpPr>
        <p:spPr>
          <a:xfrm>
            <a:off x="557213" y="5143225"/>
            <a:ext cx="9577387" cy="144655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575756"/>
                </a:solidFill>
                <a:effectLst/>
                <a:uLnTx/>
                <a:uFillTx/>
                <a:latin typeface="Urbanist"/>
                <a:ea typeface="+mn-ea"/>
                <a:cs typeface="+mn-cs"/>
              </a:rPr>
              <a:t>The above graph illustrates how the IT &amp; Technology market has performed against the market as a whole. We have compared the performance of the FTSE </a:t>
            </a:r>
            <a:r>
              <a:rPr kumimoji="0" lang="en-GB" sz="1100" b="1" i="0" u="none" strike="noStrike" kern="1200" cap="none" spc="0" normalizeH="0" baseline="0" noProof="0" dirty="0" err="1">
                <a:ln>
                  <a:noFill/>
                </a:ln>
                <a:solidFill>
                  <a:srgbClr val="575756"/>
                </a:solidFill>
                <a:effectLst/>
                <a:uLnTx/>
                <a:uFillTx/>
                <a:latin typeface="Urbanist"/>
                <a:ea typeface="+mn-ea"/>
                <a:cs typeface="+mn-cs"/>
              </a:rPr>
              <a:t>techMARK</a:t>
            </a:r>
            <a:r>
              <a:rPr kumimoji="0" lang="en-GB" sz="1100" b="1" i="0" u="none" strike="noStrike" kern="1200" cap="none" spc="0" normalizeH="0" baseline="0" noProof="0" dirty="0">
                <a:ln>
                  <a:noFill/>
                </a:ln>
                <a:solidFill>
                  <a:srgbClr val="575756"/>
                </a:solidFill>
                <a:effectLst/>
                <a:uLnTx/>
                <a:uFillTx/>
                <a:latin typeface="Urbanist"/>
                <a:ea typeface="+mn-ea"/>
                <a:cs typeface="+mn-cs"/>
              </a:rPr>
              <a:t> All-Share Index and our own tech index (which includes the 16 quoted companies, see page </a:t>
            </a:r>
            <a:r>
              <a:rPr lang="en-GB" sz="1100" b="1" dirty="0">
                <a:solidFill>
                  <a:srgbClr val="575756"/>
                </a:solidFill>
                <a:latin typeface="Urbanist"/>
              </a:rPr>
              <a:t>9</a:t>
            </a:r>
            <a:r>
              <a:rPr kumimoji="0" lang="en-GB" sz="1100" b="1" i="0" u="none" strike="noStrike" kern="1200" cap="none" spc="0" normalizeH="0" baseline="0" noProof="0" dirty="0">
                <a:ln>
                  <a:noFill/>
                </a:ln>
                <a:solidFill>
                  <a:srgbClr val="575756"/>
                </a:solidFill>
                <a:effectLst/>
                <a:uLnTx/>
                <a:uFillTx/>
                <a:latin typeface="Urbanist"/>
                <a:ea typeface="+mn-ea"/>
                <a:cs typeface="+mn-cs"/>
              </a:rPr>
              <a:t>) against the FTSE All-Share Index. The </a:t>
            </a:r>
            <a:r>
              <a:rPr kumimoji="0" lang="en-GB" sz="1100" b="1" i="0" u="none" strike="noStrike" kern="1200" cap="none" spc="0" normalizeH="0" baseline="0" noProof="0" dirty="0" err="1">
                <a:ln>
                  <a:noFill/>
                </a:ln>
                <a:solidFill>
                  <a:srgbClr val="575756"/>
                </a:solidFill>
                <a:effectLst/>
                <a:uLnTx/>
                <a:uFillTx/>
                <a:latin typeface="Urbanist"/>
                <a:ea typeface="+mn-ea"/>
                <a:cs typeface="+mn-cs"/>
              </a:rPr>
              <a:t>techMARK</a:t>
            </a:r>
            <a:r>
              <a:rPr kumimoji="0" lang="en-GB" sz="1100" b="1" i="0" u="none" strike="noStrike" kern="1200" cap="none" spc="0" normalizeH="0" baseline="0" noProof="0" dirty="0">
                <a:ln>
                  <a:noFill/>
                </a:ln>
                <a:solidFill>
                  <a:srgbClr val="575756"/>
                </a:solidFill>
                <a:effectLst/>
                <a:uLnTx/>
                <a:uFillTx/>
                <a:latin typeface="Urbanist"/>
                <a:ea typeface="+mn-ea"/>
                <a:cs typeface="+mn-cs"/>
              </a:rPr>
              <a:t> All-Share Index tracks the performance of all quoted large cap to lower mid-market IT and technology companies included in the Financial Times Stock Exchange Group (FTSE).</a:t>
            </a:r>
            <a:endParaRPr lang="en-GB" sz="1100" b="1" dirty="0">
              <a:solidFill>
                <a:srgbClr val="575756"/>
              </a:solidFill>
              <a:latin typeface="Urbanist"/>
            </a:endParaRPr>
          </a:p>
          <a:p>
            <a:pPr lvl="0">
              <a:defRPr/>
            </a:pPr>
            <a:endParaRPr lang="en-GB" sz="1100" b="1" dirty="0">
              <a:solidFill>
                <a:srgbClr val="575756"/>
              </a:solidFill>
              <a:highlight>
                <a:srgbClr val="FFFF00"/>
              </a:highlight>
              <a:latin typeface="Urbanist"/>
            </a:endParaRPr>
          </a:p>
          <a:p>
            <a:pPr marL="171450" lvl="0" indent="-171450">
              <a:buFont typeface="Arial" panose="020B0604020202020204" pitchFamily="34" charset="0"/>
              <a:buChar char="•"/>
              <a:defRPr/>
            </a:pPr>
            <a:r>
              <a:rPr lang="en-GB" sz="1100" b="1" dirty="0">
                <a:solidFill>
                  <a:srgbClr val="575756"/>
                </a:solidFill>
                <a:latin typeface="Urbanist"/>
              </a:rPr>
              <a:t>In Q1 2024, the Lexington IT &amp; Technology index saw positive movement throughout the quarter, rising by over 30% before falling to base level at the start of Q1 2024. Comparing this to the FTSE all-share index which steadily increased by c.4%. The tech market usually follows the broader market's movements, at an increased value, but the Lexington IT index showed high volatility compared with the all-share index.</a:t>
            </a:r>
          </a:p>
        </p:txBody>
      </p:sp>
    </p:spTree>
    <p:extLst>
      <p:ext uri="{BB962C8B-B14F-4D97-AF65-F5344CB8AC3E}">
        <p14:creationId xmlns:p14="http://schemas.microsoft.com/office/powerpoint/2010/main" val="107765938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E32F3B6B-EF59-0C0E-EB66-314C3C6248BF}"/>
              </a:ext>
            </a:extLst>
          </p:cNvPr>
          <p:cNvSpPr/>
          <p:nvPr/>
        </p:nvSpPr>
        <p:spPr>
          <a:xfrm>
            <a:off x="8342349" y="2844691"/>
            <a:ext cx="1405807" cy="1405807"/>
          </a:xfrm>
          <a:prstGeom prst="ellipse">
            <a:avLst/>
          </a:prstGeom>
          <a:solidFill>
            <a:srgbClr val="1580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1929">
              <a:defRPr/>
            </a:pP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Mid-market Tech focus</a:t>
            </a:r>
          </a:p>
        </p:txBody>
      </p:sp>
      <p:sp>
        <p:nvSpPr>
          <p:cNvPr id="3" name="Text Placeholder 2">
            <a:extLst>
              <a:ext uri="{FF2B5EF4-FFF2-40B4-BE49-F238E27FC236}">
                <a16:creationId xmlns:a16="http://schemas.microsoft.com/office/drawing/2014/main" id="{F59150C2-50C4-640E-4A88-11696E198EF6}"/>
              </a:ext>
            </a:extLst>
          </p:cNvPr>
          <p:cNvSpPr>
            <a:spLocks noGrp="1"/>
          </p:cNvSpPr>
          <p:nvPr>
            <p:ph type="body" sz="quarter" idx="13"/>
          </p:nvPr>
        </p:nvSpPr>
        <p:spPr>
          <a:xfrm>
            <a:off x="517685" y="1012267"/>
            <a:ext cx="9840391" cy="625382"/>
          </a:xfrm>
        </p:spPr>
        <p:txBody>
          <a:bodyPr/>
          <a:lstStyle/>
          <a:p>
            <a:r>
              <a:rPr lang="en-GB" kern="0" spc="-9"/>
              <a:t>Corporate Finance advisory boutique with focus on the IT &amp; Tech mid-market</a:t>
            </a:r>
          </a:p>
        </p:txBody>
      </p:sp>
      <p:sp>
        <p:nvSpPr>
          <p:cNvPr id="4" name="Title 3">
            <a:extLst>
              <a:ext uri="{FF2B5EF4-FFF2-40B4-BE49-F238E27FC236}">
                <a16:creationId xmlns:a16="http://schemas.microsoft.com/office/drawing/2014/main" id="{56F7A4CF-450B-2944-00DA-383F6E7D766A}"/>
              </a:ext>
            </a:extLst>
          </p:cNvPr>
          <p:cNvSpPr>
            <a:spLocks noGrp="1"/>
          </p:cNvSpPr>
          <p:nvPr>
            <p:ph type="title"/>
          </p:nvPr>
        </p:nvSpPr>
        <p:spPr>
          <a:xfrm>
            <a:off x="517883" y="389048"/>
            <a:ext cx="9622632" cy="625382"/>
          </a:xfrm>
        </p:spPr>
        <p:txBody>
          <a:bodyPr/>
          <a:lstStyle/>
          <a:p>
            <a:r>
              <a:rPr lang="en-GB" kern="0" spc="-9"/>
              <a:t>Who we are </a:t>
            </a:r>
            <a:endParaRPr lang="en-US"/>
          </a:p>
        </p:txBody>
      </p:sp>
      <p:sp>
        <p:nvSpPr>
          <p:cNvPr id="5" name="Slide Number Placeholder 4">
            <a:extLst>
              <a:ext uri="{FF2B5EF4-FFF2-40B4-BE49-F238E27FC236}">
                <a16:creationId xmlns:a16="http://schemas.microsoft.com/office/drawing/2014/main" id="{0F77DF1B-580C-11F8-56BC-A815CF39C121}"/>
              </a:ext>
            </a:extLst>
          </p:cNvPr>
          <p:cNvSpPr>
            <a:spLocks noGrp="1"/>
          </p:cNvSpPr>
          <p:nvPr>
            <p:ph type="sldNum" sz="quarter" idx="16"/>
          </p:nvPr>
        </p:nvSpPr>
        <p:spPr/>
        <p:txBody>
          <a:bodyPr/>
          <a:lstStyle/>
          <a:p>
            <a:fld id="{D70609D9-2F62-42FE-A7F8-9F0C18800B2F}" type="slidenum">
              <a:rPr lang="en-GB" smtClean="0"/>
              <a:pPr/>
              <a:t>11</a:t>
            </a:fld>
            <a:endParaRPr lang="en-GB"/>
          </a:p>
        </p:txBody>
      </p:sp>
      <p:sp>
        <p:nvSpPr>
          <p:cNvPr id="6" name="Rectangle 5">
            <a:extLst>
              <a:ext uri="{FF2B5EF4-FFF2-40B4-BE49-F238E27FC236}">
                <a16:creationId xmlns:a16="http://schemas.microsoft.com/office/drawing/2014/main" id="{56416942-86F8-61DA-FD62-0834F0EBAEDA}"/>
              </a:ext>
            </a:extLst>
          </p:cNvPr>
          <p:cNvSpPr/>
          <p:nvPr/>
        </p:nvSpPr>
        <p:spPr>
          <a:xfrm>
            <a:off x="532451" y="3974061"/>
            <a:ext cx="4370078" cy="2031325"/>
          </a:xfrm>
          <a:prstGeom prst="rect">
            <a:avLst/>
          </a:prstGeom>
        </p:spPr>
        <p:txBody>
          <a:bodyPr wrap="square">
            <a:spAutoFit/>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575756"/>
                </a:solidFill>
                <a:effectLst/>
                <a:uLnTx/>
                <a:uFillTx/>
                <a:latin typeface="Urbanist" panose="020B0A04040200000203" pitchFamily="34" charset="77"/>
                <a:ea typeface="Urbanist" panose="020B0A04040200000203" pitchFamily="34" charset="77"/>
                <a:cs typeface="Urbanist" panose="020B0A04040200000203" pitchFamily="34" charset="77"/>
              </a:rPr>
              <a:t>An entrepreneurial, corporate finance advisory boutique, providing hands-on, trusted advice to businesses, owners and investors with growth, succession and buyout ambitions.</a:t>
            </a:r>
          </a:p>
          <a:p>
            <a:pPr marL="0" marR="0" lvl="0" indent="0" algn="l" defTabSz="801929" rtl="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575756"/>
              </a:solidFill>
              <a:effectLst/>
              <a:uLnTx/>
              <a:uFillTx/>
              <a:latin typeface="Urbanist" panose="020B0A04040200000203" pitchFamily="34" charset="77"/>
              <a:ea typeface="Urbanist" panose="020B0A04040200000203" pitchFamily="34" charset="77"/>
              <a:cs typeface="Urbanist" panose="020B0A04040200000203" pitchFamily="34" charset="77"/>
            </a:endParaRP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575756"/>
                </a:solidFill>
                <a:effectLst/>
                <a:uLnTx/>
                <a:uFillTx/>
                <a:latin typeface="Urbanist" panose="020B0A04040200000203" pitchFamily="34" charset="77"/>
                <a:ea typeface="Urbanist" panose="020B0A04040200000203" pitchFamily="34" charset="77"/>
                <a:cs typeface="Urbanist" panose="020B0A04040200000203" pitchFamily="34" charset="77"/>
              </a:rPr>
              <a:t>www.lexingtoncf.co.uk</a:t>
            </a:r>
          </a:p>
        </p:txBody>
      </p:sp>
      <p:pic>
        <p:nvPicPr>
          <p:cNvPr id="19" name="Picture 18">
            <a:extLst>
              <a:ext uri="{FF2B5EF4-FFF2-40B4-BE49-F238E27FC236}">
                <a16:creationId xmlns:a16="http://schemas.microsoft.com/office/drawing/2014/main" id="{54A1A89C-2C44-F4C5-6FFB-74AB650F3432}"/>
              </a:ext>
            </a:extLst>
          </p:cNvPr>
          <p:cNvPicPr>
            <a:picLocks noChangeAspect="1"/>
          </p:cNvPicPr>
          <p:nvPr/>
        </p:nvPicPr>
        <p:blipFill>
          <a:blip r:embed="rId2"/>
          <a:stretch>
            <a:fillRect/>
          </a:stretch>
        </p:blipFill>
        <p:spPr>
          <a:xfrm>
            <a:off x="665922" y="2382768"/>
            <a:ext cx="3835914" cy="1061186"/>
          </a:xfrm>
          <a:prstGeom prst="rect">
            <a:avLst/>
          </a:prstGeom>
        </p:spPr>
      </p:pic>
      <p:pic>
        <p:nvPicPr>
          <p:cNvPr id="20" name="Picture 19">
            <a:extLst>
              <a:ext uri="{FF2B5EF4-FFF2-40B4-BE49-F238E27FC236}">
                <a16:creationId xmlns:a16="http://schemas.microsoft.com/office/drawing/2014/main" id="{DF8F6015-E2CB-C2A5-5BA1-B4E46D729D80}"/>
              </a:ext>
            </a:extLst>
          </p:cNvPr>
          <p:cNvPicPr>
            <a:picLocks noChangeAspect="1"/>
          </p:cNvPicPr>
          <p:nvPr/>
        </p:nvPicPr>
        <p:blipFill>
          <a:blip r:embed="rId3"/>
          <a:stretch>
            <a:fillRect/>
          </a:stretch>
        </p:blipFill>
        <p:spPr>
          <a:xfrm>
            <a:off x="7177443" y="3826343"/>
            <a:ext cx="1006637" cy="1006637"/>
          </a:xfrm>
          <a:prstGeom prst="rect">
            <a:avLst/>
          </a:prstGeom>
        </p:spPr>
      </p:pic>
      <p:sp>
        <p:nvSpPr>
          <p:cNvPr id="23" name="Oval 22">
            <a:extLst>
              <a:ext uri="{FF2B5EF4-FFF2-40B4-BE49-F238E27FC236}">
                <a16:creationId xmlns:a16="http://schemas.microsoft.com/office/drawing/2014/main" id="{CA368241-37D8-6081-8E50-5A04B14469D3}"/>
              </a:ext>
            </a:extLst>
          </p:cNvPr>
          <p:cNvSpPr/>
          <p:nvPr/>
        </p:nvSpPr>
        <p:spPr>
          <a:xfrm>
            <a:off x="5639594" y="2856120"/>
            <a:ext cx="1405807" cy="1405807"/>
          </a:xfrm>
          <a:prstGeom prst="ellipse">
            <a:avLst/>
          </a:prstGeom>
          <a:solidFill>
            <a:srgbClr val="2D2A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r>
              <a:rPr kumimoji="0" lang="en-GB" altLang="en-US" sz="1400" b="1" u="none" strike="noStrike" kern="0" cap="none" spc="0" normalizeH="0" baseline="0" noProof="0">
                <a:ln>
                  <a:noFill/>
                </a:ln>
                <a:solidFill>
                  <a:prstClr val="white"/>
                </a:solidFill>
                <a:effectLst/>
                <a:uLnTx/>
                <a:uFillTx/>
                <a:latin typeface="Urbanist" panose="020B0A04040200000203" pitchFamily="34" charset="77"/>
                <a:ea typeface="Urbanist" panose="020B0A04040200000203" pitchFamily="34" charset="77"/>
                <a:cs typeface="Urbanist" panose="020B0A04040200000203" pitchFamily="34" charset="77"/>
              </a:rPr>
              <a:t>Excellent track record </a:t>
            </a:r>
          </a:p>
        </p:txBody>
      </p:sp>
      <p:sp>
        <p:nvSpPr>
          <p:cNvPr id="26" name="Oval 25">
            <a:extLst>
              <a:ext uri="{FF2B5EF4-FFF2-40B4-BE49-F238E27FC236}">
                <a16:creationId xmlns:a16="http://schemas.microsoft.com/office/drawing/2014/main" id="{B31242BB-1E85-5DD2-646A-A89484CD3FF5}"/>
              </a:ext>
            </a:extLst>
          </p:cNvPr>
          <p:cNvSpPr/>
          <p:nvPr/>
        </p:nvSpPr>
        <p:spPr>
          <a:xfrm>
            <a:off x="6977858" y="2008711"/>
            <a:ext cx="1405807" cy="1405807"/>
          </a:xfrm>
          <a:prstGeom prst="ellipse">
            <a:avLst/>
          </a:prstGeom>
          <a:solidFill>
            <a:srgbClr val="3EB3B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1929">
              <a:defRPr/>
            </a:pP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Breadth of transaction skills</a:t>
            </a:r>
          </a:p>
        </p:txBody>
      </p:sp>
      <p:sp>
        <p:nvSpPr>
          <p:cNvPr id="30" name="Oval 29">
            <a:extLst>
              <a:ext uri="{FF2B5EF4-FFF2-40B4-BE49-F238E27FC236}">
                <a16:creationId xmlns:a16="http://schemas.microsoft.com/office/drawing/2014/main" id="{8E670044-F0D7-D7D4-0560-3328B01912D1}"/>
              </a:ext>
            </a:extLst>
          </p:cNvPr>
          <p:cNvSpPr/>
          <p:nvPr/>
        </p:nvSpPr>
        <p:spPr>
          <a:xfrm>
            <a:off x="8342349" y="4379933"/>
            <a:ext cx="1405807" cy="1405807"/>
          </a:xfrm>
          <a:prstGeom prst="ellipse">
            <a:avLst/>
          </a:prstGeom>
          <a:solidFill>
            <a:srgbClr val="B7BF2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1929">
              <a:defRPr/>
            </a:pP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Trade-sale and Private Equity</a:t>
            </a:r>
            <a:b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b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expertise</a:t>
            </a:r>
          </a:p>
        </p:txBody>
      </p:sp>
      <p:sp>
        <p:nvSpPr>
          <p:cNvPr id="32" name="Oval 31">
            <a:extLst>
              <a:ext uri="{FF2B5EF4-FFF2-40B4-BE49-F238E27FC236}">
                <a16:creationId xmlns:a16="http://schemas.microsoft.com/office/drawing/2014/main" id="{FBA0B37E-FAD9-A69D-6234-ABC1822D499C}"/>
              </a:ext>
            </a:extLst>
          </p:cNvPr>
          <p:cNvSpPr/>
          <p:nvPr/>
        </p:nvSpPr>
        <p:spPr>
          <a:xfrm>
            <a:off x="6977858" y="5153244"/>
            <a:ext cx="1405807" cy="1405807"/>
          </a:xfrm>
          <a:prstGeom prst="ellipse">
            <a:avLst/>
          </a:prstGeom>
          <a:solidFill>
            <a:srgbClr val="E9522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1929">
              <a:defRPr/>
            </a:pP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Flexible &amp; </a:t>
            </a:r>
            <a:b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b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collective approach</a:t>
            </a:r>
          </a:p>
        </p:txBody>
      </p:sp>
      <p:sp>
        <p:nvSpPr>
          <p:cNvPr id="35" name="Oval 34">
            <a:extLst>
              <a:ext uri="{FF2B5EF4-FFF2-40B4-BE49-F238E27FC236}">
                <a16:creationId xmlns:a16="http://schemas.microsoft.com/office/drawing/2014/main" id="{E0396E14-CCA1-E1FE-1E90-49B7A8B1AA49}"/>
              </a:ext>
            </a:extLst>
          </p:cNvPr>
          <p:cNvSpPr/>
          <p:nvPr/>
        </p:nvSpPr>
        <p:spPr>
          <a:xfrm>
            <a:off x="5639594" y="4383137"/>
            <a:ext cx="1405807" cy="1405807"/>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1929">
              <a:defRPr/>
            </a:pPr>
            <a:r>
              <a:rPr lang="en-GB" sz="1400" b="1" kern="0">
                <a:solidFill>
                  <a:prstClr val="white"/>
                </a:solidFill>
                <a:latin typeface="Urbanist" panose="020B0A04040200000203" pitchFamily="34" charset="77"/>
                <a:ea typeface="Urbanist" panose="020B0A04040200000203" pitchFamily="34" charset="77"/>
                <a:cs typeface="Urbanist" panose="020B0A04040200000203" pitchFamily="34" charset="77"/>
              </a:rPr>
              <a:t>Dedicated &amp; professional senior team</a:t>
            </a:r>
          </a:p>
        </p:txBody>
      </p:sp>
      <p:grpSp>
        <p:nvGrpSpPr>
          <p:cNvPr id="2" name="Group 1">
            <a:extLst>
              <a:ext uri="{FF2B5EF4-FFF2-40B4-BE49-F238E27FC236}">
                <a16:creationId xmlns:a16="http://schemas.microsoft.com/office/drawing/2014/main" id="{A22DD194-6B9C-E63A-76FF-AE29EF596774}"/>
              </a:ext>
            </a:extLst>
          </p:cNvPr>
          <p:cNvGrpSpPr/>
          <p:nvPr/>
        </p:nvGrpSpPr>
        <p:grpSpPr>
          <a:xfrm>
            <a:off x="7141011" y="3789911"/>
            <a:ext cx="1079500" cy="1079500"/>
            <a:chOff x="754913" y="1315194"/>
            <a:chExt cx="1079500" cy="1079500"/>
          </a:xfrm>
        </p:grpSpPr>
        <p:pic>
          <p:nvPicPr>
            <p:cNvPr id="1025" name="Picture 1" descr="page1image32416400">
              <a:extLst>
                <a:ext uri="{FF2B5EF4-FFF2-40B4-BE49-F238E27FC236}">
                  <a16:creationId xmlns:a16="http://schemas.microsoft.com/office/drawing/2014/main" id="{F26ABA9D-55AC-19EC-687E-0FB1AAE59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13" y="1315194"/>
              <a:ext cx="10795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378560">
              <a:extLst>
                <a:ext uri="{FF2B5EF4-FFF2-40B4-BE49-F238E27FC236}">
                  <a16:creationId xmlns:a16="http://schemas.microsoft.com/office/drawing/2014/main" id="{C8C06251-916D-B7AD-A150-D1799E664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363" y="1499344"/>
              <a:ext cx="228600" cy="711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2971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30018-E4F9-E00B-CEA0-661E7F3D2346}"/>
              </a:ext>
            </a:extLst>
          </p:cNvPr>
          <p:cNvSpPr>
            <a:spLocks noGrp="1"/>
          </p:cNvSpPr>
          <p:nvPr>
            <p:ph type="body" sz="quarter" idx="13"/>
          </p:nvPr>
        </p:nvSpPr>
        <p:spPr/>
        <p:txBody>
          <a:bodyPr/>
          <a:lstStyle/>
          <a:p>
            <a:pPr marL="200025" indent="-200025"/>
            <a:r>
              <a:rPr lang="en-GB" kern="0" spc="-10">
                <a:latin typeface="Urbanist"/>
              </a:rPr>
              <a:t>We are really proud of the testimonials we receive from our clients</a:t>
            </a:r>
            <a:endParaRPr lang="en-US">
              <a:latin typeface="Urbanist"/>
            </a:endParaRPr>
          </a:p>
        </p:txBody>
      </p:sp>
      <p:sp>
        <p:nvSpPr>
          <p:cNvPr id="4" name="Title 3">
            <a:extLst>
              <a:ext uri="{FF2B5EF4-FFF2-40B4-BE49-F238E27FC236}">
                <a16:creationId xmlns:a16="http://schemas.microsoft.com/office/drawing/2014/main" id="{1404654B-F7C5-8B25-CF1E-01152D3503C1}"/>
              </a:ext>
            </a:extLst>
          </p:cNvPr>
          <p:cNvSpPr>
            <a:spLocks noGrp="1"/>
          </p:cNvSpPr>
          <p:nvPr>
            <p:ph type="title"/>
          </p:nvPr>
        </p:nvSpPr>
        <p:spPr>
          <a:xfrm>
            <a:off x="517686" y="394428"/>
            <a:ext cx="9622632" cy="625382"/>
          </a:xfrm>
        </p:spPr>
        <p:txBody>
          <a:bodyPr/>
          <a:lstStyle/>
          <a:p>
            <a:r>
              <a:rPr lang="en-GB"/>
              <a:t>Feedback from the clients we work with</a:t>
            </a:r>
            <a:endParaRPr lang="en-US"/>
          </a:p>
        </p:txBody>
      </p:sp>
      <p:sp>
        <p:nvSpPr>
          <p:cNvPr id="5" name="Slide Number Placeholder 4">
            <a:extLst>
              <a:ext uri="{FF2B5EF4-FFF2-40B4-BE49-F238E27FC236}">
                <a16:creationId xmlns:a16="http://schemas.microsoft.com/office/drawing/2014/main" id="{C4834E61-C0AC-34EF-5BC0-68DFE58E536F}"/>
              </a:ext>
            </a:extLst>
          </p:cNvPr>
          <p:cNvSpPr>
            <a:spLocks noGrp="1"/>
          </p:cNvSpPr>
          <p:nvPr>
            <p:ph type="sldNum" sz="quarter" idx="16"/>
          </p:nvPr>
        </p:nvSpPr>
        <p:spPr/>
        <p:txBody>
          <a:bodyPr/>
          <a:lstStyle/>
          <a:p>
            <a:fld id="{D70609D9-2F62-42FE-A7F8-9F0C18800B2F}" type="slidenum">
              <a:rPr lang="en-GB" smtClean="0"/>
              <a:pPr/>
              <a:t>12</a:t>
            </a:fld>
            <a:endParaRPr lang="en-GB"/>
          </a:p>
        </p:txBody>
      </p:sp>
      <p:sp>
        <p:nvSpPr>
          <p:cNvPr id="101" name="Rectangle: Rounded Corners 100">
            <a:extLst>
              <a:ext uri="{FF2B5EF4-FFF2-40B4-BE49-F238E27FC236}">
                <a16:creationId xmlns:a16="http://schemas.microsoft.com/office/drawing/2014/main" id="{46303726-BE8F-352A-36EC-B69722A0E82C}"/>
              </a:ext>
            </a:extLst>
          </p:cNvPr>
          <p:cNvSpPr/>
          <p:nvPr/>
        </p:nvSpPr>
        <p:spPr>
          <a:xfrm>
            <a:off x="2989035" y="2273412"/>
            <a:ext cx="2278415" cy="4104000"/>
          </a:xfrm>
          <a:prstGeom prst="roundRect">
            <a:avLst/>
          </a:prstGeom>
          <a:noFill/>
          <a:ln w="28575">
            <a:solidFill>
              <a:srgbClr val="3EB3B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b"/>
          <a:lstStyle/>
          <a:p>
            <a:pPr algn="ctr"/>
            <a:r>
              <a:rPr lang="en-GB" sz="950" i="1">
                <a:solidFill>
                  <a:schemeClr val="accent3"/>
                </a:solidFill>
              </a:rPr>
              <a:t>Lexington advised the shareholders of </a:t>
            </a:r>
            <a:r>
              <a:rPr lang="en-GB" sz="950" i="1" err="1">
                <a:solidFill>
                  <a:schemeClr val="accent3"/>
                </a:solidFill>
              </a:rPr>
              <a:t>Redcortex</a:t>
            </a:r>
            <a:r>
              <a:rPr lang="en-GB" sz="950" i="1">
                <a:solidFill>
                  <a:schemeClr val="accent3"/>
                </a:solidFill>
              </a:rPr>
              <a:t>, a digital transformation consultancy, on the sale to TPX Impact PLC</a:t>
            </a:r>
          </a:p>
          <a:p>
            <a:pPr algn="ctr"/>
            <a:endParaRPr lang="en-GB" sz="950">
              <a:solidFill>
                <a:srgbClr val="575756"/>
              </a:solidFill>
            </a:endParaRPr>
          </a:p>
          <a:p>
            <a:pPr algn="ctr"/>
            <a:r>
              <a:rPr lang="en-GB" sz="950">
                <a:solidFill>
                  <a:srgbClr val="575756"/>
                </a:solidFill>
              </a:rPr>
              <a:t>“Lexington really helped us through this process, providing invaluable advice at every step and helping make sure we achieved a good valuation for </a:t>
            </a:r>
            <a:r>
              <a:rPr lang="en-GB" sz="950" err="1">
                <a:solidFill>
                  <a:srgbClr val="575756"/>
                </a:solidFill>
              </a:rPr>
              <a:t>RedCortex</a:t>
            </a:r>
            <a:r>
              <a:rPr lang="en-GB" sz="950">
                <a:solidFill>
                  <a:srgbClr val="575756"/>
                </a:solidFill>
              </a:rPr>
              <a:t>. The Lexington team made sure the transaction ran smoothly and kept us informed at every stage.”</a:t>
            </a:r>
          </a:p>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r>
              <a:rPr lang="en-GB" sz="950" b="1">
                <a:solidFill>
                  <a:srgbClr val="575756"/>
                </a:solidFill>
              </a:rPr>
              <a:t>Martin Britton, </a:t>
            </a:r>
          </a:p>
          <a:p>
            <a:pPr algn="ctr"/>
            <a:r>
              <a:rPr lang="en-GB" sz="950" b="1">
                <a:solidFill>
                  <a:srgbClr val="575756"/>
                </a:solidFill>
              </a:rPr>
              <a:t>Executive Director and Founder</a:t>
            </a:r>
          </a:p>
        </p:txBody>
      </p:sp>
      <p:pic>
        <p:nvPicPr>
          <p:cNvPr id="26" name="Picture 2" descr="▷ Red Cortex, Cardiff">
            <a:extLst>
              <a:ext uri="{FF2B5EF4-FFF2-40B4-BE49-F238E27FC236}">
                <a16:creationId xmlns:a16="http://schemas.microsoft.com/office/drawing/2014/main" id="{63FDC3F6-0DF6-49E3-9B14-587B3A5AA6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39" b="43016"/>
          <a:stretch/>
        </p:blipFill>
        <p:spPr bwMode="auto">
          <a:xfrm>
            <a:off x="3128137" y="2442509"/>
            <a:ext cx="1919426" cy="63778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3072C74D-9CCB-4617-A313-77E76604E9D4}"/>
              </a:ext>
            </a:extLst>
          </p:cNvPr>
          <p:cNvSpPr/>
          <p:nvPr/>
        </p:nvSpPr>
        <p:spPr>
          <a:xfrm>
            <a:off x="5372434" y="2273412"/>
            <a:ext cx="2278415" cy="4104000"/>
          </a:xfrm>
          <a:prstGeom prst="roundRect">
            <a:avLst/>
          </a:prstGeom>
          <a:noFill/>
          <a:ln w="28575">
            <a:solidFill>
              <a:srgbClr val="3EB3B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b"/>
          <a:lstStyle/>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r>
              <a:rPr lang="en-GB" sz="950" i="1">
                <a:solidFill>
                  <a:schemeClr val="accent3"/>
                </a:solidFill>
              </a:rPr>
              <a:t>Lexington advised the shareholders </a:t>
            </a:r>
            <a:br>
              <a:rPr lang="en-GB" sz="950" i="1">
                <a:solidFill>
                  <a:schemeClr val="accent3"/>
                </a:solidFill>
              </a:rPr>
            </a:br>
            <a:r>
              <a:rPr lang="en-GB" sz="950" i="1">
                <a:solidFill>
                  <a:schemeClr val="accent3"/>
                </a:solidFill>
              </a:rPr>
              <a:t>of </a:t>
            </a:r>
            <a:r>
              <a:rPr lang="en-GB" sz="950" i="1" err="1">
                <a:solidFill>
                  <a:schemeClr val="accent3"/>
                </a:solidFill>
              </a:rPr>
              <a:t>DevOpsGroup</a:t>
            </a:r>
            <a:r>
              <a:rPr lang="en-GB" sz="950" i="1">
                <a:solidFill>
                  <a:schemeClr val="accent3"/>
                </a:solidFill>
              </a:rPr>
              <a:t>, a cloud services consultancy, on the </a:t>
            </a:r>
            <a:br>
              <a:rPr lang="en-GB" sz="950" i="1">
                <a:solidFill>
                  <a:schemeClr val="accent3"/>
                </a:solidFill>
              </a:rPr>
            </a:br>
            <a:r>
              <a:rPr lang="en-GB" sz="950" i="1">
                <a:solidFill>
                  <a:schemeClr val="accent3"/>
                </a:solidFill>
              </a:rPr>
              <a:t>sale to Amdocs</a:t>
            </a:r>
          </a:p>
          <a:p>
            <a:pPr algn="ctr"/>
            <a:endParaRPr lang="en-GB" sz="950">
              <a:solidFill>
                <a:srgbClr val="575756"/>
              </a:solidFill>
            </a:endParaRPr>
          </a:p>
          <a:p>
            <a:pPr algn="ctr"/>
            <a:r>
              <a:rPr lang="en-GB" sz="950">
                <a:solidFill>
                  <a:srgbClr val="575756"/>
                </a:solidFill>
              </a:rPr>
              <a:t>“Lexington were an excellent corporate finance partner. They took time to understand what support and guidance we needed, and provided invaluable advice throughout the process. The team were professional and easy to work with, always available when needed and the clear and frequent communication throughout, delivered an extremely successful outcome for </a:t>
            </a:r>
            <a:r>
              <a:rPr lang="en-GB" sz="950" err="1">
                <a:solidFill>
                  <a:srgbClr val="575756"/>
                </a:solidFill>
              </a:rPr>
              <a:t>DevOpsGroup</a:t>
            </a:r>
            <a:r>
              <a:rPr lang="en-GB" sz="950">
                <a:solidFill>
                  <a:srgbClr val="575756"/>
                </a:solidFill>
              </a:rPr>
              <a:t>.”</a:t>
            </a:r>
          </a:p>
          <a:p>
            <a:pPr algn="ctr"/>
            <a:endParaRPr lang="en-GB" sz="950">
              <a:solidFill>
                <a:srgbClr val="575756"/>
              </a:solidFill>
            </a:endParaRPr>
          </a:p>
          <a:p>
            <a:pPr algn="ctr"/>
            <a:r>
              <a:rPr lang="en-GB" sz="950" b="1">
                <a:solidFill>
                  <a:srgbClr val="575756"/>
                </a:solidFill>
              </a:rPr>
              <a:t>James Smith, </a:t>
            </a:r>
          </a:p>
          <a:p>
            <a:pPr algn="ctr"/>
            <a:r>
              <a:rPr lang="en-GB" sz="950" b="1">
                <a:solidFill>
                  <a:srgbClr val="575756"/>
                </a:solidFill>
              </a:rPr>
              <a:t>Chief Executive </a:t>
            </a:r>
          </a:p>
        </p:txBody>
      </p:sp>
      <p:sp>
        <p:nvSpPr>
          <p:cNvPr id="40" name="Rectangle: Rounded Corners 39">
            <a:extLst>
              <a:ext uri="{FF2B5EF4-FFF2-40B4-BE49-F238E27FC236}">
                <a16:creationId xmlns:a16="http://schemas.microsoft.com/office/drawing/2014/main" id="{CBD55983-BCD0-41A2-92E2-22491E9A2CEF}"/>
              </a:ext>
            </a:extLst>
          </p:cNvPr>
          <p:cNvSpPr/>
          <p:nvPr/>
        </p:nvSpPr>
        <p:spPr>
          <a:xfrm>
            <a:off x="7757667" y="2273412"/>
            <a:ext cx="2278415" cy="4104000"/>
          </a:xfrm>
          <a:prstGeom prst="roundRect">
            <a:avLst/>
          </a:prstGeom>
          <a:noFill/>
          <a:ln w="28575">
            <a:solidFill>
              <a:srgbClr val="3EB3B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b"/>
          <a:lstStyle/>
          <a:p>
            <a:pPr algn="ctr"/>
            <a:r>
              <a:rPr lang="en-GB" sz="950" i="1">
                <a:solidFill>
                  <a:schemeClr val="accent3"/>
                </a:solidFill>
              </a:rPr>
              <a:t>Lexington advised the shareholders of </a:t>
            </a:r>
            <a:r>
              <a:rPr lang="en-GB" sz="950" i="1" err="1">
                <a:solidFill>
                  <a:schemeClr val="accent3"/>
                </a:solidFill>
              </a:rPr>
              <a:t>CashCalc</a:t>
            </a:r>
            <a:r>
              <a:rPr lang="en-GB" sz="950" i="1">
                <a:solidFill>
                  <a:schemeClr val="accent3"/>
                </a:solidFill>
              </a:rPr>
              <a:t>, a cashflow planning provider, on the sale to FE </a:t>
            </a:r>
            <a:r>
              <a:rPr lang="en-GB" sz="950" i="1" err="1">
                <a:solidFill>
                  <a:schemeClr val="accent3"/>
                </a:solidFill>
              </a:rPr>
              <a:t>fundinfo</a:t>
            </a:r>
            <a:r>
              <a:rPr lang="en-GB" sz="950" i="1">
                <a:solidFill>
                  <a:schemeClr val="accent3"/>
                </a:solidFill>
              </a:rPr>
              <a:t> (backed by HG Capital)</a:t>
            </a:r>
          </a:p>
          <a:p>
            <a:pPr algn="ctr"/>
            <a:endParaRPr lang="en-GB" sz="950">
              <a:solidFill>
                <a:srgbClr val="575756"/>
              </a:solidFill>
            </a:endParaRPr>
          </a:p>
          <a:p>
            <a:pPr algn="ctr"/>
            <a:r>
              <a:rPr lang="en-GB" sz="950">
                <a:solidFill>
                  <a:srgbClr val="575756"/>
                </a:solidFill>
              </a:rPr>
              <a:t>“We’re delighted to join the FE </a:t>
            </a:r>
            <a:r>
              <a:rPr lang="en-GB" sz="950" err="1">
                <a:solidFill>
                  <a:srgbClr val="575756"/>
                </a:solidFill>
              </a:rPr>
              <a:t>fundinfo</a:t>
            </a:r>
            <a:r>
              <a:rPr lang="en-GB" sz="950">
                <a:solidFill>
                  <a:srgbClr val="575756"/>
                </a:solidFill>
              </a:rPr>
              <a:t> family and we’d like to thank Lexington for all the work they put into making this happen. Thomas and Pablo were both efficient and effective and we would highly recommend them. Everyone at </a:t>
            </a:r>
            <a:r>
              <a:rPr lang="en-GB" sz="950" err="1">
                <a:solidFill>
                  <a:srgbClr val="575756"/>
                </a:solidFill>
              </a:rPr>
              <a:t>CashCalc</a:t>
            </a:r>
            <a:r>
              <a:rPr lang="en-GB" sz="950">
                <a:solidFill>
                  <a:srgbClr val="575756"/>
                </a:solidFill>
              </a:rPr>
              <a:t> is incredibly excited, so a big thank you from all of us.”</a:t>
            </a:r>
          </a:p>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endParaRPr lang="en-GB" sz="950">
              <a:solidFill>
                <a:srgbClr val="575756"/>
              </a:solidFill>
            </a:endParaRPr>
          </a:p>
          <a:p>
            <a:pPr algn="ctr"/>
            <a:r>
              <a:rPr lang="en-GB" sz="950" b="1">
                <a:solidFill>
                  <a:srgbClr val="575756"/>
                </a:solidFill>
              </a:rPr>
              <a:t>Ray Adams, </a:t>
            </a:r>
          </a:p>
          <a:p>
            <a:pPr algn="ctr"/>
            <a:r>
              <a:rPr lang="en-GB" sz="950" b="1">
                <a:solidFill>
                  <a:srgbClr val="575756"/>
                </a:solidFill>
              </a:rPr>
              <a:t>Director and Founder</a:t>
            </a:r>
          </a:p>
        </p:txBody>
      </p:sp>
      <p:sp>
        <p:nvSpPr>
          <p:cNvPr id="23" name="Rectangle: Rounded Corners 22">
            <a:extLst>
              <a:ext uri="{FF2B5EF4-FFF2-40B4-BE49-F238E27FC236}">
                <a16:creationId xmlns:a16="http://schemas.microsoft.com/office/drawing/2014/main" id="{4FCD0331-D900-49FD-A684-D21938A3D222}"/>
              </a:ext>
            </a:extLst>
          </p:cNvPr>
          <p:cNvSpPr/>
          <p:nvPr/>
        </p:nvSpPr>
        <p:spPr>
          <a:xfrm>
            <a:off x="605636" y="2273412"/>
            <a:ext cx="2278415" cy="4104000"/>
          </a:xfrm>
          <a:prstGeom prst="roundRect">
            <a:avLst/>
          </a:prstGeom>
          <a:noFill/>
          <a:ln w="28575">
            <a:solidFill>
              <a:srgbClr val="3EB3B7"/>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0" i="1" u="none" strike="noStrike" kern="1200" cap="none" spc="0" normalizeH="0" baseline="0" noProof="0">
                <a:ln>
                  <a:noFill/>
                </a:ln>
                <a:solidFill>
                  <a:schemeClr val="accent3"/>
                </a:solidFill>
                <a:effectLst/>
                <a:uLnTx/>
                <a:uFillTx/>
                <a:latin typeface="Urbanist" pitchFamily="2" charset="0"/>
                <a:ea typeface="+mn-ea"/>
                <a:cs typeface="+mn-cs"/>
              </a:rPr>
              <a:t>Lexington advised the shareholders of Evo-Soft, a Microsoft Dynamics 365 specialist, on its sale to BCN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1" u="none" strike="noStrike" kern="1200" cap="none" spc="0" normalizeH="0" baseline="0" noProof="0">
              <a:ln>
                <a:noFill/>
              </a:ln>
              <a:solidFill>
                <a:schemeClr val="accent3"/>
              </a:solidFill>
              <a:effectLst/>
              <a:uLnTx/>
              <a:uFillTx/>
              <a:latin typeface="Urbanis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0" u="none" strike="noStrike" kern="1200" cap="none" spc="0" normalizeH="0" baseline="0" noProof="0">
              <a:ln>
                <a:noFill/>
              </a:ln>
              <a:solidFill>
                <a:srgbClr val="575756"/>
              </a:solidFill>
              <a:effectLst/>
              <a:uLnTx/>
              <a:uFillTx/>
              <a:latin typeface="Urbanis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575756"/>
                </a:solidFill>
                <a:effectLst/>
                <a:uLnTx/>
                <a:uFillTx/>
                <a:latin typeface="Urbanist" pitchFamily="2" charset="0"/>
                <a:ea typeface="+mn-ea"/>
                <a:cs typeface="+mn-cs"/>
              </a:rPr>
              <a:t>“The BCN acquisition provides a true opportunity for Evo-Soft to continue its growth as a leading Microsoft Dynamics 365 Business Central solutions provider, and represents a huge milestone in Evo-Soft’s successful history. Lexington’s services have been invaluable to us throughout every step of the sale process, and I’d have no hesitation in recommending them or using their services again.”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0" u="none" strike="noStrike" kern="1200" cap="none" spc="0" normalizeH="0" baseline="0" noProof="0">
              <a:ln>
                <a:noFill/>
              </a:ln>
              <a:solidFill>
                <a:srgbClr val="575756"/>
              </a:solidFill>
              <a:effectLst/>
              <a:uLnTx/>
              <a:uFillTx/>
              <a:latin typeface="Urbanis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50" b="0" i="0" u="none" strike="noStrike" kern="1200" cap="none" spc="0" normalizeH="0" baseline="0" noProof="0">
              <a:ln>
                <a:noFill/>
              </a:ln>
              <a:solidFill>
                <a:srgbClr val="575756"/>
              </a:solidFill>
              <a:effectLst/>
              <a:uLnTx/>
              <a:uFillTx/>
              <a:latin typeface="Urbanis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a:ln>
                  <a:noFill/>
                </a:ln>
                <a:solidFill>
                  <a:srgbClr val="575756"/>
                </a:solidFill>
                <a:effectLst/>
                <a:uLnTx/>
                <a:uFillTx/>
                <a:latin typeface="Urbanist" pitchFamily="2" charset="0"/>
                <a:ea typeface="+mn-ea"/>
                <a:cs typeface="+mn-cs"/>
              </a:rPr>
              <a:t>Ashley McIntyre,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a:ln>
                  <a:noFill/>
                </a:ln>
                <a:solidFill>
                  <a:srgbClr val="575756"/>
                </a:solidFill>
                <a:effectLst/>
                <a:uLnTx/>
                <a:uFillTx/>
                <a:latin typeface="Urbanist" pitchFamily="2" charset="0"/>
                <a:ea typeface="+mn-ea"/>
                <a:cs typeface="+mn-cs"/>
              </a:rPr>
              <a:t>Managing Director</a:t>
            </a:r>
          </a:p>
        </p:txBody>
      </p:sp>
      <p:sp>
        <p:nvSpPr>
          <p:cNvPr id="27" name="AutoShape 6">
            <a:extLst>
              <a:ext uri="{FF2B5EF4-FFF2-40B4-BE49-F238E27FC236}">
                <a16:creationId xmlns:a16="http://schemas.microsoft.com/office/drawing/2014/main" id="{3DD7CA25-F8D6-4EE8-8D98-F2FF751E6BCF}"/>
              </a:ext>
            </a:extLst>
          </p:cNvPr>
          <p:cNvSpPr>
            <a:spLocks noChangeAspect="1" noChangeArrowheads="1"/>
          </p:cNvSpPr>
          <p:nvPr/>
        </p:nvSpPr>
        <p:spPr bwMode="auto">
          <a:xfrm>
            <a:off x="2219395" y="2685199"/>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8" name="Picture 4" descr="DevOpsGroup - BGF">
            <a:extLst>
              <a:ext uri="{FF2B5EF4-FFF2-40B4-BE49-F238E27FC236}">
                <a16:creationId xmlns:a16="http://schemas.microsoft.com/office/drawing/2014/main" id="{BB83B749-4C97-4E1B-8CAD-9524DF888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666" y="2507034"/>
            <a:ext cx="2019935" cy="5087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ack sign with white text&#10;&#10;Description automatically generated">
            <a:extLst>
              <a:ext uri="{FF2B5EF4-FFF2-40B4-BE49-F238E27FC236}">
                <a16:creationId xmlns:a16="http://schemas.microsoft.com/office/drawing/2014/main" id="{99C9B482-6A0B-4B83-BB39-2C4B4A054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860" y="2595974"/>
            <a:ext cx="1543798" cy="429883"/>
          </a:xfrm>
          <a:prstGeom prst="rect">
            <a:avLst/>
          </a:prstGeom>
        </p:spPr>
      </p:pic>
      <p:pic>
        <p:nvPicPr>
          <p:cNvPr id="7" name="Picture 6" descr="Logo&#10;&#10;Description automatically generated">
            <a:extLst>
              <a:ext uri="{FF2B5EF4-FFF2-40B4-BE49-F238E27FC236}">
                <a16:creationId xmlns:a16="http://schemas.microsoft.com/office/drawing/2014/main" id="{82E54C84-C4A0-1B4C-8D7D-E6574F2AD7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521" y="2610863"/>
            <a:ext cx="1356184" cy="301073"/>
          </a:xfrm>
          <a:prstGeom prst="rect">
            <a:avLst/>
          </a:prstGeom>
        </p:spPr>
      </p:pic>
    </p:spTree>
    <p:extLst>
      <p:ext uri="{BB962C8B-B14F-4D97-AF65-F5344CB8AC3E}">
        <p14:creationId xmlns:p14="http://schemas.microsoft.com/office/powerpoint/2010/main" val="2223625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B524C50-A0AD-A75A-DD46-EE6EB50A30F7}"/>
              </a:ext>
            </a:extLst>
          </p:cNvPr>
          <p:cNvSpPr txBox="1"/>
          <p:nvPr/>
        </p:nvSpPr>
        <p:spPr>
          <a:xfrm>
            <a:off x="1755564" y="2729290"/>
            <a:ext cx="2827727" cy="738664"/>
          </a:xfrm>
          <a:prstGeom prst="rect">
            <a:avLst/>
          </a:prstGeom>
          <a:noFill/>
        </p:spPr>
        <p:txBody>
          <a:bodyPr wrap="square" rtlCol="0">
            <a:spAutoFit/>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Urbanist" panose="020B0A04040200000203" pitchFamily="34" charset="77"/>
                <a:ea typeface="Urbanist" panose="020B0A04040200000203" pitchFamily="34" charset="77"/>
                <a:cs typeface="Urbanist" panose="020B0A04040200000203" pitchFamily="34" charset="77"/>
              </a:rPr>
              <a:t>Thomas Edwards – Director</a:t>
            </a:r>
          </a:p>
          <a:p>
            <a:pPr marL="0" marR="0" lvl="0" indent="0" algn="l" defTabSz="801929" rtl="0" eaLnBrk="1" fontAlgn="auto" latinLnBrk="0" hangingPunct="1">
              <a:lnSpc>
                <a:spcPct val="100000"/>
              </a:lnSpc>
              <a:spcBef>
                <a:spcPts val="0"/>
              </a:spcBef>
              <a:spcAft>
                <a:spcPts val="0"/>
              </a:spcAft>
              <a:buClrTx/>
              <a:buSzTx/>
              <a:buFontTx/>
              <a:buNone/>
              <a:tabLst/>
              <a:defRPr/>
            </a:pPr>
            <a:r>
              <a:rPr lang="en-GB" sz="1400">
                <a:solidFill>
                  <a:prstClr val="white"/>
                </a:solidFill>
                <a:latin typeface="Urbanist" panose="020B0A04040200000203" pitchFamily="34" charset="77"/>
                <a:ea typeface="Urbanist" panose="020B0A04040200000203" pitchFamily="34" charset="77"/>
                <a:cs typeface="Urbanist" panose="020B0A04040200000203" pitchFamily="34" charset="77"/>
              </a:rPr>
              <a:t>tdmedwards@lexingtoncf.co.uk</a:t>
            </a:r>
            <a:endParaRPr kumimoji="0" lang="en-GB" sz="1400" b="0" i="0" strike="noStrike" kern="1200" cap="none" spc="0" normalizeH="0" baseline="0" noProof="0">
              <a:ln>
                <a:noFill/>
              </a:ln>
              <a:solidFill>
                <a:prstClr val="white"/>
              </a:solidFill>
              <a:effectLst/>
              <a:uLnTx/>
              <a:uFillTx/>
              <a:latin typeface="Urbanist" panose="020B0A04040200000203" pitchFamily="34" charset="77"/>
              <a:ea typeface="Urbanist" panose="020B0A04040200000203" pitchFamily="34" charset="77"/>
              <a:cs typeface="Urbanist" panose="020B0A04040200000203" pitchFamily="34" charset="77"/>
            </a:endParaRPr>
          </a:p>
          <a:p>
            <a:pPr marL="0" marR="0" lvl="0" indent="0" algn="l" defTabSz="80192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Urbanist" panose="020B0A04040200000203" pitchFamily="34" charset="77"/>
                <a:ea typeface="Urbanist" panose="020B0A04040200000203" pitchFamily="34" charset="77"/>
                <a:cs typeface="Urbanist" panose="020B0A04040200000203" pitchFamily="34" charset="77"/>
              </a:rPr>
              <a:t>07432 053 868</a:t>
            </a:r>
          </a:p>
        </p:txBody>
      </p:sp>
      <p:sp>
        <p:nvSpPr>
          <p:cNvPr id="2" name="TextBox 1">
            <a:extLst>
              <a:ext uri="{FF2B5EF4-FFF2-40B4-BE49-F238E27FC236}">
                <a16:creationId xmlns:a16="http://schemas.microsoft.com/office/drawing/2014/main" id="{B61BE046-A99E-1921-5676-769B23A02A7F}"/>
              </a:ext>
            </a:extLst>
          </p:cNvPr>
          <p:cNvSpPr txBox="1"/>
          <p:nvPr/>
        </p:nvSpPr>
        <p:spPr>
          <a:xfrm>
            <a:off x="1755564" y="5080594"/>
            <a:ext cx="3229432" cy="738664"/>
          </a:xfrm>
          <a:prstGeom prst="rect">
            <a:avLst/>
          </a:prstGeom>
          <a:noFill/>
        </p:spPr>
        <p:txBody>
          <a:bodyPr wrap="square" rtlCol="0">
            <a:spAutoFit/>
          </a:bodyPr>
          <a:lstStyle/>
          <a:p>
            <a:pPr defTabSz="801929">
              <a:defRPr/>
            </a:pPr>
            <a:r>
              <a:rPr lang="en-GB" sz="1400" b="1">
                <a:solidFill>
                  <a:prstClr val="white"/>
                </a:solidFill>
                <a:latin typeface="Urbanist" panose="020B0A04040200000203" pitchFamily="34" charset="77"/>
                <a:ea typeface="Urbanist" panose="020B0A04040200000203" pitchFamily="34" charset="77"/>
                <a:cs typeface="Urbanist" panose="020B0A04040200000203" pitchFamily="34" charset="77"/>
              </a:rPr>
              <a:t>Charles Lesbirel – Senior Associate</a:t>
            </a:r>
          </a:p>
          <a:p>
            <a:pPr defTabSz="801929">
              <a:defRPr/>
            </a:pPr>
            <a:r>
              <a:rPr lang="en-GB" sz="1400">
                <a:solidFill>
                  <a:prstClr val="white"/>
                </a:solidFill>
                <a:latin typeface="Urbanist" panose="020B0A04040200000203" pitchFamily="34" charset="77"/>
                <a:ea typeface="Urbanist" panose="020B0A04040200000203" pitchFamily="34" charset="77"/>
                <a:cs typeface="Urbanist" panose="020B0A04040200000203" pitchFamily="34" charset="77"/>
              </a:rPr>
              <a:t>clesbirel@lexingtoncf.co.uk</a:t>
            </a:r>
          </a:p>
          <a:p>
            <a:pPr defTabSz="801929">
              <a:defRPr/>
            </a:pPr>
            <a:r>
              <a:rPr lang="en-GB" sz="1400">
                <a:solidFill>
                  <a:prstClr val="white"/>
                </a:solidFill>
                <a:latin typeface="Urbanist" panose="020B0A04040200000203" pitchFamily="34" charset="77"/>
                <a:ea typeface="Urbanist" panose="020B0A04040200000203" pitchFamily="34" charset="77"/>
                <a:cs typeface="Urbanist" panose="020B0A04040200000203" pitchFamily="34" charset="77"/>
              </a:rPr>
              <a:t>07539 986 698</a:t>
            </a:r>
          </a:p>
        </p:txBody>
      </p:sp>
      <p:sp>
        <p:nvSpPr>
          <p:cNvPr id="6" name="TextBox 5">
            <a:extLst>
              <a:ext uri="{FF2B5EF4-FFF2-40B4-BE49-F238E27FC236}">
                <a16:creationId xmlns:a16="http://schemas.microsoft.com/office/drawing/2014/main" id="{ED8BA1D7-748E-DF59-01E4-6A52FAF9F7AD}"/>
              </a:ext>
            </a:extLst>
          </p:cNvPr>
          <p:cNvSpPr txBox="1"/>
          <p:nvPr/>
        </p:nvSpPr>
        <p:spPr>
          <a:xfrm>
            <a:off x="1755564" y="3907796"/>
            <a:ext cx="3298700" cy="738664"/>
          </a:xfrm>
          <a:prstGeom prst="rect">
            <a:avLst/>
          </a:prstGeom>
          <a:noFill/>
        </p:spPr>
        <p:txBody>
          <a:bodyPr wrap="square" rtlCol="0">
            <a:spAutoFit/>
          </a:bodyPr>
          <a:lstStyle/>
          <a:p>
            <a:pPr defTabSz="801929">
              <a:defRPr/>
            </a:pPr>
            <a:r>
              <a:rPr lang="en-GB" sz="1400" b="1">
                <a:solidFill>
                  <a:prstClr val="white"/>
                </a:solidFill>
                <a:latin typeface="Urbanist" panose="020B0A04040200000203" pitchFamily="34" charset="77"/>
                <a:ea typeface="Urbanist" panose="020B0A04040200000203" pitchFamily="34" charset="77"/>
                <a:cs typeface="Urbanist" panose="020B0A04040200000203" pitchFamily="34" charset="77"/>
              </a:rPr>
              <a:t>Jade Burgess – Executive</a:t>
            </a:r>
          </a:p>
          <a:p>
            <a:pPr defTabSz="801929">
              <a:defRPr/>
            </a:pPr>
            <a:r>
              <a:rPr lang="en-GB" sz="1400">
                <a:solidFill>
                  <a:prstClr val="white"/>
                </a:solidFill>
                <a:latin typeface="Urbanist" panose="020B0A04040200000203" pitchFamily="34" charset="77"/>
                <a:ea typeface="Urbanist" panose="020B0A04040200000203" pitchFamily="34" charset="77"/>
                <a:cs typeface="Urbanist" panose="020B0A04040200000203" pitchFamily="34" charset="77"/>
              </a:rPr>
              <a:t>jburgess@lexingtoncf.co.uk</a:t>
            </a:r>
          </a:p>
          <a:p>
            <a:pPr defTabSz="801929">
              <a:defRPr/>
            </a:pPr>
            <a:r>
              <a:rPr lang="en-GB" sz="1400">
                <a:solidFill>
                  <a:prstClr val="white"/>
                </a:solidFill>
                <a:latin typeface="Urbanist" panose="020B0A04040200000203" pitchFamily="34" charset="77"/>
                <a:ea typeface="Urbanist" panose="020B0A04040200000203" pitchFamily="34" charset="77"/>
                <a:cs typeface="Urbanist" panose="020B0A04040200000203" pitchFamily="34" charset="77"/>
              </a:rPr>
              <a:t>07377 500 976</a:t>
            </a:r>
          </a:p>
        </p:txBody>
      </p:sp>
      <p:pic>
        <p:nvPicPr>
          <p:cNvPr id="12" name="Picture 11">
            <a:extLst>
              <a:ext uri="{FF2B5EF4-FFF2-40B4-BE49-F238E27FC236}">
                <a16:creationId xmlns:a16="http://schemas.microsoft.com/office/drawing/2014/main" id="{003F5C61-87DC-4DD9-3999-57C074C68FB6}"/>
              </a:ext>
            </a:extLst>
          </p:cNvPr>
          <p:cNvPicPr>
            <a:picLocks noChangeAspect="1"/>
          </p:cNvPicPr>
          <p:nvPr/>
        </p:nvPicPr>
        <p:blipFill rotWithShape="1">
          <a:blip r:embed="rId2"/>
          <a:srcRect l="6819" t="4" r="-378" b="37673"/>
          <a:stretch/>
        </p:blipFill>
        <p:spPr>
          <a:xfrm>
            <a:off x="440941" y="3773128"/>
            <a:ext cx="1008000" cy="1008000"/>
          </a:xfrm>
          <a:prstGeom prst="ellipse">
            <a:avLst/>
          </a:prstGeom>
          <a:ln w="19050">
            <a:solidFill>
              <a:srgbClr val="3EB3B7"/>
            </a:solidFill>
          </a:ln>
        </p:spPr>
      </p:pic>
      <p:sp>
        <p:nvSpPr>
          <p:cNvPr id="3" name="TextBox 2">
            <a:extLst>
              <a:ext uri="{FF2B5EF4-FFF2-40B4-BE49-F238E27FC236}">
                <a16:creationId xmlns:a16="http://schemas.microsoft.com/office/drawing/2014/main" id="{1013BCA4-CE6F-44A0-04FD-DE996EC313EE}"/>
              </a:ext>
            </a:extLst>
          </p:cNvPr>
          <p:cNvSpPr txBox="1"/>
          <p:nvPr/>
        </p:nvSpPr>
        <p:spPr>
          <a:xfrm>
            <a:off x="1755564" y="1550784"/>
            <a:ext cx="3298700" cy="738664"/>
          </a:xfrm>
          <a:prstGeom prst="rect">
            <a:avLst/>
          </a:prstGeom>
          <a:noFill/>
        </p:spPr>
        <p:txBody>
          <a:bodyPr wrap="square" rtlCol="0">
            <a:spAutoFit/>
          </a:bodyPr>
          <a:lstStyle/>
          <a:p>
            <a:pPr defTabSz="801929">
              <a:defRPr/>
            </a:pPr>
            <a:r>
              <a:rPr lang="en-GB" sz="1400" b="1">
                <a:solidFill>
                  <a:prstClr val="white"/>
                </a:solidFill>
                <a:latin typeface="Urbanist" pitchFamily="2" charset="0"/>
                <a:ea typeface="Urbanist" pitchFamily="2" charset="0"/>
                <a:cs typeface="Urbanist" pitchFamily="2" charset="0"/>
              </a:rPr>
              <a:t>Nigel Griffiths – Commercial Director</a:t>
            </a:r>
          </a:p>
          <a:p>
            <a:pPr defTabSz="801929">
              <a:defRPr/>
            </a:pPr>
            <a:r>
              <a:rPr lang="en-GB" sz="1400">
                <a:solidFill>
                  <a:prstClr val="white"/>
                </a:solidFill>
                <a:latin typeface="Urbanist" pitchFamily="2" charset="0"/>
                <a:ea typeface="Urbanist" pitchFamily="2" charset="0"/>
                <a:cs typeface="Urbanist" pitchFamily="2" charset="0"/>
              </a:rPr>
              <a:t>ngriffiths@lexingtoncf.co.uk</a:t>
            </a:r>
          </a:p>
          <a:p>
            <a:pPr defTabSz="801929">
              <a:defRPr/>
            </a:pPr>
            <a:r>
              <a:rPr lang="en-GB" sz="1400">
                <a:solidFill>
                  <a:prstClr val="white"/>
                </a:solidFill>
                <a:latin typeface="Urbanist" pitchFamily="2" charset="0"/>
                <a:ea typeface="Urbanist" pitchFamily="2" charset="0"/>
                <a:cs typeface="Urbanist" pitchFamily="2" charset="0"/>
              </a:rPr>
              <a:t>07771 756 032</a:t>
            </a:r>
          </a:p>
        </p:txBody>
      </p:sp>
      <p:pic>
        <p:nvPicPr>
          <p:cNvPr id="4" name="Picture 3">
            <a:extLst>
              <a:ext uri="{FF2B5EF4-FFF2-40B4-BE49-F238E27FC236}">
                <a16:creationId xmlns:a16="http://schemas.microsoft.com/office/drawing/2014/main" id="{3E140349-EDB5-03E9-D5A4-4E223E778E3A}"/>
              </a:ext>
            </a:extLst>
          </p:cNvPr>
          <p:cNvPicPr>
            <a:picLocks noChangeAspect="1"/>
          </p:cNvPicPr>
          <p:nvPr/>
        </p:nvPicPr>
        <p:blipFill rotWithShape="1">
          <a:blip r:embed="rId3"/>
          <a:srcRect l="3899" t="3751" r="4906" b="35502"/>
          <a:stretch/>
        </p:blipFill>
        <p:spPr>
          <a:xfrm>
            <a:off x="440941" y="1416116"/>
            <a:ext cx="1008000" cy="1008000"/>
          </a:xfrm>
          <a:prstGeom prst="ellipse">
            <a:avLst/>
          </a:prstGeom>
          <a:ln w="19050">
            <a:solidFill>
              <a:srgbClr val="3EB3B7"/>
            </a:solidFill>
          </a:ln>
        </p:spPr>
      </p:pic>
      <p:pic>
        <p:nvPicPr>
          <p:cNvPr id="5" name="Picture 4">
            <a:extLst>
              <a:ext uri="{FF2B5EF4-FFF2-40B4-BE49-F238E27FC236}">
                <a16:creationId xmlns:a16="http://schemas.microsoft.com/office/drawing/2014/main" id="{D6CADA15-AD09-54BD-3857-15676EC98672}"/>
              </a:ext>
            </a:extLst>
          </p:cNvPr>
          <p:cNvPicPr preferRelativeResize="0">
            <a:picLocks noChangeAspect="1"/>
          </p:cNvPicPr>
          <p:nvPr/>
        </p:nvPicPr>
        <p:blipFill rotWithShape="1">
          <a:blip r:embed="rId4"/>
          <a:srcRect l="14603" t="6141" r="10333" b="40541"/>
          <a:stretch/>
        </p:blipFill>
        <p:spPr>
          <a:xfrm>
            <a:off x="440941" y="4951634"/>
            <a:ext cx="1008000" cy="1008000"/>
          </a:xfrm>
          <a:prstGeom prst="ellipse">
            <a:avLst/>
          </a:prstGeom>
          <a:ln w="19050">
            <a:solidFill>
              <a:srgbClr val="3EB3B7"/>
            </a:solidFill>
          </a:ln>
        </p:spPr>
      </p:pic>
      <p:sp>
        <p:nvSpPr>
          <p:cNvPr id="7" name="TextBox 6">
            <a:extLst>
              <a:ext uri="{FF2B5EF4-FFF2-40B4-BE49-F238E27FC236}">
                <a16:creationId xmlns:a16="http://schemas.microsoft.com/office/drawing/2014/main" id="{8C8EB78F-66C0-ACDC-1586-238EE08AC1EC}"/>
              </a:ext>
            </a:extLst>
          </p:cNvPr>
          <p:cNvSpPr txBox="1"/>
          <p:nvPr/>
        </p:nvSpPr>
        <p:spPr>
          <a:xfrm>
            <a:off x="6663070" y="3396564"/>
            <a:ext cx="4678325" cy="3592175"/>
          </a:xfrm>
          <a:prstGeom prst="ellipse">
            <a:avLst/>
          </a:prstGeom>
          <a:noFill/>
        </p:spPr>
        <p:txBody>
          <a:bodyPr wrap="square" rtlCol="0">
            <a:spAutoFit/>
          </a:bodyPr>
          <a:lstStyle/>
          <a:p>
            <a:pPr algn="ctr"/>
            <a:r>
              <a:rPr lang="en-GB" sz="2000"/>
              <a:t>If you would like to learn more about our services and how we can assist you in your growth journey or exit, please don’t hesitate to get in touch with any member of our technology team</a:t>
            </a:r>
          </a:p>
        </p:txBody>
      </p:sp>
      <p:sp>
        <p:nvSpPr>
          <p:cNvPr id="8" name="TextBox 7">
            <a:extLst>
              <a:ext uri="{FF2B5EF4-FFF2-40B4-BE49-F238E27FC236}">
                <a16:creationId xmlns:a16="http://schemas.microsoft.com/office/drawing/2014/main" id="{E168D44C-E1D6-04A9-5B20-E830752469E2}"/>
              </a:ext>
            </a:extLst>
          </p:cNvPr>
          <p:cNvSpPr txBox="1"/>
          <p:nvPr/>
        </p:nvSpPr>
        <p:spPr>
          <a:xfrm>
            <a:off x="1755564" y="6264808"/>
            <a:ext cx="3411521" cy="738664"/>
          </a:xfrm>
          <a:prstGeom prst="rect">
            <a:avLst/>
          </a:prstGeom>
          <a:noFill/>
        </p:spPr>
        <p:txBody>
          <a:bodyPr wrap="square" rtlCol="0">
            <a:spAutoFit/>
          </a:bodyPr>
          <a:lstStyle/>
          <a:p>
            <a:pPr marL="0" marR="0" lvl="0" indent="0" algn="l" defTabSz="72751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Urbanist"/>
                <a:ea typeface="+mn-ea"/>
                <a:cs typeface="Arial" panose="020B0604020202020204" pitchFamily="34" charset="0"/>
              </a:rPr>
              <a:t>Ioan Brigden – Associate </a:t>
            </a:r>
          </a:p>
          <a:p>
            <a:pPr marL="0" marR="0" lvl="0" indent="0" algn="l" defTabSz="72751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Urbanist"/>
                <a:ea typeface="+mn-ea"/>
                <a:cs typeface="Arial" panose="020B0604020202020204" pitchFamily="34" charset="0"/>
              </a:rPr>
              <a:t>ibrigden@lexingtoncf.co.uk</a:t>
            </a:r>
          </a:p>
          <a:p>
            <a:pPr marL="0" marR="0" lvl="0" indent="0" algn="l" defTabSz="72751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Urbanist"/>
                <a:ea typeface="+mn-ea"/>
                <a:cs typeface="Arial" panose="020B0604020202020204" pitchFamily="34" charset="0"/>
              </a:rPr>
              <a:t>07940 162 664</a:t>
            </a:r>
          </a:p>
        </p:txBody>
      </p:sp>
      <p:pic>
        <p:nvPicPr>
          <p:cNvPr id="9" name="Picture 8" descr="A person with his arms crossed&#10;&#10;Description automatically generated with low confidence">
            <a:extLst>
              <a:ext uri="{FF2B5EF4-FFF2-40B4-BE49-F238E27FC236}">
                <a16:creationId xmlns:a16="http://schemas.microsoft.com/office/drawing/2014/main" id="{81154F3D-6474-589E-E037-D6C685ECF9B5}"/>
              </a:ext>
            </a:extLst>
          </p:cNvPr>
          <p:cNvPicPr>
            <a:picLocks noChangeAspect="1"/>
          </p:cNvPicPr>
          <p:nvPr/>
        </p:nvPicPr>
        <p:blipFill rotWithShape="1">
          <a:blip r:embed="rId5">
            <a:extLst>
              <a:ext uri="{28A0092B-C50C-407E-A947-70E740481C1C}">
                <a14:useLocalDpi xmlns:a14="http://schemas.microsoft.com/office/drawing/2010/main" val="0"/>
              </a:ext>
            </a:extLst>
          </a:blip>
          <a:srcRect l="9867" t="854" r="4458" b="41939"/>
          <a:stretch/>
        </p:blipFill>
        <p:spPr>
          <a:xfrm>
            <a:off x="440941" y="6130140"/>
            <a:ext cx="1008000" cy="1008000"/>
          </a:xfrm>
          <a:prstGeom prst="ellipse">
            <a:avLst/>
          </a:prstGeom>
          <a:ln w="19050">
            <a:solidFill>
              <a:schemeClr val="accent2"/>
            </a:solidFill>
          </a:ln>
        </p:spPr>
      </p:pic>
      <p:pic>
        <p:nvPicPr>
          <p:cNvPr id="10" name="Picture 9" descr="A person wearing glasses smiling&#10;&#10;Description automatically generated">
            <a:extLst>
              <a:ext uri="{FF2B5EF4-FFF2-40B4-BE49-F238E27FC236}">
                <a16:creationId xmlns:a16="http://schemas.microsoft.com/office/drawing/2014/main" id="{2157A6AC-F077-FC2E-82A5-BA7D3E23FA22}"/>
              </a:ext>
            </a:extLst>
          </p:cNvPr>
          <p:cNvPicPr>
            <a:picLocks noChangeAspect="1"/>
          </p:cNvPicPr>
          <p:nvPr/>
        </p:nvPicPr>
        <p:blipFill rotWithShape="1">
          <a:blip r:embed="rId6">
            <a:extLst>
              <a:ext uri="{28A0092B-C50C-407E-A947-70E740481C1C}">
                <a14:useLocalDpi xmlns:a14="http://schemas.microsoft.com/office/drawing/2010/main" val="0"/>
              </a:ext>
            </a:extLst>
          </a:blip>
          <a:srcRect l="1695" t="13030" r="1375" b="22358"/>
          <a:stretch/>
        </p:blipFill>
        <p:spPr>
          <a:xfrm>
            <a:off x="440941" y="2594622"/>
            <a:ext cx="1008000" cy="1008000"/>
          </a:xfrm>
          <a:prstGeom prst="ellipse">
            <a:avLst/>
          </a:prstGeom>
          <a:ln w="19050">
            <a:solidFill>
              <a:schemeClr val="accent2"/>
            </a:solidFill>
          </a:ln>
        </p:spPr>
      </p:pic>
    </p:spTree>
    <p:extLst>
      <p:ext uri="{BB962C8B-B14F-4D97-AF65-F5344CB8AC3E}">
        <p14:creationId xmlns:p14="http://schemas.microsoft.com/office/powerpoint/2010/main" val="72849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948AD663-A0FD-285D-FFD8-D0789A051E94}"/>
              </a:ext>
            </a:extLst>
          </p:cNvPr>
          <p:cNvSpPr/>
          <p:nvPr/>
        </p:nvSpPr>
        <p:spPr>
          <a:xfrm>
            <a:off x="644159" y="1657124"/>
            <a:ext cx="7397651" cy="400099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108000" bIns="45720" rtlCol="0" anchor="t"/>
          <a:lstStyle/>
          <a:p>
            <a:pPr marL="171450" indent="-171450">
              <a:buFont typeface="Arial" panose="020B0604020202020204" pitchFamily="34" charset="0"/>
              <a:buChar char="•"/>
            </a:pPr>
            <a:r>
              <a:rPr lang="en-GB" sz="1050" b="1" dirty="0">
                <a:solidFill>
                  <a:srgbClr val="575756"/>
                </a:solidFill>
              </a:rPr>
              <a:t>The first quarter of 2024 saw a total of 148 deals complete in the UK IT &amp; Technology sector. This reversal of the downward trend that persisted throughout 2023 has been underpinned by the stabilisation of both interest rates and inflation, suggesting there is increasing confidence of market participants of the current UK political landscape.</a:t>
            </a:r>
          </a:p>
          <a:p>
            <a:endParaRPr lang="en-GB" sz="1050" b="1" dirty="0">
              <a:solidFill>
                <a:srgbClr val="575756"/>
              </a:solidFill>
            </a:endParaRPr>
          </a:p>
          <a:p>
            <a:pPr marL="171450" indent="-171450">
              <a:buFont typeface="Arial" panose="020B0604020202020204" pitchFamily="34" charset="0"/>
              <a:buChar char="•"/>
            </a:pPr>
            <a:r>
              <a:rPr lang="en-GB" sz="1050" b="1" dirty="0">
                <a:solidFill>
                  <a:srgbClr val="575756"/>
                </a:solidFill>
              </a:rPr>
              <a:t>Appetite from overseas strategic trade and Private Equity has been particularly hot. Perhaps a result of the relative current weakness of the pound against foreign currencies making UK targets more attractive in value terms, particularly for acquirers in developed markets such as mainland Europe, the Nordics and the US. Despite the economic headwinds brought on by Brexit, the UK remains an attractive hub for US trade and PE to begin wider European expansion strategies. </a:t>
            </a:r>
          </a:p>
          <a:p>
            <a:pPr marL="171450" indent="-171450">
              <a:buFont typeface="Arial" panose="020B0604020202020204" pitchFamily="34" charset="0"/>
              <a:buChar char="•"/>
            </a:pPr>
            <a:endParaRPr lang="en-GB" sz="1050" b="1" dirty="0">
              <a:solidFill>
                <a:srgbClr val="575756"/>
              </a:solidFill>
            </a:endParaRPr>
          </a:p>
          <a:p>
            <a:pPr marL="171450" indent="-171450">
              <a:buFont typeface="Arial" panose="020B0604020202020204" pitchFamily="34" charset="0"/>
              <a:buChar char="•"/>
            </a:pPr>
            <a:r>
              <a:rPr lang="en-GB" sz="1050" b="1" dirty="0">
                <a:solidFill>
                  <a:srgbClr val="575756"/>
                </a:solidFill>
              </a:rPr>
              <a:t>Overall, Q1 2024 got off to strong start for deal activity in this sector which is a common theme that can be seen in the first quarter of recent years. Our outlook for the remainder of 2024 remains positive, and a key area where we expect to see continued deal activity is the Managed Services Provider (MSP) market as cloud migration and cybersecurity solutions become increasingly more integral to UK businesses in all sectors (more detail can be found on page 8).</a:t>
            </a:r>
          </a:p>
          <a:p>
            <a:pPr marL="171450" indent="-171450">
              <a:buFont typeface="Arial" panose="020B0604020202020204" pitchFamily="34" charset="0"/>
              <a:buChar char="•"/>
            </a:pPr>
            <a:endParaRPr lang="en-GB" sz="1050" b="1" dirty="0">
              <a:solidFill>
                <a:srgbClr val="575756"/>
              </a:solidFill>
            </a:endParaRPr>
          </a:p>
          <a:p>
            <a:pPr marL="171450" indent="-171450">
              <a:buFont typeface="Arial" panose="020B0604020202020204" pitchFamily="34" charset="0"/>
              <a:buChar char="•"/>
            </a:pPr>
            <a:r>
              <a:rPr lang="en-GB" sz="1050" b="1" dirty="0">
                <a:solidFill>
                  <a:srgbClr val="575756"/>
                </a:solidFill>
              </a:rPr>
              <a:t>With the impending UK election drawing closer, we may see a short term burst in deal activity in the sector and wider market as the anticipation of a potential rise in Capital Gains Tax may encourage Shareholders to accelerate their exit plans to mitigate any rate increase.</a:t>
            </a:r>
          </a:p>
          <a:p>
            <a:pPr marL="171450" indent="-171450">
              <a:buFont typeface="Arial" panose="020B0604020202020204" pitchFamily="34" charset="0"/>
              <a:buChar char="•"/>
            </a:pPr>
            <a:endParaRPr lang="en-GB" sz="1050" b="1" dirty="0">
              <a:solidFill>
                <a:srgbClr val="575756"/>
              </a:solidFill>
            </a:endParaRPr>
          </a:p>
          <a:p>
            <a:pPr marL="171450" indent="-171450">
              <a:buFont typeface="Arial" panose="020B0604020202020204" pitchFamily="34" charset="0"/>
              <a:buChar char="•"/>
            </a:pPr>
            <a:r>
              <a:rPr lang="en-GB" sz="1050" b="1" dirty="0">
                <a:solidFill>
                  <a:srgbClr val="575756"/>
                </a:solidFill>
              </a:rPr>
              <a:t>We also expect the adoption of enterprise and digital workflow platforms such as ServiceNow, Salesforce and </a:t>
            </a:r>
            <a:r>
              <a:rPr lang="en-GB" sz="1050" b="1" dirty="0" err="1">
                <a:solidFill>
                  <a:srgbClr val="575756"/>
                </a:solidFill>
              </a:rPr>
              <a:t>PipeDrive</a:t>
            </a:r>
            <a:r>
              <a:rPr lang="en-GB" sz="1050" b="1" dirty="0">
                <a:solidFill>
                  <a:srgbClr val="575756"/>
                </a:solidFill>
              </a:rPr>
              <a:t> to continue increasing significantly. Making partners of these platform providers attractive targets to large trade players and PE alike due as to their fast scale up potential and extensive client bases.</a:t>
            </a:r>
          </a:p>
          <a:p>
            <a:pPr marL="171450" indent="-171450">
              <a:buFont typeface="Arial" panose="020B0604020202020204" pitchFamily="34" charset="0"/>
              <a:buChar char="•"/>
            </a:pPr>
            <a:endParaRPr lang="en-GB" sz="1050" b="1" dirty="0">
              <a:solidFill>
                <a:srgbClr val="575756"/>
              </a:solidFill>
              <a:highlight>
                <a:srgbClr val="FFFF00"/>
              </a:highlight>
            </a:endParaRPr>
          </a:p>
          <a:p>
            <a:pPr marL="171450" indent="-171450">
              <a:buFont typeface="Arial" panose="020B0604020202020204" pitchFamily="34" charset="0"/>
              <a:buChar char="•"/>
            </a:pPr>
            <a:endParaRPr lang="en-GB" sz="1050" b="1" dirty="0">
              <a:solidFill>
                <a:srgbClr val="575756"/>
              </a:solidFill>
              <a:highlight>
                <a:srgbClr val="FFFF00"/>
              </a:highlight>
            </a:endParaRPr>
          </a:p>
        </p:txBody>
      </p:sp>
      <p:sp>
        <p:nvSpPr>
          <p:cNvPr id="3" name="Text Placeholder 2">
            <a:extLst>
              <a:ext uri="{FF2B5EF4-FFF2-40B4-BE49-F238E27FC236}">
                <a16:creationId xmlns:a16="http://schemas.microsoft.com/office/drawing/2014/main" id="{3619174B-EA77-26CC-09C6-CBA0B39659AF}"/>
              </a:ext>
            </a:extLst>
          </p:cNvPr>
          <p:cNvSpPr>
            <a:spLocks noGrp="1"/>
          </p:cNvSpPr>
          <p:nvPr>
            <p:ph type="body" sz="quarter" idx="13"/>
          </p:nvPr>
        </p:nvSpPr>
        <p:spPr>
          <a:xfrm>
            <a:off x="523271" y="956164"/>
            <a:ext cx="9622632" cy="625382"/>
          </a:xfrm>
        </p:spPr>
        <p:txBody>
          <a:bodyPr/>
          <a:lstStyle/>
          <a:p>
            <a:pPr marL="0" indent="-200025"/>
            <a:r>
              <a:rPr lang="en-GB" kern="0" spc="-9" dirty="0">
                <a:latin typeface="Urbanist"/>
              </a:rPr>
              <a:t>Strong start seen for the UK IT &amp; Technology M&amp;A </a:t>
            </a:r>
            <a:r>
              <a:rPr lang="en-GB" kern="0" spc="-9">
                <a:latin typeface="Urbanist"/>
              </a:rPr>
              <a:t>market in 2024</a:t>
            </a:r>
            <a:endParaRPr lang="en-GB" kern="0" spc="-9" dirty="0">
              <a:latin typeface="Urbanist"/>
            </a:endParaRPr>
          </a:p>
        </p:txBody>
      </p:sp>
      <p:sp>
        <p:nvSpPr>
          <p:cNvPr id="4" name="Title 3">
            <a:extLst>
              <a:ext uri="{FF2B5EF4-FFF2-40B4-BE49-F238E27FC236}">
                <a16:creationId xmlns:a16="http://schemas.microsoft.com/office/drawing/2014/main" id="{42B22B6F-C9B6-6F5F-B318-6EA4BE5D95C7}"/>
              </a:ext>
            </a:extLst>
          </p:cNvPr>
          <p:cNvSpPr>
            <a:spLocks noGrp="1"/>
          </p:cNvSpPr>
          <p:nvPr>
            <p:ph type="title"/>
          </p:nvPr>
        </p:nvSpPr>
        <p:spPr/>
        <p:txBody>
          <a:bodyPr>
            <a:normAutofit/>
          </a:bodyPr>
          <a:lstStyle/>
          <a:p>
            <a:r>
              <a:rPr lang="en-GB" kern="0" spc="-9"/>
              <a:t>Lexington’s key highlights</a:t>
            </a:r>
            <a:endParaRPr lang="en-US"/>
          </a:p>
        </p:txBody>
      </p:sp>
      <p:sp>
        <p:nvSpPr>
          <p:cNvPr id="5" name="Slide Number Placeholder 4">
            <a:extLst>
              <a:ext uri="{FF2B5EF4-FFF2-40B4-BE49-F238E27FC236}">
                <a16:creationId xmlns:a16="http://schemas.microsoft.com/office/drawing/2014/main" id="{35A62C22-42C3-9443-16D1-AF8E860219D4}"/>
              </a:ext>
            </a:extLst>
          </p:cNvPr>
          <p:cNvSpPr>
            <a:spLocks noGrp="1"/>
          </p:cNvSpPr>
          <p:nvPr>
            <p:ph type="sldNum" sz="quarter" idx="16"/>
          </p:nvPr>
        </p:nvSpPr>
        <p:spPr/>
        <p:txBody>
          <a:bodyPr/>
          <a:lstStyle/>
          <a:p>
            <a:fld id="{D70609D9-2F62-42FE-A7F8-9F0C18800B2F}" type="slidenum">
              <a:rPr lang="en-GB" smtClean="0"/>
              <a:pPr/>
              <a:t>2</a:t>
            </a:fld>
            <a:endParaRPr lang="en-GB"/>
          </a:p>
        </p:txBody>
      </p:sp>
      <p:sp>
        <p:nvSpPr>
          <p:cNvPr id="12" name="AutoShape 2" descr="A Portrait image of Thomas Edwards">
            <a:extLst>
              <a:ext uri="{FF2B5EF4-FFF2-40B4-BE49-F238E27FC236}">
                <a16:creationId xmlns:a16="http://schemas.microsoft.com/office/drawing/2014/main" id="{0255744C-B5A8-C4D3-9C7D-067990DCA98F}"/>
              </a:ext>
            </a:extLst>
          </p:cNvPr>
          <p:cNvSpPr>
            <a:spLocks noChangeAspect="1" noChangeArrowheads="1"/>
          </p:cNvSpPr>
          <p:nvPr/>
        </p:nvSpPr>
        <p:spPr bwMode="auto">
          <a:xfrm>
            <a:off x="5192713" y="36153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DB8F5085-B1C1-5263-6D4E-E07BBB172EA8}"/>
              </a:ext>
            </a:extLst>
          </p:cNvPr>
          <p:cNvSpPr txBox="1"/>
          <p:nvPr/>
        </p:nvSpPr>
        <p:spPr>
          <a:xfrm>
            <a:off x="5094910" y="6525244"/>
            <a:ext cx="1656000" cy="461665"/>
          </a:xfrm>
          <a:prstGeom prst="rect">
            <a:avLst/>
          </a:prstGeom>
          <a:noFill/>
        </p:spPr>
        <p:txBody>
          <a:bodyPr wrap="square" rtlCol="0">
            <a:spAutoFit/>
          </a:bodyPr>
          <a:lstStyle/>
          <a:p>
            <a:pPr algn="ctr"/>
            <a:r>
              <a:rPr lang="en-GB" sz="1200" b="1">
                <a:solidFill>
                  <a:srgbClr val="575756"/>
                </a:solidFill>
              </a:rPr>
              <a:t>Jade Burgess</a:t>
            </a:r>
          </a:p>
          <a:p>
            <a:pPr algn="ctr"/>
            <a:r>
              <a:rPr lang="en-GB" sz="1200">
                <a:solidFill>
                  <a:srgbClr val="575756"/>
                </a:solidFill>
              </a:rPr>
              <a:t>Executive</a:t>
            </a:r>
          </a:p>
        </p:txBody>
      </p:sp>
      <p:pic>
        <p:nvPicPr>
          <p:cNvPr id="6" name="Picture 5">
            <a:extLst>
              <a:ext uri="{FF2B5EF4-FFF2-40B4-BE49-F238E27FC236}">
                <a16:creationId xmlns:a16="http://schemas.microsoft.com/office/drawing/2014/main" id="{65610F0E-2759-3F3E-586B-22CF282DFE4D}"/>
              </a:ext>
            </a:extLst>
          </p:cNvPr>
          <p:cNvPicPr>
            <a:picLocks noChangeAspect="1"/>
          </p:cNvPicPr>
          <p:nvPr/>
        </p:nvPicPr>
        <p:blipFill rotWithShape="1">
          <a:blip r:embed="rId3"/>
          <a:srcRect l="6819" t="4" r="-378" b="37673"/>
          <a:stretch/>
        </p:blipFill>
        <p:spPr>
          <a:xfrm>
            <a:off x="5514649" y="5724309"/>
            <a:ext cx="792000" cy="792000"/>
          </a:xfrm>
          <a:prstGeom prst="ellipse">
            <a:avLst/>
          </a:prstGeom>
          <a:ln w="19050">
            <a:solidFill>
              <a:srgbClr val="3EB3B7"/>
            </a:solidFill>
          </a:ln>
        </p:spPr>
      </p:pic>
      <p:sp>
        <p:nvSpPr>
          <p:cNvPr id="21" name="Rectangle: Rounded Corners 20">
            <a:extLst>
              <a:ext uri="{FF2B5EF4-FFF2-40B4-BE49-F238E27FC236}">
                <a16:creationId xmlns:a16="http://schemas.microsoft.com/office/drawing/2014/main" id="{33601A5D-010E-5F3C-A968-00D912F3E1DB}"/>
              </a:ext>
            </a:extLst>
          </p:cNvPr>
          <p:cNvSpPr/>
          <p:nvPr/>
        </p:nvSpPr>
        <p:spPr>
          <a:xfrm>
            <a:off x="8119162" y="1630712"/>
            <a:ext cx="1944000" cy="900000"/>
          </a:xfrm>
          <a:prstGeom prst="roundRect">
            <a:avLst/>
          </a:prstGeom>
          <a:solidFill>
            <a:srgbClr val="158097">
              <a:alpha val="61000"/>
            </a:srgb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tx1"/>
                </a:solidFill>
              </a:rPr>
              <a:t>148 completed deals in the quarter. 46% of which were Private Equity investments</a:t>
            </a:r>
          </a:p>
        </p:txBody>
      </p:sp>
      <p:sp>
        <p:nvSpPr>
          <p:cNvPr id="22" name="Rectangle: Rounded Corners 21">
            <a:extLst>
              <a:ext uri="{FF2B5EF4-FFF2-40B4-BE49-F238E27FC236}">
                <a16:creationId xmlns:a16="http://schemas.microsoft.com/office/drawing/2014/main" id="{C030E2EA-75AA-0BFF-FCBC-7192F3F94FC1}"/>
              </a:ext>
            </a:extLst>
          </p:cNvPr>
          <p:cNvSpPr/>
          <p:nvPr/>
        </p:nvSpPr>
        <p:spPr>
          <a:xfrm>
            <a:off x="8119163" y="2633040"/>
            <a:ext cx="1944000" cy="900000"/>
          </a:xfrm>
          <a:prstGeom prst="roundRect">
            <a:avLst/>
          </a:prstGeom>
          <a:solidFill>
            <a:srgbClr val="F2977F">
              <a:alpha val="70000"/>
            </a:srgb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tx1"/>
                </a:solidFill>
              </a:rPr>
              <a:t>Total publicly disclosed deal value exceeds £2.8bn</a:t>
            </a:r>
          </a:p>
        </p:txBody>
      </p:sp>
      <p:sp>
        <p:nvSpPr>
          <p:cNvPr id="23" name="Rectangle: Rounded Corners 22">
            <a:extLst>
              <a:ext uri="{FF2B5EF4-FFF2-40B4-BE49-F238E27FC236}">
                <a16:creationId xmlns:a16="http://schemas.microsoft.com/office/drawing/2014/main" id="{A06E308C-8384-01FA-50E2-29C060068200}"/>
              </a:ext>
            </a:extLst>
          </p:cNvPr>
          <p:cNvSpPr/>
          <p:nvPr/>
        </p:nvSpPr>
        <p:spPr>
          <a:xfrm>
            <a:off x="8119162" y="3632247"/>
            <a:ext cx="1944000" cy="900000"/>
          </a:xfrm>
          <a:prstGeom prst="roundRect">
            <a:avLst/>
          </a:prstGeom>
          <a:solidFill>
            <a:srgbClr val="DADF7A"/>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tx1"/>
                </a:solidFill>
              </a:rPr>
              <a:t>Publicly disclosed median deal values rise for third consecutive quarter to £19m</a:t>
            </a:r>
          </a:p>
        </p:txBody>
      </p:sp>
      <p:sp>
        <p:nvSpPr>
          <p:cNvPr id="24" name="Rectangle: Rounded Corners 23">
            <a:extLst>
              <a:ext uri="{FF2B5EF4-FFF2-40B4-BE49-F238E27FC236}">
                <a16:creationId xmlns:a16="http://schemas.microsoft.com/office/drawing/2014/main" id="{51B42DE0-8212-8EB6-B4ED-85B0905495D2}"/>
              </a:ext>
            </a:extLst>
          </p:cNvPr>
          <p:cNvSpPr/>
          <p:nvPr/>
        </p:nvSpPr>
        <p:spPr>
          <a:xfrm>
            <a:off x="8119162" y="4631454"/>
            <a:ext cx="1944000" cy="900000"/>
          </a:xfrm>
          <a:prstGeom prst="roundRect">
            <a:avLst/>
          </a:prstGeom>
          <a:solidFill>
            <a:srgbClr val="95D9DB"/>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tx1"/>
                </a:solidFill>
              </a:rPr>
              <a:t>Uptick in quoted company EBITDA multiples from Q1 2023, implying increased confidence in the market</a:t>
            </a:r>
          </a:p>
        </p:txBody>
      </p:sp>
      <p:sp>
        <p:nvSpPr>
          <p:cNvPr id="15" name="TextBox 14">
            <a:extLst>
              <a:ext uri="{FF2B5EF4-FFF2-40B4-BE49-F238E27FC236}">
                <a16:creationId xmlns:a16="http://schemas.microsoft.com/office/drawing/2014/main" id="{3E9DF09C-9D58-1E2D-CA94-CC6C2B3DB1EA}"/>
              </a:ext>
            </a:extLst>
          </p:cNvPr>
          <p:cNvSpPr txBox="1"/>
          <p:nvPr/>
        </p:nvSpPr>
        <p:spPr>
          <a:xfrm>
            <a:off x="3470818" y="6525244"/>
            <a:ext cx="1656000" cy="461665"/>
          </a:xfrm>
          <a:prstGeom prst="rect">
            <a:avLst/>
          </a:prstGeom>
          <a:noFill/>
        </p:spPr>
        <p:txBody>
          <a:bodyPr wrap="square" rtlCol="0">
            <a:spAutoFit/>
          </a:bodyPr>
          <a:lstStyle/>
          <a:p>
            <a:pPr algn="ctr"/>
            <a:r>
              <a:rPr lang="en-GB" sz="1200" b="1">
                <a:solidFill>
                  <a:srgbClr val="575756"/>
                </a:solidFill>
              </a:rPr>
              <a:t>Thomas Edwards </a:t>
            </a:r>
          </a:p>
          <a:p>
            <a:pPr algn="ctr"/>
            <a:r>
              <a:rPr lang="en-GB" sz="1200">
                <a:solidFill>
                  <a:srgbClr val="575756"/>
                </a:solidFill>
              </a:rPr>
              <a:t>Director</a:t>
            </a:r>
          </a:p>
        </p:txBody>
      </p:sp>
      <p:sp>
        <p:nvSpPr>
          <p:cNvPr id="8" name="TextBox 7">
            <a:extLst>
              <a:ext uri="{FF2B5EF4-FFF2-40B4-BE49-F238E27FC236}">
                <a16:creationId xmlns:a16="http://schemas.microsoft.com/office/drawing/2014/main" id="{06072176-D83C-CEB8-7AA4-5AD1D3939D76}"/>
              </a:ext>
            </a:extLst>
          </p:cNvPr>
          <p:cNvSpPr txBox="1"/>
          <p:nvPr/>
        </p:nvSpPr>
        <p:spPr>
          <a:xfrm>
            <a:off x="6696630" y="6525244"/>
            <a:ext cx="1656000" cy="461665"/>
          </a:xfrm>
          <a:prstGeom prst="rect">
            <a:avLst/>
          </a:prstGeom>
          <a:noFill/>
        </p:spPr>
        <p:txBody>
          <a:bodyPr wrap="square" rtlCol="0">
            <a:spAutoFit/>
          </a:bodyPr>
          <a:lstStyle/>
          <a:p>
            <a:pPr algn="ctr"/>
            <a:r>
              <a:rPr lang="en-GB" sz="1200" b="1">
                <a:solidFill>
                  <a:srgbClr val="575756"/>
                </a:solidFill>
              </a:rPr>
              <a:t>Charlie Lesbirel</a:t>
            </a:r>
          </a:p>
          <a:p>
            <a:pPr algn="ctr"/>
            <a:r>
              <a:rPr lang="en-GB" sz="1200">
                <a:solidFill>
                  <a:srgbClr val="575756"/>
                </a:solidFill>
              </a:rPr>
              <a:t>Senior Associate</a:t>
            </a:r>
          </a:p>
        </p:txBody>
      </p:sp>
      <p:pic>
        <p:nvPicPr>
          <p:cNvPr id="16" name="Picture 15">
            <a:extLst>
              <a:ext uri="{FF2B5EF4-FFF2-40B4-BE49-F238E27FC236}">
                <a16:creationId xmlns:a16="http://schemas.microsoft.com/office/drawing/2014/main" id="{90090AC0-E3AB-CD38-CA5B-525BEBACFF9A}"/>
              </a:ext>
            </a:extLst>
          </p:cNvPr>
          <p:cNvPicPr preferRelativeResize="0">
            <a:picLocks noChangeAspect="1"/>
          </p:cNvPicPr>
          <p:nvPr/>
        </p:nvPicPr>
        <p:blipFill rotWithShape="1">
          <a:blip r:embed="rId4"/>
          <a:srcRect l="14603" t="6141" r="10333" b="40541"/>
          <a:stretch/>
        </p:blipFill>
        <p:spPr>
          <a:xfrm>
            <a:off x="7133686" y="5724309"/>
            <a:ext cx="792000" cy="792000"/>
          </a:xfrm>
          <a:prstGeom prst="ellipse">
            <a:avLst/>
          </a:prstGeom>
          <a:ln w="19050">
            <a:solidFill>
              <a:srgbClr val="3EB3B7"/>
            </a:solidFill>
          </a:ln>
        </p:spPr>
      </p:pic>
      <p:sp>
        <p:nvSpPr>
          <p:cNvPr id="2" name="Rectangle: Rounded Corners 1">
            <a:extLst>
              <a:ext uri="{FF2B5EF4-FFF2-40B4-BE49-F238E27FC236}">
                <a16:creationId xmlns:a16="http://schemas.microsoft.com/office/drawing/2014/main" id="{0A731623-6624-9D20-F1B7-CE746F8541DF}"/>
              </a:ext>
            </a:extLst>
          </p:cNvPr>
          <p:cNvSpPr/>
          <p:nvPr/>
        </p:nvSpPr>
        <p:spPr>
          <a:xfrm>
            <a:off x="644159" y="5659210"/>
            <a:ext cx="1198011" cy="1291400"/>
          </a:xfrm>
          <a:prstGeom prst="roundRect">
            <a:avLst/>
          </a:prstGeom>
          <a:solidFill>
            <a:srgbClr val="3E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a:t>Lexington’s IT &amp; Technology M&amp;A team</a:t>
            </a:r>
          </a:p>
        </p:txBody>
      </p:sp>
      <p:sp>
        <p:nvSpPr>
          <p:cNvPr id="7" name="Rectangle: Rounded Corners 6">
            <a:extLst>
              <a:ext uri="{FF2B5EF4-FFF2-40B4-BE49-F238E27FC236}">
                <a16:creationId xmlns:a16="http://schemas.microsoft.com/office/drawing/2014/main" id="{D2E33D8C-A605-8DE4-B2EE-DC0863A73256}"/>
              </a:ext>
            </a:extLst>
          </p:cNvPr>
          <p:cNvSpPr/>
          <p:nvPr/>
        </p:nvSpPr>
        <p:spPr>
          <a:xfrm>
            <a:off x="644159" y="5659210"/>
            <a:ext cx="9419004" cy="1291401"/>
          </a:xfrm>
          <a:prstGeom prst="roundRect">
            <a:avLst/>
          </a:prstGeom>
          <a:noFill/>
          <a:ln>
            <a:solidFill>
              <a:srgbClr val="3EB3B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b="1"/>
          </a:p>
        </p:txBody>
      </p:sp>
      <p:pic>
        <p:nvPicPr>
          <p:cNvPr id="18" name="Picture 17">
            <a:extLst>
              <a:ext uri="{FF2B5EF4-FFF2-40B4-BE49-F238E27FC236}">
                <a16:creationId xmlns:a16="http://schemas.microsoft.com/office/drawing/2014/main" id="{FCDFE5CB-BB73-8923-0FEB-0877FCE25AB3}"/>
              </a:ext>
            </a:extLst>
          </p:cNvPr>
          <p:cNvPicPr>
            <a:picLocks noChangeAspect="1"/>
          </p:cNvPicPr>
          <p:nvPr/>
        </p:nvPicPr>
        <p:blipFill rotWithShape="1">
          <a:blip r:embed="rId5"/>
          <a:srcRect l="5575" t="4431" r="7017" b="37344"/>
          <a:stretch/>
        </p:blipFill>
        <p:spPr>
          <a:xfrm>
            <a:off x="2276576" y="5724309"/>
            <a:ext cx="792000" cy="792000"/>
          </a:xfrm>
          <a:prstGeom prst="ellipse">
            <a:avLst/>
          </a:prstGeom>
          <a:ln w="19050">
            <a:solidFill>
              <a:srgbClr val="3EB3B7"/>
            </a:solidFill>
          </a:ln>
        </p:spPr>
      </p:pic>
      <p:sp>
        <p:nvSpPr>
          <p:cNvPr id="26" name="TextBox 25">
            <a:extLst>
              <a:ext uri="{FF2B5EF4-FFF2-40B4-BE49-F238E27FC236}">
                <a16:creationId xmlns:a16="http://schemas.microsoft.com/office/drawing/2014/main" id="{864C5629-AF1C-805D-22B1-B4321E8C6C16}"/>
              </a:ext>
            </a:extLst>
          </p:cNvPr>
          <p:cNvSpPr txBox="1"/>
          <p:nvPr/>
        </p:nvSpPr>
        <p:spPr>
          <a:xfrm>
            <a:off x="1844576" y="6525676"/>
            <a:ext cx="1656000" cy="460800"/>
          </a:xfrm>
          <a:prstGeom prst="rect">
            <a:avLst/>
          </a:prstGeom>
          <a:noFill/>
        </p:spPr>
        <p:txBody>
          <a:bodyPr wrap="square" rtlCol="0">
            <a:spAutoFit/>
          </a:bodyPr>
          <a:lstStyle/>
          <a:p>
            <a:pPr algn="ctr"/>
            <a:r>
              <a:rPr lang="en-GB" sz="1200" b="1">
                <a:solidFill>
                  <a:srgbClr val="575756"/>
                </a:solidFill>
              </a:rPr>
              <a:t>Nigel Griffiths</a:t>
            </a:r>
          </a:p>
          <a:p>
            <a:pPr algn="ctr"/>
            <a:r>
              <a:rPr lang="en-GB" sz="1200">
                <a:solidFill>
                  <a:srgbClr val="575756"/>
                </a:solidFill>
              </a:rPr>
              <a:t>Commercial Director</a:t>
            </a:r>
          </a:p>
        </p:txBody>
      </p:sp>
      <p:pic>
        <p:nvPicPr>
          <p:cNvPr id="19" name="Picture 18" descr="A person with his arms crossed&#10;&#10;Description automatically generated with low confidence">
            <a:extLst>
              <a:ext uri="{FF2B5EF4-FFF2-40B4-BE49-F238E27FC236}">
                <a16:creationId xmlns:a16="http://schemas.microsoft.com/office/drawing/2014/main" id="{340721DB-3623-E484-03E5-B80F8A156243}"/>
              </a:ext>
            </a:extLst>
          </p:cNvPr>
          <p:cNvPicPr>
            <a:picLocks noChangeAspect="1"/>
          </p:cNvPicPr>
          <p:nvPr/>
        </p:nvPicPr>
        <p:blipFill rotWithShape="1">
          <a:blip r:embed="rId6">
            <a:extLst>
              <a:ext uri="{28A0092B-C50C-407E-A947-70E740481C1C}">
                <a14:useLocalDpi xmlns:a14="http://schemas.microsoft.com/office/drawing/2010/main" val="0"/>
              </a:ext>
            </a:extLst>
          </a:blip>
          <a:srcRect l="9867" t="854" r="4458" b="41939"/>
          <a:stretch/>
        </p:blipFill>
        <p:spPr>
          <a:xfrm>
            <a:off x="8752722" y="5724309"/>
            <a:ext cx="792000" cy="792000"/>
          </a:xfrm>
          <a:prstGeom prst="ellipse">
            <a:avLst/>
          </a:prstGeom>
          <a:ln w="19050">
            <a:solidFill>
              <a:schemeClr val="accent2"/>
            </a:solidFill>
          </a:ln>
        </p:spPr>
      </p:pic>
      <p:sp>
        <p:nvSpPr>
          <p:cNvPr id="20" name="TextBox 19">
            <a:extLst>
              <a:ext uri="{FF2B5EF4-FFF2-40B4-BE49-F238E27FC236}">
                <a16:creationId xmlns:a16="http://schemas.microsoft.com/office/drawing/2014/main" id="{20E82F0C-A987-93F2-9E33-0FFF7A790C0D}"/>
              </a:ext>
            </a:extLst>
          </p:cNvPr>
          <p:cNvSpPr txBox="1"/>
          <p:nvPr/>
        </p:nvSpPr>
        <p:spPr>
          <a:xfrm>
            <a:off x="8320722" y="6525244"/>
            <a:ext cx="1656000" cy="461665"/>
          </a:xfrm>
          <a:prstGeom prst="rect">
            <a:avLst/>
          </a:prstGeom>
          <a:noFill/>
        </p:spPr>
        <p:txBody>
          <a:bodyPr wrap="square" rtlCol="0">
            <a:spAutoFit/>
          </a:bodyPr>
          <a:lstStyle/>
          <a:p>
            <a:pPr algn="ctr"/>
            <a:r>
              <a:rPr lang="en-GB" sz="1200" b="1">
                <a:solidFill>
                  <a:srgbClr val="575756"/>
                </a:solidFill>
              </a:rPr>
              <a:t>Ioan Brigden</a:t>
            </a:r>
          </a:p>
          <a:p>
            <a:pPr algn="ctr"/>
            <a:r>
              <a:rPr lang="en-GB" sz="1200">
                <a:solidFill>
                  <a:srgbClr val="575756"/>
                </a:solidFill>
              </a:rPr>
              <a:t>Associate</a:t>
            </a:r>
          </a:p>
        </p:txBody>
      </p:sp>
      <p:pic>
        <p:nvPicPr>
          <p:cNvPr id="10" name="Picture 9" descr="A person wearing glasses smiling&#10;&#10;Description automatically generated">
            <a:extLst>
              <a:ext uri="{FF2B5EF4-FFF2-40B4-BE49-F238E27FC236}">
                <a16:creationId xmlns:a16="http://schemas.microsoft.com/office/drawing/2014/main" id="{ECDEC24A-95FF-24BF-3270-25E94F62A6B6}"/>
              </a:ext>
            </a:extLst>
          </p:cNvPr>
          <p:cNvPicPr>
            <a:picLocks noChangeAspect="1"/>
          </p:cNvPicPr>
          <p:nvPr/>
        </p:nvPicPr>
        <p:blipFill rotWithShape="1">
          <a:blip r:embed="rId7">
            <a:extLst>
              <a:ext uri="{28A0092B-C50C-407E-A947-70E740481C1C}">
                <a14:useLocalDpi xmlns:a14="http://schemas.microsoft.com/office/drawing/2010/main" val="0"/>
              </a:ext>
            </a:extLst>
          </a:blip>
          <a:srcRect l="1695" t="13030" r="1375" b="22358"/>
          <a:stretch/>
        </p:blipFill>
        <p:spPr>
          <a:xfrm>
            <a:off x="3895613" y="5724309"/>
            <a:ext cx="792000" cy="792000"/>
          </a:xfrm>
          <a:prstGeom prst="ellipse">
            <a:avLst/>
          </a:prstGeom>
          <a:ln w="19050">
            <a:solidFill>
              <a:schemeClr val="accent2"/>
            </a:solidFill>
          </a:ln>
        </p:spPr>
      </p:pic>
      <p:sp>
        <p:nvSpPr>
          <p:cNvPr id="11" name="TextBox 10">
            <a:extLst>
              <a:ext uri="{FF2B5EF4-FFF2-40B4-BE49-F238E27FC236}">
                <a16:creationId xmlns:a16="http://schemas.microsoft.com/office/drawing/2014/main" id="{66EF0106-C69B-0DBB-2495-52FC628653FE}"/>
              </a:ext>
            </a:extLst>
          </p:cNvPr>
          <p:cNvSpPr txBox="1"/>
          <p:nvPr/>
        </p:nvSpPr>
        <p:spPr>
          <a:xfrm>
            <a:off x="504018" y="7038754"/>
            <a:ext cx="5490382" cy="215444"/>
          </a:xfrm>
          <a:prstGeom prst="rect">
            <a:avLst/>
          </a:prstGeom>
          <a:noFill/>
        </p:spPr>
        <p:txBody>
          <a:bodyPr wrap="square" rtlCol="0">
            <a:spAutoFit/>
          </a:bodyPr>
          <a:lstStyle/>
          <a:p>
            <a:r>
              <a:rPr lang="en-GB" sz="800" i="1" dirty="0">
                <a:solidFill>
                  <a:srgbClr val="575756"/>
                </a:solidFill>
              </a:rPr>
              <a:t>Source:</a:t>
            </a:r>
          </a:p>
        </p:txBody>
      </p:sp>
    </p:spTree>
    <p:extLst>
      <p:ext uri="{BB962C8B-B14F-4D97-AF65-F5344CB8AC3E}">
        <p14:creationId xmlns:p14="http://schemas.microsoft.com/office/powerpoint/2010/main" val="116610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4288">
              <a:srgbClr val="76CDD0"/>
            </a:gs>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21BD14-0EDC-A636-9CDC-B04770EF21E0}"/>
              </a:ext>
            </a:extLst>
          </p:cNvPr>
          <p:cNvSpPr txBox="1"/>
          <p:nvPr/>
        </p:nvSpPr>
        <p:spPr>
          <a:xfrm>
            <a:off x="564923" y="4729280"/>
            <a:ext cx="9589133" cy="2539157"/>
          </a:xfrm>
          <a:prstGeom prst="rect">
            <a:avLst/>
          </a:prstGeom>
          <a:noFill/>
        </p:spPr>
        <p:txBody>
          <a:bodyPr wrap="square" tIns="0" rIns="0" bIns="0" rtlCol="0">
            <a:spAutoFit/>
          </a:bodyPr>
          <a:lstStyle/>
          <a:p>
            <a:r>
              <a:rPr lang="en-GB" sz="1100" b="1" dirty="0">
                <a:solidFill>
                  <a:srgbClr val="575756"/>
                </a:solidFill>
              </a:rPr>
              <a:t>Key themes:</a:t>
            </a:r>
          </a:p>
          <a:p>
            <a:endParaRPr lang="en-GB" sz="1100" b="1" dirty="0">
              <a:solidFill>
                <a:srgbClr val="575756"/>
              </a:solidFill>
            </a:endParaRPr>
          </a:p>
          <a:p>
            <a:pPr marL="171450" indent="-171450">
              <a:buFont typeface="Arial" panose="020B0604020202020204" pitchFamily="34" charset="0"/>
              <a:buChar char="•"/>
            </a:pPr>
            <a:r>
              <a:rPr lang="en-GB" sz="1100" b="1" dirty="0">
                <a:solidFill>
                  <a:srgbClr val="575756"/>
                </a:solidFill>
              </a:rPr>
              <a:t>Deal volume has increased in Q1 2024 from Q4 2023, with a total of 148 completed deals. </a:t>
            </a:r>
            <a:r>
              <a:rPr lang="en-GB" sz="1100" b="1">
                <a:solidFill>
                  <a:srgbClr val="575756"/>
                </a:solidFill>
              </a:rPr>
              <a:t>This represents a 25% increase over the previous quarter. Notably, the long-term downtrend is slowing, with the decline from Q1 2023 to Q1 2024 at 13%, compared to a 22% decline from Q1 2022 to Q1 2023.</a:t>
            </a:r>
            <a:endParaRPr lang="en-GB" sz="1100" b="1" dirty="0">
              <a:solidFill>
                <a:srgbClr val="575756"/>
              </a:solidFill>
            </a:endParaRPr>
          </a:p>
          <a:p>
            <a:pPr marL="171450" indent="-171450">
              <a:buFont typeface="Arial" panose="020B0604020202020204" pitchFamily="34" charset="0"/>
              <a:buChar char="•"/>
            </a:pPr>
            <a:endParaRPr lang="en-GB" sz="1100" b="1">
              <a:solidFill>
                <a:srgbClr val="575756"/>
              </a:solidFill>
            </a:endParaRPr>
          </a:p>
          <a:p>
            <a:pPr marL="171450" indent="-171450">
              <a:buFont typeface="Arial" panose="020B0604020202020204" pitchFamily="34" charset="0"/>
              <a:buChar char="•"/>
            </a:pPr>
            <a:r>
              <a:rPr lang="en-GB" sz="1100" b="1" dirty="0">
                <a:solidFill>
                  <a:srgbClr val="575756"/>
                </a:solidFill>
              </a:rPr>
              <a:t>The median average deal value of the publicly disclosed deals in Q1 2024 increased to £19m, which is an increase over the previous quarter of 58%. Q1 2024 median average deal value is up 90% on Q1 2023. Lexington’s analysis in Q4 2023 tech M&amp;A report suggested a resurgence of valuations in the sector, </a:t>
            </a:r>
            <a:r>
              <a:rPr lang="en-GB" sz="1100" b="1">
                <a:solidFill>
                  <a:srgbClr val="575756"/>
                </a:solidFill>
              </a:rPr>
              <a:t>which has occurred- </a:t>
            </a:r>
            <a:r>
              <a:rPr lang="en-GB" sz="1100" b="1" dirty="0">
                <a:solidFill>
                  <a:srgbClr val="575756"/>
                </a:solidFill>
              </a:rPr>
              <a:t>evidenced by two key metrics;</a:t>
            </a:r>
          </a:p>
          <a:p>
            <a:pPr marL="685800" lvl="1" indent="-228600">
              <a:buAutoNum type="arabicPeriod"/>
            </a:pPr>
            <a:r>
              <a:rPr lang="en-GB" sz="1100" b="1" dirty="0">
                <a:solidFill>
                  <a:srgbClr val="575756"/>
                </a:solidFill>
              </a:rPr>
              <a:t>Median value increase from £</a:t>
            </a:r>
            <a:r>
              <a:rPr lang="en-GB" sz="1100" b="1">
                <a:solidFill>
                  <a:srgbClr val="575756"/>
                </a:solidFill>
              </a:rPr>
              <a:t>10m </a:t>
            </a:r>
            <a:r>
              <a:rPr lang="en-GB" sz="1100" b="1" dirty="0">
                <a:solidFill>
                  <a:srgbClr val="575756"/>
                </a:solidFill>
              </a:rPr>
              <a:t>in </a:t>
            </a:r>
            <a:r>
              <a:rPr lang="en-GB" sz="1100" b="1">
                <a:solidFill>
                  <a:srgbClr val="575756"/>
                </a:solidFill>
              </a:rPr>
              <a:t>Q1 2023</a:t>
            </a:r>
            <a:r>
              <a:rPr lang="en-GB" sz="1100" b="1" dirty="0">
                <a:solidFill>
                  <a:srgbClr val="575756"/>
                </a:solidFill>
              </a:rPr>
              <a:t> to £19m in Q1 2024</a:t>
            </a:r>
          </a:p>
          <a:p>
            <a:pPr marL="685800" lvl="1" indent="-228600">
              <a:buAutoNum type="arabicPeriod"/>
            </a:pPr>
            <a:r>
              <a:rPr lang="en-GB" sz="1100" b="1" dirty="0">
                <a:solidFill>
                  <a:srgbClr val="575756"/>
                </a:solidFill>
              </a:rPr>
              <a:t>Quoted UK tech companies’ EV/EBITDA multiple increase from 12x in Q1 2023 to 14x in Q1 2024 in the Lexington IT &amp; Technology Index (page 9)</a:t>
            </a:r>
          </a:p>
          <a:p>
            <a:pPr marL="171450" indent="-171450">
              <a:buFont typeface="Arial" panose="020B0604020202020204" pitchFamily="34" charset="0"/>
              <a:buChar char="•"/>
            </a:pPr>
            <a:endParaRPr lang="en-GB" sz="1100" b="1" dirty="0">
              <a:solidFill>
                <a:srgbClr val="575756"/>
              </a:solidFill>
            </a:endParaRPr>
          </a:p>
          <a:p>
            <a:pPr marL="171450" indent="-171450">
              <a:buFont typeface="Arial" panose="020B0604020202020204" pitchFamily="34" charset="0"/>
              <a:buChar char="•"/>
            </a:pPr>
            <a:endParaRPr lang="en-GB" sz="1100" b="1" dirty="0">
              <a:solidFill>
                <a:srgbClr val="575756"/>
              </a:solidFill>
            </a:endParaRPr>
          </a:p>
          <a:p>
            <a:pPr lvl="1"/>
            <a:endParaRPr lang="en-GB" sz="1100" b="1" dirty="0">
              <a:solidFill>
                <a:srgbClr val="575756"/>
              </a:solidFill>
            </a:endParaRPr>
          </a:p>
        </p:txBody>
      </p:sp>
      <p:sp>
        <p:nvSpPr>
          <p:cNvPr id="13" name="Text Placeholder 2">
            <a:extLst>
              <a:ext uri="{FF2B5EF4-FFF2-40B4-BE49-F238E27FC236}">
                <a16:creationId xmlns:a16="http://schemas.microsoft.com/office/drawing/2014/main" id="{9973B854-6C63-484D-1C15-2D4F7A47C6F7}"/>
              </a:ext>
            </a:extLst>
          </p:cNvPr>
          <p:cNvSpPr>
            <a:spLocks noGrp="1"/>
          </p:cNvSpPr>
          <p:nvPr>
            <p:ph type="body" sz="quarter" idx="13"/>
          </p:nvPr>
        </p:nvSpPr>
        <p:spPr/>
        <p:txBody>
          <a:bodyPr/>
          <a:lstStyle/>
          <a:p>
            <a:pPr marL="0"/>
            <a:r>
              <a:rPr lang="en-GB"/>
              <a:t>Uptick in median deal value despite downward trend in volumes</a:t>
            </a:r>
          </a:p>
        </p:txBody>
      </p:sp>
      <p:sp>
        <p:nvSpPr>
          <p:cNvPr id="16" name="Title 3">
            <a:extLst>
              <a:ext uri="{FF2B5EF4-FFF2-40B4-BE49-F238E27FC236}">
                <a16:creationId xmlns:a16="http://schemas.microsoft.com/office/drawing/2014/main" id="{3FC9B934-0E45-94BC-232A-01A23827AA0B}"/>
              </a:ext>
            </a:extLst>
          </p:cNvPr>
          <p:cNvSpPr>
            <a:spLocks noGrp="1"/>
          </p:cNvSpPr>
          <p:nvPr>
            <p:ph type="title"/>
          </p:nvPr>
        </p:nvSpPr>
        <p:spPr/>
        <p:txBody>
          <a:bodyPr/>
          <a:lstStyle/>
          <a:p>
            <a:r>
              <a:rPr lang="en-GB"/>
              <a:t>Quarterly activity snapshot </a:t>
            </a:r>
          </a:p>
        </p:txBody>
      </p:sp>
      <p:sp>
        <p:nvSpPr>
          <p:cNvPr id="5" name="Slide Number Placeholder 4">
            <a:extLst>
              <a:ext uri="{FF2B5EF4-FFF2-40B4-BE49-F238E27FC236}">
                <a16:creationId xmlns:a16="http://schemas.microsoft.com/office/drawing/2014/main" id="{C4972944-F044-4C1E-BE08-93C48E24BE9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52" b="0" i="0" u="none" strike="noStrike" kern="1200" cap="none" spc="0" normalizeH="0" baseline="0" noProof="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sp>
        <p:nvSpPr>
          <p:cNvPr id="8" name="TextBox 7">
            <a:extLst>
              <a:ext uri="{FF2B5EF4-FFF2-40B4-BE49-F238E27FC236}">
                <a16:creationId xmlns:a16="http://schemas.microsoft.com/office/drawing/2014/main" id="{01BEA8B6-8A94-68F5-9B4B-71CAC077AFAD}"/>
              </a:ext>
            </a:extLst>
          </p:cNvPr>
          <p:cNvSpPr txBox="1"/>
          <p:nvPr/>
        </p:nvSpPr>
        <p:spPr>
          <a:xfrm>
            <a:off x="504018" y="7038754"/>
            <a:ext cx="3040173" cy="215444"/>
          </a:xfrm>
          <a:prstGeom prst="rect">
            <a:avLst/>
          </a:prstGeom>
          <a:noFill/>
        </p:spPr>
        <p:txBody>
          <a:bodyPr wrap="square" rtlCol="0">
            <a:spAutoFit/>
          </a:bodyPr>
          <a:lstStyle/>
          <a:p>
            <a:r>
              <a:rPr lang="en-GB" sz="800" i="1">
                <a:solidFill>
                  <a:srgbClr val="575756"/>
                </a:solidFill>
              </a:rPr>
              <a:t>Source: </a:t>
            </a:r>
            <a:r>
              <a:rPr lang="en-GB" sz="800" i="1" err="1">
                <a:solidFill>
                  <a:srgbClr val="575756"/>
                </a:solidFill>
              </a:rPr>
              <a:t>Mergermarket</a:t>
            </a:r>
            <a:r>
              <a:rPr lang="en-GB" sz="800" i="1">
                <a:solidFill>
                  <a:srgbClr val="575756"/>
                </a:solidFill>
              </a:rPr>
              <a:t> and Lexington analysis </a:t>
            </a:r>
          </a:p>
        </p:txBody>
      </p:sp>
      <p:graphicFrame>
        <p:nvGraphicFramePr>
          <p:cNvPr id="4" name="Chart 3">
            <a:extLst>
              <a:ext uri="{FF2B5EF4-FFF2-40B4-BE49-F238E27FC236}">
                <a16:creationId xmlns:a16="http://schemas.microsoft.com/office/drawing/2014/main" id="{957D4792-5FA3-C611-F0B6-C13E86B9EDCA}"/>
              </a:ext>
            </a:extLst>
          </p:cNvPr>
          <p:cNvGraphicFramePr>
            <a:graphicFrameLocks/>
          </p:cNvGraphicFramePr>
          <p:nvPr>
            <p:extLst>
              <p:ext uri="{D42A27DB-BD31-4B8C-83A1-F6EECF244321}">
                <p14:modId xmlns:p14="http://schemas.microsoft.com/office/powerpoint/2010/main" val="1489883371"/>
              </p:ext>
            </p:extLst>
          </p:nvPr>
        </p:nvGraphicFramePr>
        <p:xfrm>
          <a:off x="557213" y="1612505"/>
          <a:ext cx="9577387" cy="3259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968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or: Elbow 33">
            <a:extLst>
              <a:ext uri="{FF2B5EF4-FFF2-40B4-BE49-F238E27FC236}">
                <a16:creationId xmlns:a16="http://schemas.microsoft.com/office/drawing/2014/main" id="{135905BF-0A0B-E3ED-7B8B-5ED75459AA9E}"/>
              </a:ext>
            </a:extLst>
          </p:cNvPr>
          <p:cNvCxnSpPr>
            <a:cxnSpLocks/>
            <a:stCxn id="16" idx="1"/>
          </p:cNvCxnSpPr>
          <p:nvPr/>
        </p:nvCxnSpPr>
        <p:spPr>
          <a:xfrm rot="10800000" flipV="1">
            <a:off x="5306809" y="1853207"/>
            <a:ext cx="1828386" cy="1010273"/>
          </a:xfrm>
          <a:prstGeom prst="bentConnector3">
            <a:avLst>
              <a:gd name="adj1" fmla="val 107305"/>
            </a:avLst>
          </a:prstGeom>
          <a:ln w="19050">
            <a:solidFill>
              <a:srgbClr val="D0CDE0"/>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B45998D-5131-D43D-033E-A6EF5C187985}"/>
              </a:ext>
            </a:extLst>
          </p:cNvPr>
          <p:cNvCxnSpPr>
            <a:cxnSpLocks/>
            <a:endCxn id="15" idx="3"/>
          </p:cNvCxnSpPr>
          <p:nvPr/>
        </p:nvCxnSpPr>
        <p:spPr>
          <a:xfrm rot="16200000" flipH="1">
            <a:off x="5810465" y="5311844"/>
            <a:ext cx="927726" cy="300323"/>
          </a:xfrm>
          <a:prstGeom prst="bentConnector4">
            <a:avLst>
              <a:gd name="adj1" fmla="val -51596"/>
              <a:gd name="adj2" fmla="val 119030"/>
            </a:avLst>
          </a:prstGeom>
          <a:ln w="19050">
            <a:solidFill>
              <a:srgbClr val="3EB3B7"/>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0F4844F-99B5-838A-75C9-12F106D30E54}"/>
              </a:ext>
            </a:extLst>
          </p:cNvPr>
          <p:cNvCxnSpPr>
            <a:cxnSpLocks/>
            <a:stCxn id="14" idx="1"/>
          </p:cNvCxnSpPr>
          <p:nvPr/>
        </p:nvCxnSpPr>
        <p:spPr>
          <a:xfrm rot="10800000">
            <a:off x="6124167" y="3238692"/>
            <a:ext cx="1011028" cy="514693"/>
          </a:xfrm>
          <a:prstGeom prst="bentConnector3">
            <a:avLst>
              <a:gd name="adj1" fmla="val 86742"/>
            </a:avLst>
          </a:prstGeom>
          <a:ln w="19050">
            <a:solidFill>
              <a:srgbClr val="158097"/>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C1471B39-622F-51F2-F5CA-3486E4C75503}"/>
              </a:ext>
            </a:extLst>
          </p:cNvPr>
          <p:cNvCxnSpPr>
            <a:cxnSpLocks/>
            <a:endCxn id="19" idx="3"/>
          </p:cNvCxnSpPr>
          <p:nvPr/>
        </p:nvCxnSpPr>
        <p:spPr>
          <a:xfrm rot="16200000" flipV="1">
            <a:off x="3454998" y="2433244"/>
            <a:ext cx="1780201" cy="591876"/>
          </a:xfrm>
          <a:prstGeom prst="bentConnector2">
            <a:avLst/>
          </a:prstGeom>
          <a:ln w="19050">
            <a:solidFill>
              <a:srgbClr val="DADF7A"/>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798F6DB-D0B2-4C32-AE87-4B515C1E002E}"/>
              </a:ext>
            </a:extLst>
          </p:cNvPr>
          <p:cNvSpPr>
            <a:spLocks noGrp="1"/>
          </p:cNvSpPr>
          <p:nvPr>
            <p:ph type="body" sz="quarter" idx="13"/>
          </p:nvPr>
        </p:nvSpPr>
        <p:spPr/>
        <p:txBody>
          <a:bodyPr/>
          <a:lstStyle/>
          <a:p>
            <a:pPr marL="0"/>
            <a:r>
              <a:rPr lang="en-GB" dirty="0"/>
              <a:t>Continued growth seen in the number of cyber security in deals in Q4 2023</a:t>
            </a:r>
          </a:p>
        </p:txBody>
      </p:sp>
      <p:sp>
        <p:nvSpPr>
          <p:cNvPr id="4" name="Title 3">
            <a:extLst>
              <a:ext uri="{FF2B5EF4-FFF2-40B4-BE49-F238E27FC236}">
                <a16:creationId xmlns:a16="http://schemas.microsoft.com/office/drawing/2014/main" id="{051358D9-E573-486F-9381-F37BD416B9E6}"/>
              </a:ext>
            </a:extLst>
          </p:cNvPr>
          <p:cNvSpPr>
            <a:spLocks noGrp="1"/>
          </p:cNvSpPr>
          <p:nvPr>
            <p:ph type="title"/>
          </p:nvPr>
        </p:nvSpPr>
        <p:spPr/>
        <p:txBody>
          <a:bodyPr/>
          <a:lstStyle/>
          <a:p>
            <a:r>
              <a:rPr lang="en-GB"/>
              <a:t>IT &amp; Technology M&amp;A sub-sector analysis</a:t>
            </a:r>
          </a:p>
        </p:txBody>
      </p:sp>
      <p:sp>
        <p:nvSpPr>
          <p:cNvPr id="5" name="Slide Number Placeholder 4">
            <a:extLst>
              <a:ext uri="{FF2B5EF4-FFF2-40B4-BE49-F238E27FC236}">
                <a16:creationId xmlns:a16="http://schemas.microsoft.com/office/drawing/2014/main" id="{C4972944-F044-4C1E-BE08-93C48E24BE9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52" b="0" i="0" u="none" strike="noStrike" kern="1200" cap="none" spc="0" normalizeH="0" baseline="0" noProof="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sp>
        <p:nvSpPr>
          <p:cNvPr id="2" name="TextBox 1">
            <a:extLst>
              <a:ext uri="{FF2B5EF4-FFF2-40B4-BE49-F238E27FC236}">
                <a16:creationId xmlns:a16="http://schemas.microsoft.com/office/drawing/2014/main" id="{5DA2C7E8-23F1-9BB2-768C-6EBC978198A2}"/>
              </a:ext>
            </a:extLst>
          </p:cNvPr>
          <p:cNvSpPr txBox="1"/>
          <p:nvPr/>
        </p:nvSpPr>
        <p:spPr>
          <a:xfrm>
            <a:off x="543773" y="7038754"/>
            <a:ext cx="4841888" cy="215444"/>
          </a:xfrm>
          <a:prstGeom prst="rect">
            <a:avLst/>
          </a:prstGeom>
          <a:noFill/>
        </p:spPr>
        <p:txBody>
          <a:bodyPr wrap="square" rtlCol="0">
            <a:spAutoFit/>
          </a:bodyPr>
          <a:lstStyle/>
          <a:p>
            <a:r>
              <a:rPr lang="en-GB" sz="800" i="1">
                <a:solidFill>
                  <a:srgbClr val="575756"/>
                </a:solidFill>
              </a:rPr>
              <a:t>Source: </a:t>
            </a:r>
            <a:r>
              <a:rPr lang="en-GB" sz="800" i="1" err="1">
                <a:solidFill>
                  <a:srgbClr val="575756"/>
                </a:solidFill>
              </a:rPr>
              <a:t>Mergermarket</a:t>
            </a:r>
            <a:r>
              <a:rPr lang="en-GB" sz="800" i="1">
                <a:solidFill>
                  <a:srgbClr val="575756"/>
                </a:solidFill>
              </a:rPr>
              <a:t> and Lexington analysis</a:t>
            </a:r>
            <a:endParaRPr lang="en-GB" sz="800" i="1" baseline="30000">
              <a:solidFill>
                <a:srgbClr val="575756"/>
              </a:solidFill>
            </a:endParaRPr>
          </a:p>
        </p:txBody>
      </p:sp>
      <p:sp>
        <p:nvSpPr>
          <p:cNvPr id="14" name="Rectangle: Rounded Corners 13">
            <a:extLst>
              <a:ext uri="{FF2B5EF4-FFF2-40B4-BE49-F238E27FC236}">
                <a16:creationId xmlns:a16="http://schemas.microsoft.com/office/drawing/2014/main" id="{CD812B1A-13BB-BAC9-22F2-79F4FECB7B55}"/>
              </a:ext>
            </a:extLst>
          </p:cNvPr>
          <p:cNvSpPr/>
          <p:nvPr/>
        </p:nvSpPr>
        <p:spPr>
          <a:xfrm>
            <a:off x="7135195" y="3619282"/>
            <a:ext cx="2952000" cy="268203"/>
          </a:xfrm>
          <a:prstGeom prst="roundRect">
            <a:avLst/>
          </a:prstGeom>
          <a:solidFill>
            <a:srgbClr val="158097">
              <a:alpha val="14902"/>
            </a:srgbClr>
          </a:solidFill>
          <a:ln w="19050">
            <a:solidFill>
              <a:srgbClr val="1580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575756"/>
                </a:solidFill>
              </a:rPr>
              <a:t>Software development</a:t>
            </a:r>
          </a:p>
        </p:txBody>
      </p:sp>
      <p:sp>
        <p:nvSpPr>
          <p:cNvPr id="15" name="Rectangle: Rounded Corners 14">
            <a:extLst>
              <a:ext uri="{FF2B5EF4-FFF2-40B4-BE49-F238E27FC236}">
                <a16:creationId xmlns:a16="http://schemas.microsoft.com/office/drawing/2014/main" id="{5DC527CA-8DC6-D6B7-3B24-C3C0DE9A3A41}"/>
              </a:ext>
            </a:extLst>
          </p:cNvPr>
          <p:cNvSpPr/>
          <p:nvPr/>
        </p:nvSpPr>
        <p:spPr>
          <a:xfrm>
            <a:off x="3472490" y="5791767"/>
            <a:ext cx="2952000" cy="268203"/>
          </a:xfrm>
          <a:prstGeom prst="roundRect">
            <a:avLst/>
          </a:prstGeom>
          <a:solidFill>
            <a:srgbClr val="3EB3B7">
              <a:alpha val="25098"/>
            </a:srgb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575756"/>
                </a:solidFill>
              </a:rPr>
              <a:t>Application software </a:t>
            </a:r>
          </a:p>
        </p:txBody>
      </p:sp>
      <p:sp>
        <p:nvSpPr>
          <p:cNvPr id="16" name="Rectangle: Rounded Corners 15">
            <a:extLst>
              <a:ext uri="{FF2B5EF4-FFF2-40B4-BE49-F238E27FC236}">
                <a16:creationId xmlns:a16="http://schemas.microsoft.com/office/drawing/2014/main" id="{267048D2-3E4A-4B80-25C3-539ECEC147D4}"/>
              </a:ext>
            </a:extLst>
          </p:cNvPr>
          <p:cNvSpPr/>
          <p:nvPr/>
        </p:nvSpPr>
        <p:spPr>
          <a:xfrm>
            <a:off x="7135195" y="1719106"/>
            <a:ext cx="2952000" cy="268203"/>
          </a:xfrm>
          <a:prstGeom prst="roundRect">
            <a:avLst/>
          </a:prstGeom>
          <a:solidFill>
            <a:srgbClr val="D0CDE0">
              <a:alpha val="25098"/>
            </a:srgbClr>
          </a:solidFill>
          <a:ln w="19050">
            <a:solidFill>
              <a:srgbClr val="D0CD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575756"/>
                </a:solidFill>
              </a:rPr>
              <a:t>Cyber security</a:t>
            </a:r>
          </a:p>
        </p:txBody>
      </p:sp>
      <p:sp>
        <p:nvSpPr>
          <p:cNvPr id="17" name="Rectangle: Rounded Corners 16">
            <a:extLst>
              <a:ext uri="{FF2B5EF4-FFF2-40B4-BE49-F238E27FC236}">
                <a16:creationId xmlns:a16="http://schemas.microsoft.com/office/drawing/2014/main" id="{B8841909-829E-EEC5-6924-C76727DF31DE}"/>
              </a:ext>
            </a:extLst>
          </p:cNvPr>
          <p:cNvSpPr/>
          <p:nvPr/>
        </p:nvSpPr>
        <p:spPr>
          <a:xfrm>
            <a:off x="435441" y="4669784"/>
            <a:ext cx="2952000" cy="268203"/>
          </a:xfrm>
          <a:prstGeom prst="roundRect">
            <a:avLst/>
          </a:prstGeom>
          <a:solidFill>
            <a:srgbClr val="F2977F">
              <a:alpha val="25098"/>
            </a:srgbClr>
          </a:solidFill>
          <a:ln w="19050">
            <a:solidFill>
              <a:srgbClr val="F29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575756"/>
                </a:solidFill>
              </a:rPr>
              <a:t>IT consulting &amp; other</a:t>
            </a:r>
          </a:p>
        </p:txBody>
      </p:sp>
      <p:sp>
        <p:nvSpPr>
          <p:cNvPr id="18" name="Rectangle: Rounded Corners 17">
            <a:extLst>
              <a:ext uri="{FF2B5EF4-FFF2-40B4-BE49-F238E27FC236}">
                <a16:creationId xmlns:a16="http://schemas.microsoft.com/office/drawing/2014/main" id="{EB47F835-042D-9703-D42F-7269014CFA19}"/>
              </a:ext>
            </a:extLst>
          </p:cNvPr>
          <p:cNvSpPr/>
          <p:nvPr/>
        </p:nvSpPr>
        <p:spPr>
          <a:xfrm>
            <a:off x="579441" y="2939094"/>
            <a:ext cx="2952000" cy="268203"/>
          </a:xfrm>
          <a:prstGeom prst="roundRect">
            <a:avLst/>
          </a:prstGeom>
          <a:solidFill>
            <a:srgbClr val="575756">
              <a:alpha val="10196"/>
            </a:srgbClr>
          </a:solidFill>
          <a:ln w="19050">
            <a:solidFill>
              <a:srgbClr val="575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rgbClr val="575756"/>
                </a:solidFill>
              </a:rPr>
              <a:t>Data processing</a:t>
            </a:r>
          </a:p>
        </p:txBody>
      </p:sp>
      <p:sp>
        <p:nvSpPr>
          <p:cNvPr id="19" name="Rectangle: Rounded Corners 18">
            <a:extLst>
              <a:ext uri="{FF2B5EF4-FFF2-40B4-BE49-F238E27FC236}">
                <a16:creationId xmlns:a16="http://schemas.microsoft.com/office/drawing/2014/main" id="{70FD297B-99CE-40B4-18F0-816545A9DD5A}"/>
              </a:ext>
            </a:extLst>
          </p:cNvPr>
          <p:cNvSpPr/>
          <p:nvPr/>
        </p:nvSpPr>
        <p:spPr>
          <a:xfrm>
            <a:off x="1097160" y="1704979"/>
            <a:ext cx="2952000" cy="268203"/>
          </a:xfrm>
          <a:prstGeom prst="roundRect">
            <a:avLst/>
          </a:prstGeom>
          <a:solidFill>
            <a:srgbClr val="DADF7A">
              <a:alpha val="25098"/>
            </a:srgb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Fintech</a:t>
            </a:r>
          </a:p>
        </p:txBody>
      </p:sp>
      <p:cxnSp>
        <p:nvCxnSpPr>
          <p:cNvPr id="21" name="Connector: Elbow 20">
            <a:extLst>
              <a:ext uri="{FF2B5EF4-FFF2-40B4-BE49-F238E27FC236}">
                <a16:creationId xmlns:a16="http://schemas.microsoft.com/office/drawing/2014/main" id="{663A0E03-CF8B-2E91-7DD7-43AF0ED2A1FA}"/>
              </a:ext>
            </a:extLst>
          </p:cNvPr>
          <p:cNvCxnSpPr>
            <a:cxnSpLocks/>
            <a:endCxn id="18" idx="3"/>
          </p:cNvCxnSpPr>
          <p:nvPr/>
        </p:nvCxnSpPr>
        <p:spPr>
          <a:xfrm rot="16200000" flipV="1">
            <a:off x="3213504" y="3391133"/>
            <a:ext cx="1060754" cy="424879"/>
          </a:xfrm>
          <a:prstGeom prst="bentConnector2">
            <a:avLst/>
          </a:prstGeom>
          <a:ln w="19050">
            <a:solidFill>
              <a:srgbClr val="575756"/>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EC7A951-C078-C5BE-4C08-FD4F1C9E4BE3}"/>
              </a:ext>
            </a:extLst>
          </p:cNvPr>
          <p:cNvSpPr txBox="1"/>
          <p:nvPr/>
        </p:nvSpPr>
        <p:spPr>
          <a:xfrm>
            <a:off x="6991195" y="1996109"/>
            <a:ext cx="3240000" cy="1061829"/>
          </a:xfrm>
          <a:prstGeom prst="rect">
            <a:avLst/>
          </a:prstGeom>
          <a:noFill/>
        </p:spPr>
        <p:txBody>
          <a:bodyPr wrap="square" lIns="0" rIns="0" rtlCol="0">
            <a:spAutoFit/>
          </a:bodyPr>
          <a:lstStyle/>
          <a:p>
            <a:pPr algn="ctr"/>
            <a:r>
              <a:rPr lang="en-GB" sz="900" b="1">
                <a:solidFill>
                  <a:srgbClr val="414141"/>
                </a:solidFill>
              </a:rPr>
              <a:t>10 cyber security deals were announced in Q1 2024, up from the last quarter in 2023 by 25%. </a:t>
            </a:r>
          </a:p>
          <a:p>
            <a:pPr algn="ctr"/>
            <a:r>
              <a:rPr lang="en-GB" sz="900" b="1">
                <a:solidFill>
                  <a:srgbClr val="414141"/>
                </a:solidFill>
              </a:rPr>
              <a:t>60% of the cyber security deals this quarter has involved a PE buyer. </a:t>
            </a:r>
          </a:p>
          <a:p>
            <a:pPr algn="ctr"/>
            <a:r>
              <a:rPr lang="en-GB" sz="900" b="1">
                <a:solidFill>
                  <a:srgbClr val="414141"/>
                </a:solidFill>
              </a:rPr>
              <a:t>Valuations in this sub-sector remain strong, with multiples significantly exceeding the market average. We expect this to remain the case throughout 2024. </a:t>
            </a:r>
          </a:p>
        </p:txBody>
      </p:sp>
      <p:sp>
        <p:nvSpPr>
          <p:cNvPr id="48" name="TextBox 47">
            <a:extLst>
              <a:ext uri="{FF2B5EF4-FFF2-40B4-BE49-F238E27FC236}">
                <a16:creationId xmlns:a16="http://schemas.microsoft.com/office/drawing/2014/main" id="{2035710B-A623-2420-E208-06F51F340364}"/>
              </a:ext>
            </a:extLst>
          </p:cNvPr>
          <p:cNvSpPr txBox="1"/>
          <p:nvPr/>
        </p:nvSpPr>
        <p:spPr>
          <a:xfrm>
            <a:off x="3287746" y="6074529"/>
            <a:ext cx="3240000" cy="1061829"/>
          </a:xfrm>
          <a:prstGeom prst="rect">
            <a:avLst/>
          </a:prstGeom>
          <a:noFill/>
        </p:spPr>
        <p:txBody>
          <a:bodyPr wrap="square" lIns="0" rIns="0" rtlCol="0">
            <a:spAutoFit/>
          </a:bodyPr>
          <a:lstStyle/>
          <a:p>
            <a:pPr algn="ctr"/>
            <a:r>
              <a:rPr lang="en-GB" sz="900" b="1" dirty="0">
                <a:solidFill>
                  <a:srgbClr val="414141"/>
                </a:solidFill>
              </a:rPr>
              <a:t>35 deals were announced in Q1 2024, up from the last quarter by 25%.</a:t>
            </a:r>
          </a:p>
          <a:p>
            <a:pPr algn="ctr"/>
            <a:r>
              <a:rPr lang="en-GB" sz="900" b="1" dirty="0">
                <a:solidFill>
                  <a:srgbClr val="414141"/>
                </a:solidFill>
              </a:rPr>
              <a:t>38% of the application software deals in this quarter has involved a PE buyer.</a:t>
            </a:r>
          </a:p>
          <a:p>
            <a:pPr algn="ctr"/>
            <a:r>
              <a:rPr lang="en-GB" sz="900" b="1" dirty="0">
                <a:solidFill>
                  <a:srgbClr val="414141"/>
                </a:solidFill>
              </a:rPr>
              <a:t>The acquisitions of application software Companies were predominantly lower middle market with 93% of the disclosed deal values below £30m.</a:t>
            </a:r>
          </a:p>
        </p:txBody>
      </p:sp>
      <p:cxnSp>
        <p:nvCxnSpPr>
          <p:cNvPr id="13" name="Connector: Elbow 12">
            <a:extLst>
              <a:ext uri="{FF2B5EF4-FFF2-40B4-BE49-F238E27FC236}">
                <a16:creationId xmlns:a16="http://schemas.microsoft.com/office/drawing/2014/main" id="{5725980F-AD08-207C-62B7-0A941686845A}"/>
              </a:ext>
            </a:extLst>
          </p:cNvPr>
          <p:cNvCxnSpPr>
            <a:cxnSpLocks/>
            <a:stCxn id="17" idx="3"/>
          </p:cNvCxnSpPr>
          <p:nvPr/>
        </p:nvCxnSpPr>
        <p:spPr>
          <a:xfrm flipV="1">
            <a:off x="3387441" y="4573357"/>
            <a:ext cx="1451259" cy="230529"/>
          </a:xfrm>
          <a:prstGeom prst="bentConnector3">
            <a:avLst>
              <a:gd name="adj1" fmla="val 50000"/>
            </a:avLst>
          </a:prstGeom>
          <a:ln w="19050">
            <a:solidFill>
              <a:srgbClr val="F2977F"/>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6135ED16-A60D-90DE-1CAF-015813DCD045}"/>
              </a:ext>
            </a:extLst>
          </p:cNvPr>
          <p:cNvGraphicFramePr>
            <a:graphicFrameLocks/>
          </p:cNvGraphicFramePr>
          <p:nvPr>
            <p:extLst>
              <p:ext uri="{D42A27DB-BD31-4B8C-83A1-F6EECF244321}">
                <p14:modId xmlns:p14="http://schemas.microsoft.com/office/powerpoint/2010/main" val="136802286"/>
              </p:ext>
            </p:extLst>
          </p:nvPr>
        </p:nvGraphicFramePr>
        <p:xfrm>
          <a:off x="2799466" y="1499705"/>
          <a:ext cx="5091194" cy="4574824"/>
        </p:xfrm>
        <a:graphic>
          <a:graphicData uri="http://schemas.openxmlformats.org/drawingml/2006/chart">
            <c:chart xmlns:c="http://schemas.openxmlformats.org/drawingml/2006/chart" xmlns:r="http://schemas.openxmlformats.org/officeDocument/2006/relationships" r:id="rId3"/>
          </a:graphicData>
        </a:graphic>
      </p:graphicFrame>
      <p:sp>
        <p:nvSpPr>
          <p:cNvPr id="10" name="Flowchart: Connector 9">
            <a:extLst>
              <a:ext uri="{FF2B5EF4-FFF2-40B4-BE49-F238E27FC236}">
                <a16:creationId xmlns:a16="http://schemas.microsoft.com/office/drawing/2014/main" id="{563FC5A2-AC03-721E-43C3-58241D59383F}"/>
              </a:ext>
            </a:extLst>
          </p:cNvPr>
          <p:cNvSpPr/>
          <p:nvPr/>
        </p:nvSpPr>
        <p:spPr>
          <a:xfrm>
            <a:off x="4885537" y="3265192"/>
            <a:ext cx="899032" cy="899032"/>
          </a:xfrm>
          <a:prstGeom prst="flowChartConnector">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GB" b="1">
                <a:solidFill>
                  <a:schemeClr val="accent6"/>
                </a:solidFill>
              </a:rPr>
              <a:t>Q1</a:t>
            </a:r>
          </a:p>
          <a:p>
            <a:pPr algn="ctr"/>
            <a:r>
              <a:rPr lang="en-GB" b="1">
                <a:solidFill>
                  <a:schemeClr val="accent6"/>
                </a:solidFill>
              </a:rPr>
              <a:t>2024</a:t>
            </a:r>
          </a:p>
        </p:txBody>
      </p:sp>
      <p:sp>
        <p:nvSpPr>
          <p:cNvPr id="8" name="TextBox 7">
            <a:extLst>
              <a:ext uri="{FF2B5EF4-FFF2-40B4-BE49-F238E27FC236}">
                <a16:creationId xmlns:a16="http://schemas.microsoft.com/office/drawing/2014/main" id="{EF8ADEF2-09B8-BF23-4499-AB365A6FE194}"/>
              </a:ext>
            </a:extLst>
          </p:cNvPr>
          <p:cNvSpPr txBox="1"/>
          <p:nvPr/>
        </p:nvSpPr>
        <p:spPr>
          <a:xfrm>
            <a:off x="438911" y="3209220"/>
            <a:ext cx="3240000" cy="1200329"/>
          </a:xfrm>
          <a:prstGeom prst="rect">
            <a:avLst/>
          </a:prstGeom>
          <a:noFill/>
        </p:spPr>
        <p:txBody>
          <a:bodyPr wrap="square" lIns="0" rIns="0" rtlCol="0">
            <a:spAutoFit/>
          </a:bodyPr>
          <a:lstStyle/>
          <a:p>
            <a:pPr algn="ctr"/>
            <a:r>
              <a:rPr lang="en-GB" sz="900" b="1">
                <a:solidFill>
                  <a:srgbClr val="414141"/>
                </a:solidFill>
              </a:rPr>
              <a:t>10 data processing deals were announced in Q1 2024, down from the last quarter by 9%.</a:t>
            </a:r>
          </a:p>
          <a:p>
            <a:pPr algn="ctr"/>
            <a:r>
              <a:rPr lang="en-GB" sz="900" b="1">
                <a:solidFill>
                  <a:srgbClr val="414141"/>
                </a:solidFill>
              </a:rPr>
              <a:t>50% of the data processing deals this quarter involved a PE buyer.</a:t>
            </a:r>
          </a:p>
          <a:p>
            <a:pPr algn="ctr"/>
            <a:r>
              <a:rPr lang="en-GB" sz="900" b="1">
                <a:solidFill>
                  <a:srgbClr val="414141"/>
                </a:solidFill>
              </a:rPr>
              <a:t>The most notable transaction in the sub-sector was the acquisition of GSS, a data processing Company specialising in screening sanctions, acquired by a group of investors for a consideration of £37m.</a:t>
            </a:r>
          </a:p>
        </p:txBody>
      </p:sp>
      <p:sp>
        <p:nvSpPr>
          <p:cNvPr id="11" name="TextBox 10">
            <a:extLst>
              <a:ext uri="{FF2B5EF4-FFF2-40B4-BE49-F238E27FC236}">
                <a16:creationId xmlns:a16="http://schemas.microsoft.com/office/drawing/2014/main" id="{1E2F9FBB-EFB0-E1AD-23D5-00508A18920C}"/>
              </a:ext>
            </a:extLst>
          </p:cNvPr>
          <p:cNvSpPr txBox="1"/>
          <p:nvPr/>
        </p:nvSpPr>
        <p:spPr>
          <a:xfrm>
            <a:off x="832207" y="1975075"/>
            <a:ext cx="3216953" cy="923330"/>
          </a:xfrm>
          <a:prstGeom prst="rect">
            <a:avLst/>
          </a:prstGeom>
          <a:noFill/>
        </p:spPr>
        <p:txBody>
          <a:bodyPr wrap="square" lIns="0" rIns="0" rtlCol="0">
            <a:spAutoFit/>
          </a:bodyPr>
          <a:lstStyle/>
          <a:p>
            <a:pPr algn="ctr"/>
            <a:r>
              <a:rPr lang="en-GB" sz="900" b="1" dirty="0">
                <a:solidFill>
                  <a:srgbClr val="414141"/>
                </a:solidFill>
              </a:rPr>
              <a:t>15 fintech deals were announced in Q1 2024, up from the last quarter by 15%.</a:t>
            </a:r>
          </a:p>
          <a:p>
            <a:pPr algn="ctr"/>
            <a:r>
              <a:rPr lang="en-GB" sz="900" b="1" dirty="0">
                <a:solidFill>
                  <a:srgbClr val="414141"/>
                </a:solidFill>
              </a:rPr>
              <a:t>80% of the fintech deals this quarter had PE involvement.</a:t>
            </a:r>
          </a:p>
          <a:p>
            <a:pPr algn="ctr"/>
            <a:r>
              <a:rPr lang="en-GB" sz="900" b="1" dirty="0">
                <a:solidFill>
                  <a:srgbClr val="414141"/>
                </a:solidFill>
              </a:rPr>
              <a:t>The most notable transaction in the sub-sector was the minority investment in </a:t>
            </a:r>
            <a:r>
              <a:rPr lang="en-GB" sz="900" b="1" dirty="0" err="1">
                <a:solidFill>
                  <a:srgbClr val="414141"/>
                </a:solidFill>
              </a:rPr>
              <a:t>Monzo</a:t>
            </a:r>
            <a:r>
              <a:rPr lang="en-GB" sz="900" b="1" dirty="0">
                <a:solidFill>
                  <a:srgbClr val="414141"/>
                </a:solidFill>
              </a:rPr>
              <a:t>, a leading online bank, acquired by a consortium of investors.</a:t>
            </a:r>
          </a:p>
        </p:txBody>
      </p:sp>
      <p:sp>
        <p:nvSpPr>
          <p:cNvPr id="41" name="TextBox 40">
            <a:extLst>
              <a:ext uri="{FF2B5EF4-FFF2-40B4-BE49-F238E27FC236}">
                <a16:creationId xmlns:a16="http://schemas.microsoft.com/office/drawing/2014/main" id="{E79E09AB-76E2-5964-C6F3-D61BEEFD8305}"/>
              </a:ext>
            </a:extLst>
          </p:cNvPr>
          <p:cNvSpPr txBox="1"/>
          <p:nvPr/>
        </p:nvSpPr>
        <p:spPr>
          <a:xfrm>
            <a:off x="6991195" y="3888603"/>
            <a:ext cx="3240000" cy="1338828"/>
          </a:xfrm>
          <a:prstGeom prst="rect">
            <a:avLst/>
          </a:prstGeom>
          <a:noFill/>
        </p:spPr>
        <p:txBody>
          <a:bodyPr wrap="square" lIns="0" rIns="0" rtlCol="0">
            <a:spAutoFit/>
          </a:bodyPr>
          <a:lstStyle/>
          <a:p>
            <a:pPr algn="ctr"/>
            <a:r>
              <a:rPr lang="en-GB" sz="900" b="1" dirty="0">
                <a:solidFill>
                  <a:srgbClr val="414141"/>
                </a:solidFill>
              </a:rPr>
              <a:t>4 </a:t>
            </a:r>
            <a:r>
              <a:rPr lang="en-GB" sz="900" b="1">
                <a:solidFill>
                  <a:srgbClr val="414141"/>
                </a:solidFill>
              </a:rPr>
              <a:t>software</a:t>
            </a:r>
            <a:r>
              <a:rPr lang="en-GB" sz="900" b="1" dirty="0">
                <a:solidFill>
                  <a:srgbClr val="414141"/>
                </a:solidFill>
              </a:rPr>
              <a:t> development deals were announced in Q1 2024, up from the last quarter by 12%.</a:t>
            </a:r>
          </a:p>
          <a:p>
            <a:pPr algn="ctr"/>
            <a:r>
              <a:rPr lang="en-GB" sz="900" b="1" dirty="0">
                <a:solidFill>
                  <a:srgbClr val="414141"/>
                </a:solidFill>
              </a:rPr>
              <a:t>54% of the software development deals this quarter has involved a PE buyer. </a:t>
            </a:r>
          </a:p>
          <a:p>
            <a:pPr algn="ctr"/>
            <a:r>
              <a:rPr lang="en-GB" sz="900" b="1" dirty="0">
                <a:solidFill>
                  <a:srgbClr val="414141"/>
                </a:solidFill>
              </a:rPr>
              <a:t>This sub-sector remains as leader of UK tech M&amp;A activity. The most notable transaction in the sub-sector was the acquisition of </a:t>
            </a:r>
            <a:r>
              <a:rPr lang="en-GB" sz="900" b="1" dirty="0" err="1">
                <a:solidFill>
                  <a:srgbClr val="414141"/>
                </a:solidFill>
              </a:rPr>
              <a:t>Jagex</a:t>
            </a:r>
            <a:r>
              <a:rPr lang="en-GB" sz="900" b="1" dirty="0">
                <a:solidFill>
                  <a:srgbClr val="414141"/>
                </a:solidFill>
              </a:rPr>
              <a:t>, a video game developer headquartered in Cambridge, acquired by CVC Capital Partners in February 2024.</a:t>
            </a:r>
          </a:p>
        </p:txBody>
      </p:sp>
      <p:sp>
        <p:nvSpPr>
          <p:cNvPr id="49" name="TextBox 48">
            <a:extLst>
              <a:ext uri="{FF2B5EF4-FFF2-40B4-BE49-F238E27FC236}">
                <a16:creationId xmlns:a16="http://schemas.microsoft.com/office/drawing/2014/main" id="{1044045E-3BFE-B12E-1493-5777ED403A20}"/>
              </a:ext>
            </a:extLst>
          </p:cNvPr>
          <p:cNvSpPr txBox="1"/>
          <p:nvPr/>
        </p:nvSpPr>
        <p:spPr>
          <a:xfrm>
            <a:off x="490670" y="4952944"/>
            <a:ext cx="2797076" cy="1200329"/>
          </a:xfrm>
          <a:prstGeom prst="rect">
            <a:avLst/>
          </a:prstGeom>
          <a:noFill/>
        </p:spPr>
        <p:txBody>
          <a:bodyPr wrap="square" lIns="0" rIns="0" rtlCol="0">
            <a:spAutoFit/>
          </a:bodyPr>
          <a:lstStyle/>
          <a:p>
            <a:pPr algn="ctr"/>
            <a:r>
              <a:rPr lang="en-GB" sz="900" b="1" dirty="0">
                <a:solidFill>
                  <a:srgbClr val="414141"/>
                </a:solidFill>
              </a:rPr>
              <a:t>32 IT consulting &amp; other deals were announced in Q1 2024, significantly up from the last quarter by 213%.</a:t>
            </a:r>
          </a:p>
          <a:p>
            <a:pPr algn="ctr"/>
            <a:r>
              <a:rPr lang="en-GB" sz="900" b="1" dirty="0">
                <a:solidFill>
                  <a:srgbClr val="414141"/>
                </a:solidFill>
              </a:rPr>
              <a:t>23% of the IT consulting &amp; other deals this quarter had involved a PE buyer.</a:t>
            </a:r>
          </a:p>
          <a:p>
            <a:pPr algn="ctr"/>
            <a:r>
              <a:rPr lang="en-GB" sz="900" b="1" dirty="0">
                <a:solidFill>
                  <a:srgbClr val="414141"/>
                </a:solidFill>
              </a:rPr>
              <a:t>The most notable transaction in the sub-sector was the acquisition of </a:t>
            </a:r>
            <a:r>
              <a:rPr lang="en-GB" sz="900" b="1" dirty="0" err="1">
                <a:solidFill>
                  <a:srgbClr val="414141"/>
                </a:solidFill>
              </a:rPr>
              <a:t>Kerv</a:t>
            </a:r>
            <a:r>
              <a:rPr lang="en-GB" sz="900" b="1" dirty="0">
                <a:solidFill>
                  <a:srgbClr val="414141"/>
                </a:solidFill>
              </a:rPr>
              <a:t>, an IT consulting Company, acquired by Bridgepoint, for a consideration of £250m (further detail on page 7).</a:t>
            </a:r>
          </a:p>
        </p:txBody>
      </p:sp>
    </p:spTree>
    <p:extLst>
      <p:ext uri="{BB962C8B-B14F-4D97-AF65-F5344CB8AC3E}">
        <p14:creationId xmlns:p14="http://schemas.microsoft.com/office/powerpoint/2010/main" val="355730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DB6515-4AEA-4950-B91D-E3C14E7C9600}"/>
              </a:ext>
            </a:extLst>
          </p:cNvPr>
          <p:cNvSpPr>
            <a:spLocks noGrp="1"/>
          </p:cNvSpPr>
          <p:nvPr>
            <p:ph type="body" sz="quarter" idx="13"/>
          </p:nvPr>
        </p:nvSpPr>
        <p:spPr/>
        <p:txBody>
          <a:bodyPr/>
          <a:lstStyle/>
          <a:p>
            <a:pPr marL="0" indent="-200025"/>
            <a:r>
              <a:rPr lang="en-GB">
                <a:latin typeface="Urbanist"/>
              </a:rPr>
              <a:t>Strategic trade deal volumes up 23% in Q1 2024 from Q4 2023</a:t>
            </a:r>
          </a:p>
        </p:txBody>
      </p:sp>
      <p:sp>
        <p:nvSpPr>
          <p:cNvPr id="2" name="Title 1">
            <a:extLst>
              <a:ext uri="{FF2B5EF4-FFF2-40B4-BE49-F238E27FC236}">
                <a16:creationId xmlns:a16="http://schemas.microsoft.com/office/drawing/2014/main" id="{1AF065A1-D4E4-4E13-B8B5-2E92DE6F896D}"/>
              </a:ext>
            </a:extLst>
          </p:cNvPr>
          <p:cNvSpPr>
            <a:spLocks noGrp="1"/>
          </p:cNvSpPr>
          <p:nvPr>
            <p:ph type="title"/>
          </p:nvPr>
        </p:nvSpPr>
        <p:spPr/>
        <p:txBody>
          <a:bodyPr/>
          <a:lstStyle/>
          <a:p>
            <a:r>
              <a:rPr lang="en-GB"/>
              <a:t>Trade v PE</a:t>
            </a:r>
          </a:p>
        </p:txBody>
      </p:sp>
      <p:sp>
        <p:nvSpPr>
          <p:cNvPr id="4" name="TextBox 3">
            <a:extLst>
              <a:ext uri="{FF2B5EF4-FFF2-40B4-BE49-F238E27FC236}">
                <a16:creationId xmlns:a16="http://schemas.microsoft.com/office/drawing/2014/main" id="{F1DFFBE2-2BED-FE2D-144F-4AC3DEE7E7AF}"/>
              </a:ext>
            </a:extLst>
          </p:cNvPr>
          <p:cNvSpPr txBox="1"/>
          <p:nvPr/>
        </p:nvSpPr>
        <p:spPr>
          <a:xfrm>
            <a:off x="504018" y="7068490"/>
            <a:ext cx="3040173" cy="215444"/>
          </a:xfrm>
          <a:prstGeom prst="rect">
            <a:avLst/>
          </a:prstGeom>
          <a:noFill/>
        </p:spPr>
        <p:txBody>
          <a:bodyPr wrap="square" rtlCol="0">
            <a:spAutoFit/>
          </a:bodyPr>
          <a:lstStyle/>
          <a:p>
            <a:r>
              <a:rPr lang="en-GB" sz="800" i="1">
                <a:solidFill>
                  <a:srgbClr val="575756"/>
                </a:solidFill>
              </a:rPr>
              <a:t>Source: </a:t>
            </a:r>
            <a:r>
              <a:rPr lang="en-GB" sz="800" i="1" err="1">
                <a:solidFill>
                  <a:srgbClr val="575756"/>
                </a:solidFill>
              </a:rPr>
              <a:t>Mergermarket</a:t>
            </a:r>
            <a:r>
              <a:rPr lang="en-GB" sz="800" i="1">
                <a:solidFill>
                  <a:srgbClr val="575756"/>
                </a:solidFill>
              </a:rPr>
              <a:t> and Lexington analysis</a:t>
            </a:r>
          </a:p>
        </p:txBody>
      </p:sp>
      <p:sp>
        <p:nvSpPr>
          <p:cNvPr id="5" name="Slide Number Placeholder 4">
            <a:extLst>
              <a:ext uri="{FF2B5EF4-FFF2-40B4-BE49-F238E27FC236}">
                <a16:creationId xmlns:a16="http://schemas.microsoft.com/office/drawing/2014/main" id="{45B1FD02-480D-EE13-AFCC-001539AA0824}"/>
              </a:ext>
            </a:extLst>
          </p:cNvPr>
          <p:cNvSpPr>
            <a:spLocks noGrp="1"/>
          </p:cNvSpPr>
          <p:nvPr>
            <p:ph type="sldNum" sz="quarter" idx="16"/>
          </p:nvPr>
        </p:nvSpPr>
        <p:spPr>
          <a:xfrm>
            <a:off x="7658288" y="6838581"/>
            <a:ext cx="2482227" cy="4024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52" b="0" i="0" u="none" strike="noStrike" kern="1200" cap="none" spc="0" normalizeH="0" baseline="0" noProof="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graphicFrame>
        <p:nvGraphicFramePr>
          <p:cNvPr id="8" name="Chart 7">
            <a:extLst>
              <a:ext uri="{FF2B5EF4-FFF2-40B4-BE49-F238E27FC236}">
                <a16:creationId xmlns:a16="http://schemas.microsoft.com/office/drawing/2014/main" id="{27A4DF81-2732-A702-6D6D-8020782490E6}"/>
              </a:ext>
            </a:extLst>
          </p:cNvPr>
          <p:cNvGraphicFramePr>
            <a:graphicFrameLocks/>
          </p:cNvGraphicFramePr>
          <p:nvPr>
            <p:extLst>
              <p:ext uri="{D42A27DB-BD31-4B8C-83A1-F6EECF244321}">
                <p14:modId xmlns:p14="http://schemas.microsoft.com/office/powerpoint/2010/main" val="1333266751"/>
              </p:ext>
            </p:extLst>
          </p:nvPr>
        </p:nvGraphicFramePr>
        <p:xfrm>
          <a:off x="557214" y="1724819"/>
          <a:ext cx="9577386" cy="31775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BAF09D6-A64E-19B3-14C8-6BBE50D6FFE9}"/>
              </a:ext>
            </a:extLst>
          </p:cNvPr>
          <p:cNvSpPr txBox="1"/>
          <p:nvPr/>
        </p:nvSpPr>
        <p:spPr>
          <a:xfrm>
            <a:off x="511106" y="4877438"/>
            <a:ext cx="9559145" cy="2031325"/>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900" b="1" dirty="0">
                <a:solidFill>
                  <a:schemeClr val="accent6"/>
                </a:solidFill>
              </a:rPr>
              <a:t>In Q1 2024, the UK IT &amp; Technology sector announced 148 deals: 81 strategic trade deals and 67 PE deals. Overall deal volumes have increased by 27% on the previous quarter. While overall deal volumes have increased, deal values and EV/EBITDA multiples of quoted UK tech Companies has also increased, alongside the macroeconomic condition of the UK. In the quarter, the UK tech sector received significant investment from both domestic and international trade &amp; PE buyers.</a:t>
            </a:r>
          </a:p>
          <a:p>
            <a:pPr marL="171450" indent="-171450">
              <a:buFont typeface="Arial" panose="020B0604020202020204" pitchFamily="34" charset="0"/>
              <a:buChar char="•"/>
            </a:pPr>
            <a:endParaRPr lang="en-GB" sz="900" b="1" dirty="0">
              <a:solidFill>
                <a:schemeClr val="accent6"/>
              </a:solidFill>
            </a:endParaRPr>
          </a:p>
          <a:p>
            <a:pPr marL="171450" indent="-171450">
              <a:buFont typeface="Arial" panose="020B0604020202020204" pitchFamily="34" charset="0"/>
              <a:buChar char="•"/>
            </a:pPr>
            <a:r>
              <a:rPr lang="en-GB" sz="900" b="1" dirty="0">
                <a:solidFill>
                  <a:schemeClr val="accent6"/>
                </a:solidFill>
              </a:rPr>
              <a:t>Trade transactions announced this quarter have increased by 23% on Q4 2023. Acquisitions to provide an expansion of service offerings continues to be a key driver of trade M&amp;A activity, alongside inorganic growth strategies being restarting following an uncertain 6 months in the second half of 2023. </a:t>
            </a:r>
          </a:p>
          <a:p>
            <a:pPr marL="171450" indent="-171450">
              <a:buFont typeface="Arial" panose="020B0604020202020204" pitchFamily="34" charset="0"/>
              <a:buChar char="•"/>
            </a:pPr>
            <a:endParaRPr lang="en-GB" sz="900" b="1" dirty="0">
              <a:solidFill>
                <a:schemeClr val="accent6"/>
              </a:solidFill>
            </a:endParaRPr>
          </a:p>
          <a:p>
            <a:pPr marL="171450" indent="-171450">
              <a:buFont typeface="Arial" panose="020B0604020202020204" pitchFamily="34" charset="0"/>
              <a:buChar char="•"/>
            </a:pPr>
            <a:r>
              <a:rPr lang="en-GB" sz="900" b="1" dirty="0">
                <a:solidFill>
                  <a:schemeClr val="accent6"/>
                </a:solidFill>
              </a:rPr>
              <a:t>Private Equity deals continue to contribute significantly to the UK tech M&amp;A market. 46% of the deals in this quarter were PE buyers of which 54% were international PE. UK IT &amp; Technology continue to attract blue chip international investments with deals involving Blackrock, CVC, Bain Capital and many others. The implication for the sector following this investment from these blue-chip international investors is a confidence that the market will continue to grow and provide meaningful returns.</a:t>
            </a:r>
          </a:p>
          <a:p>
            <a:pPr marL="171450" indent="-171450">
              <a:buFont typeface="Arial" panose="020B0604020202020204" pitchFamily="34" charset="0"/>
              <a:buChar char="•"/>
            </a:pPr>
            <a:endParaRPr lang="en-GB" sz="900" b="1" dirty="0">
              <a:solidFill>
                <a:schemeClr val="accent6"/>
              </a:solidFill>
            </a:endParaRPr>
          </a:p>
          <a:p>
            <a:pPr marL="171450" indent="-171450">
              <a:buFont typeface="Arial" panose="020B0604020202020204" pitchFamily="34" charset="0"/>
              <a:buChar char="•"/>
            </a:pPr>
            <a:r>
              <a:rPr lang="en-GB" sz="900" b="1" dirty="0">
                <a:solidFill>
                  <a:schemeClr val="accent6"/>
                </a:solidFill>
              </a:rPr>
              <a:t>A look back: The historic split for trade vs PE transactions were dominated by trade in the IT &amp; Technology sector. This trend has been changing since 2020 and has seen a shift to a more even split between trade and PE. Q1 2024 shows a 46% PE contribution to M&amp;A activity, comparing this to 27% in 2020 is a suggestion that we should expect PE to form a significant role in the UK IT &amp; Technology M&amp;A market going forward.</a:t>
            </a:r>
          </a:p>
        </p:txBody>
      </p:sp>
      <p:sp>
        <p:nvSpPr>
          <p:cNvPr id="9" name="Left Brace 8">
            <a:extLst>
              <a:ext uri="{FF2B5EF4-FFF2-40B4-BE49-F238E27FC236}">
                <a16:creationId xmlns:a16="http://schemas.microsoft.com/office/drawing/2014/main" id="{EB153907-B380-B4FF-ABB0-A62583078B49}"/>
              </a:ext>
            </a:extLst>
          </p:cNvPr>
          <p:cNvSpPr/>
          <p:nvPr/>
        </p:nvSpPr>
        <p:spPr>
          <a:xfrm rot="5400000">
            <a:off x="1860911" y="778509"/>
            <a:ext cx="279309" cy="2172332"/>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e 9">
            <a:extLst>
              <a:ext uri="{FF2B5EF4-FFF2-40B4-BE49-F238E27FC236}">
                <a16:creationId xmlns:a16="http://schemas.microsoft.com/office/drawing/2014/main" id="{231BFE8F-4B8C-6489-7187-F529F7002500}"/>
              </a:ext>
            </a:extLst>
          </p:cNvPr>
          <p:cNvSpPr/>
          <p:nvPr/>
        </p:nvSpPr>
        <p:spPr>
          <a:xfrm rot="5400000">
            <a:off x="4010981" y="801298"/>
            <a:ext cx="279309" cy="2126752"/>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83D9FD49-4935-462C-EC56-3A402B3F9749}"/>
              </a:ext>
            </a:extLst>
          </p:cNvPr>
          <p:cNvSpPr/>
          <p:nvPr/>
        </p:nvSpPr>
        <p:spPr>
          <a:xfrm rot="5400000">
            <a:off x="6137734" y="801299"/>
            <a:ext cx="279309" cy="2126752"/>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F317FE75-FB49-E1E1-4B93-1C86109FE563}"/>
              </a:ext>
            </a:extLst>
          </p:cNvPr>
          <p:cNvSpPr/>
          <p:nvPr/>
        </p:nvSpPr>
        <p:spPr>
          <a:xfrm rot="5400000">
            <a:off x="8265665" y="801300"/>
            <a:ext cx="279309" cy="2126752"/>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A0121F7C-0E2D-0F15-1D8C-61D67348F1E7}"/>
              </a:ext>
            </a:extLst>
          </p:cNvPr>
          <p:cNvSpPr/>
          <p:nvPr/>
        </p:nvSpPr>
        <p:spPr>
          <a:xfrm rot="5400000">
            <a:off x="9571097" y="1625819"/>
            <a:ext cx="279309" cy="477718"/>
          </a:xfrm>
          <a:prstGeom prst="leftBrace">
            <a:avLst>
              <a:gd name="adj1" fmla="val 0"/>
              <a:gd name="adj2" fmla="val 50000"/>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EC88D199-9E5F-A707-D646-E67CBFE00AC9}"/>
              </a:ext>
            </a:extLst>
          </p:cNvPr>
          <p:cNvSpPr txBox="1"/>
          <p:nvPr/>
        </p:nvSpPr>
        <p:spPr>
          <a:xfrm>
            <a:off x="1770231" y="1542558"/>
            <a:ext cx="468144" cy="261610"/>
          </a:xfrm>
          <a:prstGeom prst="rect">
            <a:avLst/>
          </a:prstGeom>
          <a:noFill/>
        </p:spPr>
        <p:txBody>
          <a:bodyPr wrap="square" rtlCol="0">
            <a:spAutoFit/>
          </a:bodyPr>
          <a:lstStyle/>
          <a:p>
            <a:pPr algn="ctr"/>
            <a:r>
              <a:rPr lang="en-GB" sz="1050" b="1" dirty="0">
                <a:solidFill>
                  <a:schemeClr val="accent3"/>
                </a:solidFill>
              </a:rPr>
              <a:t>27%</a:t>
            </a:r>
          </a:p>
        </p:txBody>
      </p:sp>
      <p:sp>
        <p:nvSpPr>
          <p:cNvPr id="16" name="TextBox 15">
            <a:extLst>
              <a:ext uri="{FF2B5EF4-FFF2-40B4-BE49-F238E27FC236}">
                <a16:creationId xmlns:a16="http://schemas.microsoft.com/office/drawing/2014/main" id="{D67D732B-1949-1664-A340-17E1A6D2602D}"/>
              </a:ext>
            </a:extLst>
          </p:cNvPr>
          <p:cNvSpPr txBox="1"/>
          <p:nvPr/>
        </p:nvSpPr>
        <p:spPr>
          <a:xfrm>
            <a:off x="3916563" y="1542558"/>
            <a:ext cx="468144" cy="261610"/>
          </a:xfrm>
          <a:prstGeom prst="rect">
            <a:avLst/>
          </a:prstGeom>
          <a:noFill/>
        </p:spPr>
        <p:txBody>
          <a:bodyPr wrap="square" rtlCol="0">
            <a:spAutoFit/>
          </a:bodyPr>
          <a:lstStyle/>
          <a:p>
            <a:r>
              <a:rPr lang="en-GB" sz="1050" b="1">
                <a:solidFill>
                  <a:schemeClr val="accent3"/>
                </a:solidFill>
              </a:rPr>
              <a:t>32%</a:t>
            </a:r>
          </a:p>
        </p:txBody>
      </p:sp>
      <p:sp>
        <p:nvSpPr>
          <p:cNvPr id="17" name="TextBox 16">
            <a:extLst>
              <a:ext uri="{FF2B5EF4-FFF2-40B4-BE49-F238E27FC236}">
                <a16:creationId xmlns:a16="http://schemas.microsoft.com/office/drawing/2014/main" id="{9D25325A-8C8C-CDDE-32D7-EB02A329A782}"/>
              </a:ext>
            </a:extLst>
          </p:cNvPr>
          <p:cNvSpPr txBox="1"/>
          <p:nvPr/>
        </p:nvSpPr>
        <p:spPr>
          <a:xfrm>
            <a:off x="6049985" y="1542558"/>
            <a:ext cx="468144" cy="261610"/>
          </a:xfrm>
          <a:prstGeom prst="rect">
            <a:avLst/>
          </a:prstGeom>
          <a:noFill/>
        </p:spPr>
        <p:txBody>
          <a:bodyPr wrap="square" rtlCol="0">
            <a:spAutoFit/>
          </a:bodyPr>
          <a:lstStyle/>
          <a:p>
            <a:r>
              <a:rPr lang="en-GB" sz="1050" b="1">
                <a:solidFill>
                  <a:schemeClr val="accent3"/>
                </a:solidFill>
              </a:rPr>
              <a:t>39%</a:t>
            </a:r>
          </a:p>
        </p:txBody>
      </p:sp>
      <p:sp>
        <p:nvSpPr>
          <p:cNvPr id="18" name="TextBox 17">
            <a:extLst>
              <a:ext uri="{FF2B5EF4-FFF2-40B4-BE49-F238E27FC236}">
                <a16:creationId xmlns:a16="http://schemas.microsoft.com/office/drawing/2014/main" id="{68F236D7-F548-FFBB-5E43-3DA9DF270A99}"/>
              </a:ext>
            </a:extLst>
          </p:cNvPr>
          <p:cNvSpPr txBox="1"/>
          <p:nvPr/>
        </p:nvSpPr>
        <p:spPr>
          <a:xfrm>
            <a:off x="8175601" y="1542558"/>
            <a:ext cx="468144" cy="261610"/>
          </a:xfrm>
          <a:prstGeom prst="rect">
            <a:avLst/>
          </a:prstGeom>
          <a:noFill/>
        </p:spPr>
        <p:txBody>
          <a:bodyPr wrap="square" rtlCol="0">
            <a:spAutoFit/>
          </a:bodyPr>
          <a:lstStyle/>
          <a:p>
            <a:r>
              <a:rPr lang="en-GB" sz="1050" b="1">
                <a:solidFill>
                  <a:schemeClr val="accent3"/>
                </a:solidFill>
              </a:rPr>
              <a:t>45%</a:t>
            </a:r>
          </a:p>
        </p:txBody>
      </p:sp>
      <p:sp>
        <p:nvSpPr>
          <p:cNvPr id="19" name="TextBox 18">
            <a:extLst>
              <a:ext uri="{FF2B5EF4-FFF2-40B4-BE49-F238E27FC236}">
                <a16:creationId xmlns:a16="http://schemas.microsoft.com/office/drawing/2014/main" id="{A3030F46-77EE-79B9-7947-A70EEDA4E361}"/>
              </a:ext>
            </a:extLst>
          </p:cNvPr>
          <p:cNvSpPr txBox="1"/>
          <p:nvPr/>
        </p:nvSpPr>
        <p:spPr>
          <a:xfrm>
            <a:off x="9476354" y="1542558"/>
            <a:ext cx="468144" cy="261610"/>
          </a:xfrm>
          <a:prstGeom prst="rect">
            <a:avLst/>
          </a:prstGeom>
          <a:noFill/>
        </p:spPr>
        <p:txBody>
          <a:bodyPr wrap="square" rtlCol="0">
            <a:spAutoFit/>
          </a:bodyPr>
          <a:lstStyle/>
          <a:p>
            <a:r>
              <a:rPr lang="en-GB" sz="1050" b="1" dirty="0">
                <a:solidFill>
                  <a:schemeClr val="accent3"/>
                </a:solidFill>
              </a:rPr>
              <a:t>46%</a:t>
            </a:r>
          </a:p>
        </p:txBody>
      </p:sp>
      <p:sp>
        <p:nvSpPr>
          <p:cNvPr id="20" name="TextBox 19">
            <a:extLst>
              <a:ext uri="{FF2B5EF4-FFF2-40B4-BE49-F238E27FC236}">
                <a16:creationId xmlns:a16="http://schemas.microsoft.com/office/drawing/2014/main" id="{05FAE296-944A-525A-B253-0DAB0A42BC21}"/>
              </a:ext>
            </a:extLst>
          </p:cNvPr>
          <p:cNvSpPr txBox="1"/>
          <p:nvPr/>
        </p:nvSpPr>
        <p:spPr>
          <a:xfrm>
            <a:off x="511106" y="1542558"/>
            <a:ext cx="1256229" cy="253916"/>
          </a:xfrm>
          <a:prstGeom prst="rect">
            <a:avLst/>
          </a:prstGeom>
          <a:noFill/>
        </p:spPr>
        <p:txBody>
          <a:bodyPr wrap="square" rtlCol="0">
            <a:spAutoFit/>
          </a:bodyPr>
          <a:lstStyle/>
          <a:p>
            <a:r>
              <a:rPr lang="en-GB" sz="1050" b="1" dirty="0">
                <a:solidFill>
                  <a:schemeClr val="accent3"/>
                </a:solidFill>
              </a:rPr>
              <a:t>PE transaction %:</a:t>
            </a:r>
          </a:p>
        </p:txBody>
      </p:sp>
    </p:spTree>
    <p:extLst>
      <p:ext uri="{BB962C8B-B14F-4D97-AF65-F5344CB8AC3E}">
        <p14:creationId xmlns:p14="http://schemas.microsoft.com/office/powerpoint/2010/main" val="68454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DB6515-4AEA-4950-B91D-E3C14E7C9600}"/>
              </a:ext>
            </a:extLst>
          </p:cNvPr>
          <p:cNvSpPr>
            <a:spLocks noGrp="1"/>
          </p:cNvSpPr>
          <p:nvPr>
            <p:ph type="body" sz="quarter" idx="13"/>
          </p:nvPr>
        </p:nvSpPr>
        <p:spPr/>
        <p:txBody>
          <a:bodyPr/>
          <a:lstStyle/>
          <a:p>
            <a:r>
              <a:rPr lang="en-GB"/>
              <a:t>Recent strategic trade acquisitions in the UK IT &amp; Technology sector</a:t>
            </a:r>
          </a:p>
        </p:txBody>
      </p:sp>
      <p:sp>
        <p:nvSpPr>
          <p:cNvPr id="2" name="Title 1">
            <a:extLst>
              <a:ext uri="{FF2B5EF4-FFF2-40B4-BE49-F238E27FC236}">
                <a16:creationId xmlns:a16="http://schemas.microsoft.com/office/drawing/2014/main" id="{1AF065A1-D4E4-4E13-B8B5-2E92DE6F896D}"/>
              </a:ext>
            </a:extLst>
          </p:cNvPr>
          <p:cNvSpPr>
            <a:spLocks noGrp="1"/>
          </p:cNvSpPr>
          <p:nvPr>
            <p:ph type="title"/>
          </p:nvPr>
        </p:nvSpPr>
        <p:spPr/>
        <p:txBody>
          <a:bodyPr/>
          <a:lstStyle/>
          <a:p>
            <a:r>
              <a:rPr lang="en-GB"/>
              <a:t>Notable transactions – Trade </a:t>
            </a:r>
          </a:p>
        </p:txBody>
      </p:sp>
      <p:sp>
        <p:nvSpPr>
          <p:cNvPr id="3" name="Rectangle: Rounded Corners 2">
            <a:extLst>
              <a:ext uri="{FF2B5EF4-FFF2-40B4-BE49-F238E27FC236}">
                <a16:creationId xmlns:a16="http://schemas.microsoft.com/office/drawing/2014/main" id="{4C98EA4D-D1B1-C291-901F-8776665496C5}"/>
              </a:ext>
            </a:extLst>
          </p:cNvPr>
          <p:cNvSpPr/>
          <p:nvPr/>
        </p:nvSpPr>
        <p:spPr>
          <a:xfrm>
            <a:off x="603250" y="1616632"/>
            <a:ext cx="4664075" cy="3249842"/>
          </a:xfrm>
          <a:prstGeom prst="roundRect">
            <a:avLst>
              <a:gd name="adj" fmla="val 8104"/>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AEB5B86F-F01E-944F-2875-9D1CFA3E5B86}"/>
              </a:ext>
            </a:extLst>
          </p:cNvPr>
          <p:cNvSpPr/>
          <p:nvPr/>
        </p:nvSpPr>
        <p:spPr>
          <a:xfrm>
            <a:off x="5405438" y="1616631"/>
            <a:ext cx="4664075" cy="3249843"/>
          </a:xfrm>
          <a:prstGeom prst="roundRect">
            <a:avLst>
              <a:gd name="adj" fmla="val 7369"/>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56E6008-1B29-0EE8-6D8B-F7B9F46147E7}"/>
              </a:ext>
            </a:extLst>
          </p:cNvPr>
          <p:cNvSpPr txBox="1"/>
          <p:nvPr/>
        </p:nvSpPr>
        <p:spPr>
          <a:xfrm>
            <a:off x="656963" y="1744322"/>
            <a:ext cx="2933700" cy="261610"/>
          </a:xfrm>
          <a:prstGeom prst="rect">
            <a:avLst/>
          </a:prstGeom>
          <a:noFill/>
        </p:spPr>
        <p:txBody>
          <a:bodyPr wrap="square" rtlCol="0">
            <a:spAutoFit/>
          </a:bodyPr>
          <a:lstStyle/>
          <a:p>
            <a:r>
              <a:rPr lang="en-GB" sz="1100" b="1">
                <a:solidFill>
                  <a:srgbClr val="575756"/>
                </a:solidFill>
              </a:rPr>
              <a:t>Data processing</a:t>
            </a:r>
          </a:p>
        </p:txBody>
      </p:sp>
      <p:sp>
        <p:nvSpPr>
          <p:cNvPr id="21" name="Isosceles Triangle 20">
            <a:extLst>
              <a:ext uri="{FF2B5EF4-FFF2-40B4-BE49-F238E27FC236}">
                <a16:creationId xmlns:a16="http://schemas.microsoft.com/office/drawing/2014/main" id="{998F7A8E-EF24-BFFA-7A31-643FA875477D}"/>
              </a:ext>
            </a:extLst>
          </p:cNvPr>
          <p:cNvSpPr/>
          <p:nvPr/>
        </p:nvSpPr>
        <p:spPr>
          <a:xfrm rot="16200000">
            <a:off x="2593922" y="971581"/>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D346175-A6EA-5F94-854D-9FB9F5085722}"/>
              </a:ext>
            </a:extLst>
          </p:cNvPr>
          <p:cNvSpPr>
            <a:spLocks noChangeAspect="1"/>
          </p:cNvSpPr>
          <p:nvPr/>
        </p:nvSpPr>
        <p:spPr>
          <a:xfrm>
            <a:off x="1068639" y="2201709"/>
            <a:ext cx="792000" cy="793118"/>
          </a:xfrm>
          <a:prstGeom prst="ellipse">
            <a:avLst/>
          </a:prstGeom>
          <a:solidFill>
            <a:schemeClr val="tx1"/>
          </a:solidFill>
          <a:ln w="19050">
            <a:solidFill>
              <a:srgbClr val="F297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CABC1DB-FD90-215E-92FC-9C213BD9854B}"/>
              </a:ext>
            </a:extLst>
          </p:cNvPr>
          <p:cNvSpPr>
            <a:spLocks noChangeAspect="1"/>
          </p:cNvSpPr>
          <p:nvPr/>
        </p:nvSpPr>
        <p:spPr>
          <a:xfrm>
            <a:off x="4191113" y="2201709"/>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0A42335D-055F-0E05-8189-2F7B251B3246}"/>
              </a:ext>
            </a:extLst>
          </p:cNvPr>
          <p:cNvSpPr txBox="1"/>
          <p:nvPr/>
        </p:nvSpPr>
        <p:spPr>
          <a:xfrm>
            <a:off x="1418547" y="1959534"/>
            <a:ext cx="3142751" cy="246221"/>
          </a:xfrm>
          <a:prstGeom prst="rect">
            <a:avLst/>
          </a:prstGeom>
          <a:noFill/>
        </p:spPr>
        <p:txBody>
          <a:bodyPr wrap="square" rtlCol="0">
            <a:spAutoFit/>
          </a:bodyPr>
          <a:lstStyle/>
          <a:p>
            <a:pPr algn="ctr"/>
            <a:r>
              <a:rPr lang="en-GB" sz="1000" b="1">
                <a:solidFill>
                  <a:srgbClr val="575756"/>
                </a:solidFill>
              </a:rPr>
              <a:t>January 2024</a:t>
            </a:r>
          </a:p>
        </p:txBody>
      </p:sp>
      <p:sp>
        <p:nvSpPr>
          <p:cNvPr id="27" name="TextBox 26">
            <a:extLst>
              <a:ext uri="{FF2B5EF4-FFF2-40B4-BE49-F238E27FC236}">
                <a16:creationId xmlns:a16="http://schemas.microsoft.com/office/drawing/2014/main" id="{3BE771E9-B234-8B15-1AB8-6E38E38B52FE}"/>
              </a:ext>
            </a:extLst>
          </p:cNvPr>
          <p:cNvSpPr txBox="1"/>
          <p:nvPr/>
        </p:nvSpPr>
        <p:spPr>
          <a:xfrm>
            <a:off x="1418547" y="3015505"/>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28" name="TextBox 27">
            <a:extLst>
              <a:ext uri="{FF2B5EF4-FFF2-40B4-BE49-F238E27FC236}">
                <a16:creationId xmlns:a16="http://schemas.microsoft.com/office/drawing/2014/main" id="{638CFFD2-BC43-3174-2CCE-203CEF0BADD7}"/>
              </a:ext>
            </a:extLst>
          </p:cNvPr>
          <p:cNvSpPr txBox="1"/>
          <p:nvPr/>
        </p:nvSpPr>
        <p:spPr>
          <a:xfrm>
            <a:off x="2503612" y="2475158"/>
            <a:ext cx="972620" cy="246221"/>
          </a:xfrm>
          <a:prstGeom prst="rect">
            <a:avLst/>
          </a:prstGeom>
          <a:noFill/>
        </p:spPr>
        <p:txBody>
          <a:bodyPr wrap="square" rtlCol="0">
            <a:spAutoFit/>
          </a:bodyPr>
          <a:lstStyle/>
          <a:p>
            <a:pPr algn="ctr"/>
            <a:r>
              <a:rPr lang="en-GB" sz="1000" b="1">
                <a:solidFill>
                  <a:srgbClr val="575756"/>
                </a:solidFill>
              </a:rPr>
              <a:t>Undisclosed</a:t>
            </a:r>
          </a:p>
        </p:txBody>
      </p:sp>
      <p:sp>
        <p:nvSpPr>
          <p:cNvPr id="33" name="TextBox 32">
            <a:extLst>
              <a:ext uri="{FF2B5EF4-FFF2-40B4-BE49-F238E27FC236}">
                <a16:creationId xmlns:a16="http://schemas.microsoft.com/office/drawing/2014/main" id="{1684AD5C-9C96-369B-CEBD-6CBF9764962B}"/>
              </a:ext>
            </a:extLst>
          </p:cNvPr>
          <p:cNvSpPr txBox="1"/>
          <p:nvPr/>
        </p:nvSpPr>
        <p:spPr>
          <a:xfrm>
            <a:off x="5457482" y="1744322"/>
            <a:ext cx="2933700" cy="261610"/>
          </a:xfrm>
          <a:prstGeom prst="rect">
            <a:avLst/>
          </a:prstGeom>
          <a:noFill/>
        </p:spPr>
        <p:txBody>
          <a:bodyPr wrap="square" rtlCol="0">
            <a:spAutoFit/>
          </a:bodyPr>
          <a:lstStyle/>
          <a:p>
            <a:r>
              <a:rPr lang="en-GB" sz="1100" b="1">
                <a:solidFill>
                  <a:srgbClr val="575756"/>
                </a:solidFill>
              </a:rPr>
              <a:t>Software development</a:t>
            </a:r>
          </a:p>
        </p:txBody>
      </p:sp>
      <p:sp>
        <p:nvSpPr>
          <p:cNvPr id="34" name="Isosceles Triangle 33">
            <a:extLst>
              <a:ext uri="{FF2B5EF4-FFF2-40B4-BE49-F238E27FC236}">
                <a16:creationId xmlns:a16="http://schemas.microsoft.com/office/drawing/2014/main" id="{89ADDEF5-1E06-732F-FBB8-8B6D267D92F0}"/>
              </a:ext>
            </a:extLst>
          </p:cNvPr>
          <p:cNvSpPr/>
          <p:nvPr/>
        </p:nvSpPr>
        <p:spPr>
          <a:xfrm rot="16200000">
            <a:off x="7411879" y="971581"/>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C0FC44E-ECB1-18B5-63E6-43F3EEE5B82A}"/>
              </a:ext>
            </a:extLst>
          </p:cNvPr>
          <p:cNvSpPr>
            <a:spLocks noChangeAspect="1"/>
          </p:cNvSpPr>
          <p:nvPr/>
        </p:nvSpPr>
        <p:spPr>
          <a:xfrm>
            <a:off x="5869753" y="2201709"/>
            <a:ext cx="792000" cy="793118"/>
          </a:xfrm>
          <a:prstGeom prst="ellipse">
            <a:avLst/>
          </a:prstGeom>
          <a:solidFill>
            <a:schemeClr val="tx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36" name="Oval 35">
            <a:extLst>
              <a:ext uri="{FF2B5EF4-FFF2-40B4-BE49-F238E27FC236}">
                <a16:creationId xmlns:a16="http://schemas.microsoft.com/office/drawing/2014/main" id="{DF47AC26-AAF1-9B7F-B4D4-3F3959545188}"/>
              </a:ext>
            </a:extLst>
          </p:cNvPr>
          <p:cNvSpPr>
            <a:spLocks noChangeAspect="1"/>
          </p:cNvSpPr>
          <p:nvPr/>
        </p:nvSpPr>
        <p:spPr>
          <a:xfrm>
            <a:off x="8991632" y="2201709"/>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CC5AC37B-5335-D1B3-4D81-FF8CF1C179B2}"/>
              </a:ext>
            </a:extLst>
          </p:cNvPr>
          <p:cNvSpPr txBox="1"/>
          <p:nvPr/>
        </p:nvSpPr>
        <p:spPr>
          <a:xfrm>
            <a:off x="6236504" y="1959534"/>
            <a:ext cx="3142751" cy="246221"/>
          </a:xfrm>
          <a:prstGeom prst="rect">
            <a:avLst/>
          </a:prstGeom>
          <a:noFill/>
        </p:spPr>
        <p:txBody>
          <a:bodyPr wrap="square" rtlCol="0">
            <a:spAutoFit/>
          </a:bodyPr>
          <a:lstStyle/>
          <a:p>
            <a:pPr algn="ctr"/>
            <a:r>
              <a:rPr lang="en-GB" sz="1000" b="1">
                <a:solidFill>
                  <a:srgbClr val="575756"/>
                </a:solidFill>
              </a:rPr>
              <a:t>February 2024</a:t>
            </a:r>
          </a:p>
        </p:txBody>
      </p:sp>
      <p:sp>
        <p:nvSpPr>
          <p:cNvPr id="38" name="TextBox 37">
            <a:extLst>
              <a:ext uri="{FF2B5EF4-FFF2-40B4-BE49-F238E27FC236}">
                <a16:creationId xmlns:a16="http://schemas.microsoft.com/office/drawing/2014/main" id="{C612BA10-5C54-4BC1-1095-AC08DD16E0B1}"/>
              </a:ext>
            </a:extLst>
          </p:cNvPr>
          <p:cNvSpPr txBox="1"/>
          <p:nvPr/>
        </p:nvSpPr>
        <p:spPr>
          <a:xfrm>
            <a:off x="6236504" y="3015505"/>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39" name="TextBox 38">
            <a:extLst>
              <a:ext uri="{FF2B5EF4-FFF2-40B4-BE49-F238E27FC236}">
                <a16:creationId xmlns:a16="http://schemas.microsoft.com/office/drawing/2014/main" id="{4E3A7EB7-7701-044E-126F-7A0F0512A81B}"/>
              </a:ext>
            </a:extLst>
          </p:cNvPr>
          <p:cNvSpPr txBox="1"/>
          <p:nvPr/>
        </p:nvSpPr>
        <p:spPr>
          <a:xfrm>
            <a:off x="7367148" y="2475158"/>
            <a:ext cx="881463" cy="246221"/>
          </a:xfrm>
          <a:prstGeom prst="rect">
            <a:avLst/>
          </a:prstGeom>
          <a:noFill/>
        </p:spPr>
        <p:txBody>
          <a:bodyPr wrap="square" rtlCol="0">
            <a:spAutoFit/>
          </a:bodyPr>
          <a:lstStyle/>
          <a:p>
            <a:pPr algn="ctr"/>
            <a:r>
              <a:rPr lang="en-GB" sz="1000" b="1">
                <a:solidFill>
                  <a:srgbClr val="575756"/>
                </a:solidFill>
              </a:rPr>
              <a:t>Undisclosed</a:t>
            </a:r>
          </a:p>
        </p:txBody>
      </p:sp>
      <p:sp>
        <p:nvSpPr>
          <p:cNvPr id="19" name="TextBox 18">
            <a:extLst>
              <a:ext uri="{FF2B5EF4-FFF2-40B4-BE49-F238E27FC236}">
                <a16:creationId xmlns:a16="http://schemas.microsoft.com/office/drawing/2014/main" id="{B9E27B82-D5D2-B44D-D745-574F1C9D956F}"/>
              </a:ext>
            </a:extLst>
          </p:cNvPr>
          <p:cNvSpPr txBox="1"/>
          <p:nvPr/>
        </p:nvSpPr>
        <p:spPr>
          <a:xfrm>
            <a:off x="5457482" y="3296766"/>
            <a:ext cx="2933700" cy="261610"/>
          </a:xfrm>
          <a:prstGeom prst="rect">
            <a:avLst/>
          </a:prstGeom>
          <a:noFill/>
        </p:spPr>
        <p:txBody>
          <a:bodyPr wrap="square" rtlCol="0">
            <a:spAutoFit/>
          </a:bodyPr>
          <a:lstStyle/>
          <a:p>
            <a:r>
              <a:rPr lang="en-GB" sz="1100" b="1">
                <a:solidFill>
                  <a:srgbClr val="575756"/>
                </a:solidFill>
              </a:rPr>
              <a:t>IT consulting &amp; other</a:t>
            </a:r>
          </a:p>
        </p:txBody>
      </p:sp>
      <p:sp>
        <p:nvSpPr>
          <p:cNvPr id="24" name="Isosceles Triangle 23">
            <a:extLst>
              <a:ext uri="{FF2B5EF4-FFF2-40B4-BE49-F238E27FC236}">
                <a16:creationId xmlns:a16="http://schemas.microsoft.com/office/drawing/2014/main" id="{3768CB71-A2CB-ED69-6956-9176B6DB7E51}"/>
              </a:ext>
            </a:extLst>
          </p:cNvPr>
          <p:cNvSpPr/>
          <p:nvPr/>
        </p:nvSpPr>
        <p:spPr>
          <a:xfrm rot="16200000">
            <a:off x="7411879" y="2501903"/>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24054BF-64DC-F1AB-25F4-097738ED71A7}"/>
              </a:ext>
            </a:extLst>
          </p:cNvPr>
          <p:cNvSpPr>
            <a:spLocks noChangeAspect="1"/>
          </p:cNvSpPr>
          <p:nvPr/>
        </p:nvSpPr>
        <p:spPr>
          <a:xfrm>
            <a:off x="5870348" y="3732031"/>
            <a:ext cx="792000" cy="793118"/>
          </a:xfrm>
          <a:prstGeom prst="ellipse">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7B097CD-9572-E99E-DEC1-F35221B52D92}"/>
              </a:ext>
            </a:extLst>
          </p:cNvPr>
          <p:cNvSpPr>
            <a:spLocks noChangeAspect="1"/>
          </p:cNvSpPr>
          <p:nvPr/>
        </p:nvSpPr>
        <p:spPr>
          <a:xfrm>
            <a:off x="8991632" y="3732031"/>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7FCCB851-58CE-389A-D9AB-5797E63AC179}"/>
              </a:ext>
            </a:extLst>
          </p:cNvPr>
          <p:cNvSpPr txBox="1"/>
          <p:nvPr/>
        </p:nvSpPr>
        <p:spPr>
          <a:xfrm>
            <a:off x="6167447" y="3482483"/>
            <a:ext cx="3280864" cy="246221"/>
          </a:xfrm>
          <a:prstGeom prst="rect">
            <a:avLst/>
          </a:prstGeom>
          <a:noFill/>
        </p:spPr>
        <p:txBody>
          <a:bodyPr wrap="square" rtlCol="0">
            <a:spAutoFit/>
          </a:bodyPr>
          <a:lstStyle/>
          <a:p>
            <a:pPr algn="ctr"/>
            <a:r>
              <a:rPr lang="en-GB" sz="1000" b="1">
                <a:solidFill>
                  <a:srgbClr val="575756"/>
                </a:solidFill>
              </a:rPr>
              <a:t>March 2024</a:t>
            </a:r>
          </a:p>
        </p:txBody>
      </p:sp>
      <p:sp>
        <p:nvSpPr>
          <p:cNvPr id="42" name="TextBox 41">
            <a:extLst>
              <a:ext uri="{FF2B5EF4-FFF2-40B4-BE49-F238E27FC236}">
                <a16:creationId xmlns:a16="http://schemas.microsoft.com/office/drawing/2014/main" id="{59BE1556-F577-E4EE-018D-AB5AD032D9AA}"/>
              </a:ext>
            </a:extLst>
          </p:cNvPr>
          <p:cNvSpPr txBox="1"/>
          <p:nvPr/>
        </p:nvSpPr>
        <p:spPr>
          <a:xfrm>
            <a:off x="6236504" y="4545827"/>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43" name="TextBox 42">
            <a:extLst>
              <a:ext uri="{FF2B5EF4-FFF2-40B4-BE49-F238E27FC236}">
                <a16:creationId xmlns:a16="http://schemas.microsoft.com/office/drawing/2014/main" id="{A38E7EF6-A1AB-30AC-D796-D7BC1EA12C05}"/>
              </a:ext>
            </a:extLst>
          </p:cNvPr>
          <p:cNvSpPr txBox="1"/>
          <p:nvPr/>
        </p:nvSpPr>
        <p:spPr>
          <a:xfrm>
            <a:off x="7322417" y="4005480"/>
            <a:ext cx="970925" cy="246221"/>
          </a:xfrm>
          <a:prstGeom prst="rect">
            <a:avLst/>
          </a:prstGeom>
          <a:noFill/>
        </p:spPr>
        <p:txBody>
          <a:bodyPr wrap="square" rtlCol="0">
            <a:spAutoFit/>
          </a:bodyPr>
          <a:lstStyle/>
          <a:p>
            <a:pPr algn="ctr"/>
            <a:r>
              <a:rPr lang="en-GB" sz="1000" b="1">
                <a:solidFill>
                  <a:srgbClr val="575756"/>
                </a:solidFill>
              </a:rPr>
              <a:t>Undisclosed</a:t>
            </a:r>
          </a:p>
        </p:txBody>
      </p:sp>
      <p:sp>
        <p:nvSpPr>
          <p:cNvPr id="15" name="Rectangle: Rounded Corners 14">
            <a:extLst>
              <a:ext uri="{FF2B5EF4-FFF2-40B4-BE49-F238E27FC236}">
                <a16:creationId xmlns:a16="http://schemas.microsoft.com/office/drawing/2014/main" id="{63C4F492-A88D-3C24-DAE0-7430ED28EE6F}"/>
              </a:ext>
            </a:extLst>
          </p:cNvPr>
          <p:cNvSpPr/>
          <p:nvPr/>
        </p:nvSpPr>
        <p:spPr>
          <a:xfrm>
            <a:off x="3197334" y="4958143"/>
            <a:ext cx="432000" cy="153051"/>
          </a:xfrm>
          <a:prstGeom prst="roundRect">
            <a:avLst/>
          </a:prstGeom>
          <a:solidFill>
            <a:schemeClr val="accent5">
              <a:lumMod val="60000"/>
              <a:lumOff val="40000"/>
            </a:schemeClr>
          </a:solidFill>
          <a:ln w="3175">
            <a:solidFill>
              <a:srgbClr val="575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38A0855-135D-595C-514D-54B3F8D4AB9B}"/>
              </a:ext>
            </a:extLst>
          </p:cNvPr>
          <p:cNvSpPr txBox="1"/>
          <p:nvPr/>
        </p:nvSpPr>
        <p:spPr>
          <a:xfrm>
            <a:off x="3665033" y="4921286"/>
            <a:ext cx="1794949" cy="246221"/>
          </a:xfrm>
          <a:prstGeom prst="rect">
            <a:avLst/>
          </a:prstGeom>
          <a:noFill/>
        </p:spPr>
        <p:txBody>
          <a:bodyPr wrap="square" rtlCol="0">
            <a:spAutoFit/>
          </a:bodyPr>
          <a:lstStyle/>
          <a:p>
            <a:r>
              <a:rPr lang="en-GB" sz="1000" b="1">
                <a:solidFill>
                  <a:srgbClr val="575756"/>
                </a:solidFill>
              </a:rPr>
              <a:t>International acquirer </a:t>
            </a:r>
          </a:p>
        </p:txBody>
      </p:sp>
      <p:sp>
        <p:nvSpPr>
          <p:cNvPr id="53" name="Rectangle: Rounded Corners 52">
            <a:extLst>
              <a:ext uri="{FF2B5EF4-FFF2-40B4-BE49-F238E27FC236}">
                <a16:creationId xmlns:a16="http://schemas.microsoft.com/office/drawing/2014/main" id="{31B55AB0-6A14-359A-F2F9-7798AB344ADE}"/>
              </a:ext>
            </a:extLst>
          </p:cNvPr>
          <p:cNvSpPr/>
          <p:nvPr/>
        </p:nvSpPr>
        <p:spPr>
          <a:xfrm>
            <a:off x="5621703" y="4958143"/>
            <a:ext cx="432000" cy="153051"/>
          </a:xfrm>
          <a:prstGeom prst="roundRect">
            <a:avLst/>
          </a:prstGeom>
          <a:solidFill>
            <a:schemeClr val="accent4">
              <a:lumMod val="60000"/>
              <a:lumOff val="40000"/>
            </a:schemeClr>
          </a:solidFill>
          <a:ln w="3175">
            <a:solidFill>
              <a:srgbClr val="575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BA595566-DC00-F120-FFFE-2C1D580709A9}"/>
              </a:ext>
            </a:extLst>
          </p:cNvPr>
          <p:cNvSpPr txBox="1"/>
          <p:nvPr/>
        </p:nvSpPr>
        <p:spPr>
          <a:xfrm>
            <a:off x="6053704" y="4921286"/>
            <a:ext cx="1794948" cy="246221"/>
          </a:xfrm>
          <a:prstGeom prst="rect">
            <a:avLst/>
          </a:prstGeom>
          <a:noFill/>
        </p:spPr>
        <p:txBody>
          <a:bodyPr wrap="square" rtlCol="0">
            <a:spAutoFit/>
          </a:bodyPr>
          <a:lstStyle/>
          <a:p>
            <a:r>
              <a:rPr lang="en-GB" sz="1000" b="1">
                <a:solidFill>
                  <a:srgbClr val="575756"/>
                </a:solidFill>
              </a:rPr>
              <a:t>UK company acquirer</a:t>
            </a:r>
          </a:p>
        </p:txBody>
      </p:sp>
      <p:sp>
        <p:nvSpPr>
          <p:cNvPr id="7" name="Slide Number Placeholder 4">
            <a:extLst>
              <a:ext uri="{FF2B5EF4-FFF2-40B4-BE49-F238E27FC236}">
                <a16:creationId xmlns:a16="http://schemas.microsoft.com/office/drawing/2014/main" id="{27CB0318-1FEE-2348-B9FF-AA9F31F51058}"/>
              </a:ext>
            </a:extLst>
          </p:cNvPr>
          <p:cNvSpPr>
            <a:spLocks noGrp="1"/>
          </p:cNvSpPr>
          <p:nvPr>
            <p:ph type="sldNum" sz="quarter" idx="16"/>
          </p:nvPr>
        </p:nvSpPr>
        <p:spPr>
          <a:xfrm>
            <a:off x="7658288" y="6838581"/>
            <a:ext cx="2482227" cy="4024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52" b="0" i="0" u="none" strike="noStrike" kern="1200" cap="none" spc="0" normalizeH="0" baseline="0" noProof="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sp>
        <p:nvSpPr>
          <p:cNvPr id="9" name="TextBox 8">
            <a:extLst>
              <a:ext uri="{FF2B5EF4-FFF2-40B4-BE49-F238E27FC236}">
                <a16:creationId xmlns:a16="http://schemas.microsoft.com/office/drawing/2014/main" id="{F46B6110-3A88-290D-5EF3-A7DFE0329647}"/>
              </a:ext>
            </a:extLst>
          </p:cNvPr>
          <p:cNvSpPr txBox="1"/>
          <p:nvPr/>
        </p:nvSpPr>
        <p:spPr>
          <a:xfrm>
            <a:off x="551298" y="6970691"/>
            <a:ext cx="5362313" cy="215444"/>
          </a:xfrm>
          <a:prstGeom prst="rect">
            <a:avLst/>
          </a:prstGeom>
          <a:noFill/>
        </p:spPr>
        <p:txBody>
          <a:bodyPr wrap="square" rtlCol="0">
            <a:spAutoFit/>
          </a:bodyPr>
          <a:lstStyle/>
          <a:p>
            <a:r>
              <a:rPr lang="en-GB" sz="800" i="1">
                <a:solidFill>
                  <a:srgbClr val="575756"/>
                </a:solidFill>
              </a:rPr>
              <a:t>Source: </a:t>
            </a:r>
            <a:r>
              <a:rPr lang="en-GB" sz="800" i="1" err="1">
                <a:solidFill>
                  <a:srgbClr val="575756"/>
                </a:solidFill>
              </a:rPr>
              <a:t>Mergermarket</a:t>
            </a:r>
            <a:r>
              <a:rPr lang="en-GB" sz="800" i="1">
                <a:solidFill>
                  <a:srgbClr val="575756"/>
                </a:solidFill>
              </a:rPr>
              <a:t>, Lexington analysis</a:t>
            </a:r>
          </a:p>
        </p:txBody>
      </p:sp>
      <p:sp>
        <p:nvSpPr>
          <p:cNvPr id="5" name="TextBox 4">
            <a:extLst>
              <a:ext uri="{FF2B5EF4-FFF2-40B4-BE49-F238E27FC236}">
                <a16:creationId xmlns:a16="http://schemas.microsoft.com/office/drawing/2014/main" id="{60FAF0A2-AAC2-22CA-4D27-4A7096B03DEE}"/>
              </a:ext>
            </a:extLst>
          </p:cNvPr>
          <p:cNvSpPr txBox="1"/>
          <p:nvPr/>
        </p:nvSpPr>
        <p:spPr>
          <a:xfrm>
            <a:off x="656963" y="3296766"/>
            <a:ext cx="2933700" cy="261610"/>
          </a:xfrm>
          <a:prstGeom prst="rect">
            <a:avLst/>
          </a:prstGeom>
          <a:noFill/>
        </p:spPr>
        <p:txBody>
          <a:bodyPr wrap="square" rtlCol="0">
            <a:spAutoFit/>
          </a:bodyPr>
          <a:lstStyle/>
          <a:p>
            <a:r>
              <a:rPr lang="en-GB" sz="1100" b="1">
                <a:solidFill>
                  <a:srgbClr val="575756"/>
                </a:solidFill>
              </a:rPr>
              <a:t>Cyber Security</a:t>
            </a:r>
          </a:p>
        </p:txBody>
      </p:sp>
      <p:sp>
        <p:nvSpPr>
          <p:cNvPr id="8" name="Isosceles Triangle 7">
            <a:extLst>
              <a:ext uri="{FF2B5EF4-FFF2-40B4-BE49-F238E27FC236}">
                <a16:creationId xmlns:a16="http://schemas.microsoft.com/office/drawing/2014/main" id="{873D5029-C4D6-C91D-E952-FD7E7DAFB9B2}"/>
              </a:ext>
            </a:extLst>
          </p:cNvPr>
          <p:cNvSpPr/>
          <p:nvPr/>
        </p:nvSpPr>
        <p:spPr>
          <a:xfrm rot="16200000">
            <a:off x="2593922" y="2501903"/>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A0EA849-33D0-EDF9-0543-555F9FB76ADB}"/>
              </a:ext>
            </a:extLst>
          </p:cNvPr>
          <p:cNvSpPr>
            <a:spLocks noChangeAspect="1"/>
          </p:cNvSpPr>
          <p:nvPr/>
        </p:nvSpPr>
        <p:spPr>
          <a:xfrm>
            <a:off x="1068639" y="3732031"/>
            <a:ext cx="792000" cy="793118"/>
          </a:xfrm>
          <a:prstGeom prst="ellipse">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348994D-7D3A-5E52-CDB3-6FE7309C9DCE}"/>
              </a:ext>
            </a:extLst>
          </p:cNvPr>
          <p:cNvSpPr>
            <a:spLocks noChangeAspect="1"/>
          </p:cNvSpPr>
          <p:nvPr/>
        </p:nvSpPr>
        <p:spPr>
          <a:xfrm>
            <a:off x="4191113" y="3732031"/>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61B187B-4B4C-361C-02D5-B43BE045F580}"/>
              </a:ext>
            </a:extLst>
          </p:cNvPr>
          <p:cNvSpPr txBox="1"/>
          <p:nvPr/>
        </p:nvSpPr>
        <p:spPr>
          <a:xfrm>
            <a:off x="1418547" y="3482483"/>
            <a:ext cx="3142751" cy="246221"/>
          </a:xfrm>
          <a:prstGeom prst="rect">
            <a:avLst/>
          </a:prstGeom>
          <a:noFill/>
        </p:spPr>
        <p:txBody>
          <a:bodyPr wrap="square" rtlCol="0">
            <a:spAutoFit/>
          </a:bodyPr>
          <a:lstStyle/>
          <a:p>
            <a:pPr algn="ctr"/>
            <a:r>
              <a:rPr lang="en-GB" sz="1000" b="1">
                <a:solidFill>
                  <a:srgbClr val="575756"/>
                </a:solidFill>
              </a:rPr>
              <a:t>March 2023</a:t>
            </a:r>
          </a:p>
        </p:txBody>
      </p:sp>
      <p:sp>
        <p:nvSpPr>
          <p:cNvPr id="17" name="TextBox 16">
            <a:extLst>
              <a:ext uri="{FF2B5EF4-FFF2-40B4-BE49-F238E27FC236}">
                <a16:creationId xmlns:a16="http://schemas.microsoft.com/office/drawing/2014/main" id="{B5A93611-5AE6-5F3B-5A5A-39D5F0B5A6FB}"/>
              </a:ext>
            </a:extLst>
          </p:cNvPr>
          <p:cNvSpPr txBox="1"/>
          <p:nvPr/>
        </p:nvSpPr>
        <p:spPr>
          <a:xfrm>
            <a:off x="1418547" y="4545827"/>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18" name="TextBox 17">
            <a:extLst>
              <a:ext uri="{FF2B5EF4-FFF2-40B4-BE49-F238E27FC236}">
                <a16:creationId xmlns:a16="http://schemas.microsoft.com/office/drawing/2014/main" id="{407822E9-8196-B54A-E1BB-B2A37002DEB6}"/>
              </a:ext>
            </a:extLst>
          </p:cNvPr>
          <p:cNvSpPr txBox="1"/>
          <p:nvPr/>
        </p:nvSpPr>
        <p:spPr>
          <a:xfrm>
            <a:off x="2503612" y="4005480"/>
            <a:ext cx="972620" cy="246221"/>
          </a:xfrm>
          <a:prstGeom prst="rect">
            <a:avLst/>
          </a:prstGeom>
          <a:noFill/>
        </p:spPr>
        <p:txBody>
          <a:bodyPr wrap="square" rtlCol="0">
            <a:spAutoFit/>
          </a:bodyPr>
          <a:lstStyle/>
          <a:p>
            <a:pPr algn="ctr"/>
            <a:r>
              <a:rPr lang="en-GB" sz="1000" b="1">
                <a:solidFill>
                  <a:srgbClr val="575756"/>
                </a:solidFill>
              </a:rPr>
              <a:t>Undisclosed</a:t>
            </a:r>
          </a:p>
        </p:txBody>
      </p:sp>
      <p:pic>
        <p:nvPicPr>
          <p:cNvPr id="1026" name="Picture 2" descr="Excalibur Communications - YouTube">
            <a:extLst>
              <a:ext uri="{FF2B5EF4-FFF2-40B4-BE49-F238E27FC236}">
                <a16:creationId xmlns:a16="http://schemas.microsoft.com/office/drawing/2014/main" id="{7D96FB73-C2E5-17A6-16C4-D1DE3210881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3632" y="378489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ecom - UK Contact Centre Forum">
            <a:extLst>
              <a:ext uri="{FF2B5EF4-FFF2-40B4-BE49-F238E27FC236}">
                <a16:creationId xmlns:a16="http://schemas.microsoft.com/office/drawing/2014/main" id="{D935B45F-4026-FC94-AAE0-DF3DE4622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050" y="4087121"/>
            <a:ext cx="720000" cy="980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in - Fluidone">
            <a:extLst>
              <a:ext uri="{FF2B5EF4-FFF2-40B4-BE49-F238E27FC236}">
                <a16:creationId xmlns:a16="http://schemas.microsoft.com/office/drawing/2014/main" id="{640411FF-87FC-AD0D-75EF-4B9D0F170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639" y="4072082"/>
            <a:ext cx="648000" cy="1281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atron Technologies | Battery Management Redefined">
            <a:extLst>
              <a:ext uri="{FF2B5EF4-FFF2-40B4-BE49-F238E27FC236}">
                <a16:creationId xmlns:a16="http://schemas.microsoft.com/office/drawing/2014/main" id="{E6F34937-757E-D0A3-7747-35A69B1BE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7632" y="2518036"/>
            <a:ext cx="720000" cy="1604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Oshkosh Corporation - Wikipedia">
            <a:extLst>
              <a:ext uri="{FF2B5EF4-FFF2-40B4-BE49-F238E27FC236}">
                <a16:creationId xmlns:a16="http://schemas.microsoft.com/office/drawing/2014/main" id="{F3C8963A-D453-C0F6-C95B-6C0F91EBE0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050" y="2485868"/>
            <a:ext cx="684000" cy="2291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ta Management and Data Analytics Agency | Ipsos Jarmany">
            <a:extLst>
              <a:ext uri="{FF2B5EF4-FFF2-40B4-BE49-F238E27FC236}">
                <a16:creationId xmlns:a16="http://schemas.microsoft.com/office/drawing/2014/main" id="{7E98ABB7-547C-9333-7772-018AB81053C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7113" y="2498782"/>
            <a:ext cx="720000" cy="1989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psos - Wikipedia">
            <a:extLst>
              <a:ext uri="{FF2B5EF4-FFF2-40B4-BE49-F238E27FC236}">
                <a16:creationId xmlns:a16="http://schemas.microsoft.com/office/drawing/2014/main" id="{E836D571-5AC0-16B7-9E78-7A620B3698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692" y="2372161"/>
            <a:ext cx="489894" cy="4522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15263A-890B-0FE1-7BD5-492382C315D6}"/>
              </a:ext>
            </a:extLst>
          </p:cNvPr>
          <p:cNvSpPr/>
          <p:nvPr/>
        </p:nvSpPr>
        <p:spPr>
          <a:xfrm>
            <a:off x="566941" y="5157780"/>
            <a:ext cx="9583105" cy="18594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72000" rtlCol="0" anchor="t"/>
          <a:lstStyle/>
          <a:p>
            <a:pPr marL="171450" indent="-171450">
              <a:buFont typeface="Arial" panose="020B0604020202020204" pitchFamily="34" charset="0"/>
              <a:buChar char="•"/>
            </a:pPr>
            <a:r>
              <a:rPr lang="en-GB" sz="900" b="1" dirty="0">
                <a:solidFill>
                  <a:srgbClr val="575756"/>
                </a:solidFill>
              </a:rPr>
              <a:t>Appetite from overseas strategic trade acquirers remains strong in Q1. Demonstrated by the acquisition of London-based data processing and analytics specialist, </a:t>
            </a:r>
            <a:r>
              <a:rPr lang="en-GB" sz="900" b="1" dirty="0" err="1">
                <a:solidFill>
                  <a:srgbClr val="575756"/>
                </a:solidFill>
              </a:rPr>
              <a:t>Jarmany</a:t>
            </a:r>
            <a:r>
              <a:rPr lang="en-GB" sz="900" b="1" dirty="0">
                <a:solidFill>
                  <a:srgbClr val="575756"/>
                </a:solidFill>
              </a:rPr>
              <a:t>, by Ipsos, a leading market research company headquartered in Paris. Oshkosh Corporation, a US-based specialist purpose-built vehicle manufacturer, invested in </a:t>
            </a:r>
            <a:r>
              <a:rPr lang="en-GB" sz="900" b="1" dirty="0" err="1">
                <a:solidFill>
                  <a:srgbClr val="575756"/>
                </a:solidFill>
              </a:rPr>
              <a:t>Eatron</a:t>
            </a:r>
            <a:r>
              <a:rPr lang="en-GB" sz="900" b="1" dirty="0">
                <a:solidFill>
                  <a:srgbClr val="575756"/>
                </a:solidFill>
              </a:rPr>
              <a:t> Technologies in February 2024. </a:t>
            </a:r>
            <a:r>
              <a:rPr lang="en-GB" sz="900" b="1" dirty="0" err="1">
                <a:solidFill>
                  <a:srgbClr val="575756"/>
                </a:solidFill>
              </a:rPr>
              <a:t>Eatron</a:t>
            </a:r>
            <a:r>
              <a:rPr lang="en-GB" sz="900" b="1" dirty="0">
                <a:solidFill>
                  <a:srgbClr val="575756"/>
                </a:solidFill>
              </a:rPr>
              <a:t> is a Warwick-based developer of AI powered Battery Management Software. This acquisition is an example of the current pressing strategic need for companies in separate sectors looking to adapt and transform business models and service portfolios to embrace digitisation and automation in order to remain competitive in their respective markets.</a:t>
            </a:r>
          </a:p>
          <a:p>
            <a:pPr marL="171450" indent="-171450">
              <a:buFont typeface="Arial" panose="020B0604020202020204" pitchFamily="34" charset="0"/>
              <a:buChar char="•"/>
            </a:pPr>
            <a:endParaRPr lang="en-GB" sz="900" b="1" dirty="0">
              <a:solidFill>
                <a:srgbClr val="575756"/>
              </a:solidFill>
            </a:endParaRPr>
          </a:p>
          <a:p>
            <a:pPr marL="171450" indent="-171450">
              <a:buFont typeface="Arial" panose="020B0604020202020204" pitchFamily="34" charset="0"/>
              <a:buChar char="•"/>
            </a:pPr>
            <a:r>
              <a:rPr lang="en-GB" sz="900" b="1" dirty="0" err="1">
                <a:solidFill>
                  <a:srgbClr val="575756"/>
                </a:solidFill>
              </a:rPr>
              <a:t>Livingbridge</a:t>
            </a:r>
            <a:r>
              <a:rPr lang="en-GB" sz="900" b="1" dirty="0">
                <a:solidFill>
                  <a:srgbClr val="575756"/>
                </a:solidFill>
              </a:rPr>
              <a:t> backed cloud solutions provider, </a:t>
            </a:r>
            <a:r>
              <a:rPr lang="en-GB" sz="900" b="1" dirty="0" err="1">
                <a:solidFill>
                  <a:srgbClr val="575756"/>
                </a:solidFill>
              </a:rPr>
              <a:t>FluidOne</a:t>
            </a:r>
            <a:r>
              <a:rPr lang="en-GB" sz="900" b="1" dirty="0">
                <a:solidFill>
                  <a:srgbClr val="575756"/>
                </a:solidFill>
              </a:rPr>
              <a:t>, marked its eighth bolt-on during Livingstone’s tenure with the acquisition of </a:t>
            </a:r>
            <a:r>
              <a:rPr lang="en-GB" sz="900" b="1" dirty="0" err="1">
                <a:solidFill>
                  <a:srgbClr val="575756"/>
                </a:solidFill>
              </a:rPr>
              <a:t>SureCloud</a:t>
            </a:r>
            <a:r>
              <a:rPr lang="en-GB" sz="900" b="1" dirty="0">
                <a:solidFill>
                  <a:srgbClr val="575756"/>
                </a:solidFill>
              </a:rPr>
              <a:t> Cyber Services through </a:t>
            </a:r>
            <a:r>
              <a:rPr lang="en-GB" sz="900" b="1" dirty="0" err="1">
                <a:solidFill>
                  <a:srgbClr val="575756"/>
                </a:solidFill>
              </a:rPr>
              <a:t>FluidOne’s</a:t>
            </a:r>
            <a:r>
              <a:rPr lang="en-GB" sz="900" b="1" dirty="0">
                <a:solidFill>
                  <a:srgbClr val="575756"/>
                </a:solidFill>
              </a:rPr>
              <a:t> cyber security division, Cyber Security Associates (CSA). </a:t>
            </a:r>
            <a:r>
              <a:rPr lang="en-GB" sz="900" b="1" dirty="0" err="1">
                <a:solidFill>
                  <a:srgbClr val="575756"/>
                </a:solidFill>
              </a:rPr>
              <a:t>SureCloud</a:t>
            </a:r>
            <a:r>
              <a:rPr lang="en-GB" sz="900" b="1" dirty="0">
                <a:solidFill>
                  <a:srgbClr val="575756"/>
                </a:solidFill>
              </a:rPr>
              <a:t> Cyber Services was a divestment from </a:t>
            </a:r>
            <a:r>
              <a:rPr lang="en-GB" sz="900" b="1" dirty="0" err="1">
                <a:solidFill>
                  <a:srgbClr val="575756"/>
                </a:solidFill>
              </a:rPr>
              <a:t>SureCloud</a:t>
            </a:r>
            <a:r>
              <a:rPr lang="en-GB" sz="900" b="1" dirty="0">
                <a:solidFill>
                  <a:srgbClr val="575756"/>
                </a:solidFill>
              </a:rPr>
              <a:t>, and the acquisition takes the </a:t>
            </a:r>
            <a:r>
              <a:rPr lang="en-GB" sz="900" b="1" dirty="0" err="1">
                <a:solidFill>
                  <a:srgbClr val="575756"/>
                </a:solidFill>
              </a:rPr>
              <a:t>FluidOne</a:t>
            </a:r>
            <a:r>
              <a:rPr lang="en-GB" sz="900" b="1" dirty="0">
                <a:solidFill>
                  <a:srgbClr val="575756"/>
                </a:solidFill>
              </a:rPr>
              <a:t> group to £109m revenue and 500 employees, with over 50% of its operations being IT and Cyber Security. </a:t>
            </a:r>
          </a:p>
          <a:p>
            <a:pPr marL="171450" indent="-171450">
              <a:buFont typeface="Arial" panose="020B0604020202020204" pitchFamily="34" charset="0"/>
              <a:buChar char="•"/>
            </a:pPr>
            <a:endParaRPr lang="en-GB" sz="900" b="1" dirty="0">
              <a:solidFill>
                <a:srgbClr val="575756"/>
              </a:solidFill>
            </a:endParaRPr>
          </a:p>
          <a:p>
            <a:pPr marL="171450" indent="-171450">
              <a:buFont typeface="Arial" panose="020B0604020202020204" pitchFamily="34" charset="0"/>
              <a:buChar char="•"/>
            </a:pPr>
            <a:r>
              <a:rPr lang="en-GB" sz="900" b="1" dirty="0" err="1">
                <a:solidFill>
                  <a:srgbClr val="575756"/>
                </a:solidFill>
              </a:rPr>
              <a:t>Onecom</a:t>
            </a:r>
            <a:r>
              <a:rPr lang="en-GB" sz="900" b="1" dirty="0">
                <a:solidFill>
                  <a:srgbClr val="575756"/>
                </a:solidFill>
              </a:rPr>
              <a:t> made its first acquisition of 2024, which was of Excalibur Communications, an IT managed services provider that also provides unified communications (UC) and mobile services. This acquisition represents </a:t>
            </a:r>
            <a:r>
              <a:rPr lang="en-GB" sz="900" b="1" dirty="0" err="1">
                <a:solidFill>
                  <a:srgbClr val="575756"/>
                </a:solidFill>
              </a:rPr>
              <a:t>Onecom’s</a:t>
            </a:r>
            <a:r>
              <a:rPr lang="en-GB" sz="900" b="1" dirty="0">
                <a:solidFill>
                  <a:srgbClr val="575756"/>
                </a:solidFill>
              </a:rPr>
              <a:t> eleventh bolt-on since LDC acquired a minority stake in 2019. </a:t>
            </a:r>
            <a:r>
              <a:rPr lang="en-GB" sz="900" b="1" dirty="0" err="1">
                <a:solidFill>
                  <a:srgbClr val="575756"/>
                </a:solidFill>
              </a:rPr>
              <a:t>Onecom</a:t>
            </a:r>
            <a:r>
              <a:rPr lang="en-GB" sz="900" b="1" dirty="0">
                <a:solidFill>
                  <a:srgbClr val="575756"/>
                </a:solidFill>
              </a:rPr>
              <a:t> has also doubled in size since LDC’s investment, with most recent revenues exceeding £180m.</a:t>
            </a:r>
          </a:p>
        </p:txBody>
      </p:sp>
      <p:pic>
        <p:nvPicPr>
          <p:cNvPr id="44" name="Picture 4" descr="SureCloud Cyber Services logo">
            <a:extLst>
              <a:ext uri="{FF2B5EF4-FFF2-40B4-BE49-F238E27FC236}">
                <a16:creationId xmlns:a16="http://schemas.microsoft.com/office/drawing/2014/main" id="{302083A1-9AD6-3FE7-CA2D-A28AC34AB50C}"/>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7213" t="33206" r="12664" b="44053"/>
          <a:stretch/>
        </p:blipFill>
        <p:spPr bwMode="auto">
          <a:xfrm>
            <a:off x="4231889" y="3998930"/>
            <a:ext cx="715224" cy="2319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098">
            <a:extLst>
              <a:ext uri="{FF2B5EF4-FFF2-40B4-BE49-F238E27FC236}">
                <a16:creationId xmlns:a16="http://schemas.microsoft.com/office/drawing/2014/main" id="{08E8456A-6F5C-157B-ED39-328FB6B8261E}"/>
              </a:ext>
            </a:extLst>
          </p:cNvPr>
          <p:cNvSpPr txBox="1"/>
          <p:nvPr/>
        </p:nvSpPr>
        <p:spPr>
          <a:xfrm>
            <a:off x="568324" y="5155216"/>
            <a:ext cx="9501189" cy="2031325"/>
          </a:xfrm>
          <a:prstGeom prst="rect">
            <a:avLst/>
          </a:prstGeom>
          <a:noFill/>
        </p:spPr>
        <p:txBody>
          <a:bodyPr wrap="square" lIns="0" rIns="0" rtlCol="0">
            <a:spAutoFit/>
          </a:bodyPr>
          <a:lstStyle/>
          <a:p>
            <a:pPr marL="171450" indent="-171450">
              <a:buFont typeface="Arial" panose="020B0604020202020204" pitchFamily="34" charset="0"/>
              <a:buChar char="•"/>
            </a:pPr>
            <a:r>
              <a:rPr lang="en-GB" sz="900" b="1" dirty="0">
                <a:solidFill>
                  <a:schemeClr val="accent6"/>
                </a:solidFill>
              </a:rPr>
              <a:t>One of the most significant Private Equity investments that took place in the quarter was </a:t>
            </a:r>
            <a:r>
              <a:rPr lang="en-GB" sz="900" b="1" dirty="0" err="1">
                <a:solidFill>
                  <a:schemeClr val="accent6"/>
                </a:solidFill>
              </a:rPr>
              <a:t>BridgePoint’s</a:t>
            </a:r>
            <a:r>
              <a:rPr lang="en-GB" sz="900" b="1" dirty="0">
                <a:solidFill>
                  <a:schemeClr val="accent6"/>
                </a:solidFill>
              </a:rPr>
              <a:t> investment in </a:t>
            </a:r>
            <a:r>
              <a:rPr lang="en-GB" sz="900" b="1" dirty="0" err="1">
                <a:solidFill>
                  <a:schemeClr val="accent6"/>
                </a:solidFill>
              </a:rPr>
              <a:t>Kerv</a:t>
            </a:r>
            <a:r>
              <a:rPr lang="en-GB" sz="900" b="1" dirty="0">
                <a:solidFill>
                  <a:schemeClr val="accent6"/>
                </a:solidFill>
              </a:rPr>
              <a:t> Group, a cloud-based IT consulting and managed services provider with operations throughout the UK, for a consideration of £250m. The investment took place in January 2024 and marks the sale of LDC’s majority position in </a:t>
            </a:r>
            <a:r>
              <a:rPr lang="en-GB" sz="900" b="1" dirty="0" err="1">
                <a:solidFill>
                  <a:schemeClr val="accent6"/>
                </a:solidFill>
              </a:rPr>
              <a:t>Kerv</a:t>
            </a:r>
            <a:r>
              <a:rPr lang="en-GB" sz="900" b="1" dirty="0">
                <a:solidFill>
                  <a:schemeClr val="accent6"/>
                </a:solidFill>
              </a:rPr>
              <a:t>. LDC did however retain a minority stake by reinvesting £30m into </a:t>
            </a:r>
            <a:r>
              <a:rPr lang="en-GB" sz="900" b="1" dirty="0" err="1">
                <a:solidFill>
                  <a:schemeClr val="accent6"/>
                </a:solidFill>
              </a:rPr>
              <a:t>Kerv</a:t>
            </a:r>
            <a:r>
              <a:rPr lang="en-GB" sz="900" b="1" dirty="0">
                <a:solidFill>
                  <a:schemeClr val="accent6"/>
                </a:solidFill>
              </a:rPr>
              <a:t>. The current UK managed services market is discussed further overleaf.</a:t>
            </a:r>
          </a:p>
          <a:p>
            <a:pPr marL="171450" indent="-171450">
              <a:buFont typeface="Arial" panose="020B0604020202020204" pitchFamily="34" charset="0"/>
              <a:buChar char="•"/>
            </a:pPr>
            <a:endParaRPr lang="en-GB" sz="900" b="1" dirty="0">
              <a:solidFill>
                <a:schemeClr val="accent6"/>
              </a:solidFill>
            </a:endParaRPr>
          </a:p>
          <a:p>
            <a:pPr marL="171450" indent="-171450">
              <a:buFont typeface="Arial" panose="020B0604020202020204" pitchFamily="34" charset="0"/>
              <a:buChar char="•"/>
            </a:pPr>
            <a:r>
              <a:rPr lang="en-GB" sz="900" b="1" dirty="0">
                <a:solidFill>
                  <a:schemeClr val="accent6"/>
                </a:solidFill>
              </a:rPr>
              <a:t>Software and technology focused PE house, </a:t>
            </a:r>
            <a:r>
              <a:rPr lang="en-GB" sz="900" b="1" dirty="0" err="1">
                <a:solidFill>
                  <a:schemeClr val="accent6"/>
                </a:solidFill>
              </a:rPr>
              <a:t>Bowmark</a:t>
            </a:r>
            <a:r>
              <a:rPr lang="en-GB" sz="900" b="1" dirty="0">
                <a:solidFill>
                  <a:schemeClr val="accent6"/>
                </a:solidFill>
              </a:rPr>
              <a:t> Capital, completed 4 investments in Q1 2024. Three bolt-</a:t>
            </a:r>
            <a:r>
              <a:rPr lang="en-GB" sz="900" b="1" dirty="0" err="1">
                <a:solidFill>
                  <a:schemeClr val="accent6"/>
                </a:solidFill>
              </a:rPr>
              <a:t>ons</a:t>
            </a:r>
            <a:r>
              <a:rPr lang="en-GB" sz="900" b="1" dirty="0">
                <a:solidFill>
                  <a:schemeClr val="accent6"/>
                </a:solidFill>
              </a:rPr>
              <a:t>, and one direct investment in February which was of </a:t>
            </a:r>
            <a:r>
              <a:rPr lang="en-GB" sz="900" b="1" dirty="0" err="1">
                <a:solidFill>
                  <a:schemeClr val="accent6"/>
                </a:solidFill>
              </a:rPr>
              <a:t>CubeLogic</a:t>
            </a:r>
            <a:r>
              <a:rPr lang="en-GB" sz="900" b="1" dirty="0">
                <a:solidFill>
                  <a:schemeClr val="accent6"/>
                </a:solidFill>
              </a:rPr>
              <a:t>. </a:t>
            </a:r>
            <a:r>
              <a:rPr lang="en-GB" sz="900" b="1" dirty="0" err="1">
                <a:solidFill>
                  <a:schemeClr val="accent6"/>
                </a:solidFill>
              </a:rPr>
              <a:t>CubeLogic</a:t>
            </a:r>
            <a:r>
              <a:rPr lang="en-GB" sz="900" b="1" dirty="0">
                <a:solidFill>
                  <a:schemeClr val="accent6"/>
                </a:solidFill>
              </a:rPr>
              <a:t> has developed a risk management SaaS solution for customers in the energy, commodities and financial services sectors. This transaction also sees </a:t>
            </a:r>
            <a:r>
              <a:rPr lang="en-GB" sz="900" b="1" dirty="0" err="1">
                <a:solidFill>
                  <a:schemeClr val="accent6"/>
                </a:solidFill>
              </a:rPr>
              <a:t>CubeLogic</a:t>
            </a:r>
            <a:r>
              <a:rPr lang="en-GB" sz="900" b="1" dirty="0">
                <a:solidFill>
                  <a:schemeClr val="accent6"/>
                </a:solidFill>
              </a:rPr>
              <a:t> embark on its secondary PE investment, as primary investors, Growth Capital Partners exited entirely after nearly four years of ownership. </a:t>
            </a:r>
          </a:p>
          <a:p>
            <a:pPr marL="171450" indent="-171450">
              <a:buFont typeface="Arial" panose="020B0604020202020204" pitchFamily="34" charset="0"/>
              <a:buChar char="•"/>
            </a:pPr>
            <a:endParaRPr lang="en-GB" sz="900" b="1" dirty="0">
              <a:solidFill>
                <a:schemeClr val="accent6"/>
              </a:solidFill>
            </a:endParaRPr>
          </a:p>
          <a:p>
            <a:pPr marL="171450" indent="-171450">
              <a:buFont typeface="Arial" panose="020B0604020202020204" pitchFamily="34" charset="0"/>
              <a:buChar char="•"/>
            </a:pPr>
            <a:r>
              <a:rPr lang="en-GB" sz="900" b="1" dirty="0">
                <a:solidFill>
                  <a:schemeClr val="accent6"/>
                </a:solidFill>
              </a:rPr>
              <a:t>Q1 international PE appetite remains buoyant from 2023 levels. Sweden-based PE, Nordic Capital, acquired a majority stake in </a:t>
            </a:r>
            <a:r>
              <a:rPr lang="en-GB" sz="900" b="1" dirty="0" err="1">
                <a:solidFill>
                  <a:schemeClr val="accent6"/>
                </a:solidFill>
              </a:rPr>
              <a:t>ActiveViam</a:t>
            </a:r>
            <a:r>
              <a:rPr lang="en-GB" sz="900" b="1" dirty="0">
                <a:solidFill>
                  <a:schemeClr val="accent6"/>
                </a:solidFill>
              </a:rPr>
              <a:t>, a London-based provider of data analytics solutions for the financial services sector from US growth capital firm, Guidepost Growth Management. Nordic Capital has highlighted M&amp;A as part of </a:t>
            </a:r>
            <a:r>
              <a:rPr lang="en-GB" sz="900" b="1" dirty="0" err="1">
                <a:solidFill>
                  <a:schemeClr val="accent6"/>
                </a:solidFill>
              </a:rPr>
              <a:t>ActiveViam’s</a:t>
            </a:r>
            <a:r>
              <a:rPr lang="en-GB" sz="900" b="1" dirty="0">
                <a:solidFill>
                  <a:schemeClr val="accent6"/>
                </a:solidFill>
              </a:rPr>
              <a:t> growth strategy moving forward, so we may see a buy and build strategy develop as 2024 progresses for </a:t>
            </a:r>
            <a:r>
              <a:rPr lang="en-GB" sz="900" b="1" dirty="0" err="1">
                <a:solidFill>
                  <a:schemeClr val="accent6"/>
                </a:solidFill>
              </a:rPr>
              <a:t>ActiveViam</a:t>
            </a:r>
            <a:r>
              <a:rPr lang="en-GB" sz="900" b="1" dirty="0">
                <a:solidFill>
                  <a:schemeClr val="accent6"/>
                </a:solidFill>
              </a:rPr>
              <a:t>. US-based continued appetite for UK targets was demonstrated by Boston-based Great Hill Partners’ majority investment and combination of two employee benefits software platforms, </a:t>
            </a:r>
            <a:r>
              <a:rPr lang="en-GB" sz="900" b="1" dirty="0" err="1">
                <a:solidFill>
                  <a:schemeClr val="accent6"/>
                </a:solidFill>
              </a:rPr>
              <a:t>Vivup</a:t>
            </a:r>
            <a:r>
              <a:rPr lang="en-GB" sz="900" b="1" dirty="0">
                <a:solidFill>
                  <a:schemeClr val="accent6"/>
                </a:solidFill>
              </a:rPr>
              <a:t> and </a:t>
            </a:r>
            <a:r>
              <a:rPr lang="en-GB" sz="900" b="1" dirty="0" err="1">
                <a:solidFill>
                  <a:schemeClr val="accent6"/>
                </a:solidFill>
              </a:rPr>
              <a:t>Perkbox</a:t>
            </a:r>
            <a:r>
              <a:rPr lang="en-GB" sz="900" b="1" dirty="0">
                <a:solidFill>
                  <a:schemeClr val="accent6"/>
                </a:solidFill>
              </a:rPr>
              <a:t>, for a consideration of £130m in March. </a:t>
            </a:r>
          </a:p>
          <a:p>
            <a:pPr marL="171450" indent="-171450">
              <a:buFont typeface="Arial" panose="020B0604020202020204" pitchFamily="34" charset="0"/>
              <a:buChar char="•"/>
            </a:pPr>
            <a:endParaRPr lang="en-GB" sz="900" b="1" dirty="0">
              <a:solidFill>
                <a:schemeClr val="accent6"/>
              </a:solidFill>
            </a:endParaRPr>
          </a:p>
        </p:txBody>
      </p:sp>
      <p:sp>
        <p:nvSpPr>
          <p:cNvPr id="6" name="Text Placeholder 5">
            <a:extLst>
              <a:ext uri="{FF2B5EF4-FFF2-40B4-BE49-F238E27FC236}">
                <a16:creationId xmlns:a16="http://schemas.microsoft.com/office/drawing/2014/main" id="{B9DB6515-4AEA-4950-B91D-E3C14E7C9600}"/>
              </a:ext>
            </a:extLst>
          </p:cNvPr>
          <p:cNvSpPr>
            <a:spLocks noGrp="1"/>
          </p:cNvSpPr>
          <p:nvPr>
            <p:ph type="body" sz="quarter" idx="13"/>
          </p:nvPr>
        </p:nvSpPr>
        <p:spPr/>
        <p:txBody>
          <a:bodyPr/>
          <a:lstStyle/>
          <a:p>
            <a:r>
              <a:rPr lang="en-GB"/>
              <a:t>Recent Private Equity deals in the UK IT &amp; Technology sector</a:t>
            </a:r>
          </a:p>
        </p:txBody>
      </p:sp>
      <p:sp>
        <p:nvSpPr>
          <p:cNvPr id="2" name="Title 1">
            <a:extLst>
              <a:ext uri="{FF2B5EF4-FFF2-40B4-BE49-F238E27FC236}">
                <a16:creationId xmlns:a16="http://schemas.microsoft.com/office/drawing/2014/main" id="{1AF065A1-D4E4-4E13-B8B5-2E92DE6F896D}"/>
              </a:ext>
            </a:extLst>
          </p:cNvPr>
          <p:cNvSpPr>
            <a:spLocks noGrp="1"/>
          </p:cNvSpPr>
          <p:nvPr>
            <p:ph type="title"/>
          </p:nvPr>
        </p:nvSpPr>
        <p:spPr>
          <a:xfrm>
            <a:off x="518688" y="328295"/>
            <a:ext cx="9622632" cy="625382"/>
          </a:xfrm>
        </p:spPr>
        <p:txBody>
          <a:bodyPr/>
          <a:lstStyle/>
          <a:p>
            <a:r>
              <a:rPr lang="en-GB"/>
              <a:t>Notable transactions – Private Equity </a:t>
            </a:r>
          </a:p>
        </p:txBody>
      </p:sp>
      <p:sp>
        <p:nvSpPr>
          <p:cNvPr id="3" name="Rectangle: Rounded Corners 2">
            <a:extLst>
              <a:ext uri="{FF2B5EF4-FFF2-40B4-BE49-F238E27FC236}">
                <a16:creationId xmlns:a16="http://schemas.microsoft.com/office/drawing/2014/main" id="{4C98EA4D-D1B1-C291-901F-8776665496C5}"/>
              </a:ext>
            </a:extLst>
          </p:cNvPr>
          <p:cNvSpPr/>
          <p:nvPr/>
        </p:nvSpPr>
        <p:spPr>
          <a:xfrm>
            <a:off x="603250" y="1617572"/>
            <a:ext cx="4664075" cy="3249842"/>
          </a:xfrm>
          <a:prstGeom prst="roundRect">
            <a:avLst>
              <a:gd name="adj" fmla="val 6636"/>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56E6008-1B29-0EE8-6D8B-F7B9F46147E7}"/>
              </a:ext>
            </a:extLst>
          </p:cNvPr>
          <p:cNvSpPr txBox="1"/>
          <p:nvPr/>
        </p:nvSpPr>
        <p:spPr>
          <a:xfrm>
            <a:off x="651281" y="1691603"/>
            <a:ext cx="2933700" cy="261610"/>
          </a:xfrm>
          <a:prstGeom prst="rect">
            <a:avLst/>
          </a:prstGeom>
          <a:noFill/>
        </p:spPr>
        <p:txBody>
          <a:bodyPr wrap="square" rtlCol="0">
            <a:spAutoFit/>
          </a:bodyPr>
          <a:lstStyle/>
          <a:p>
            <a:r>
              <a:rPr lang="en-GB" sz="1100" b="1">
                <a:solidFill>
                  <a:srgbClr val="575756"/>
                </a:solidFill>
              </a:rPr>
              <a:t>IT consulting &amp; other</a:t>
            </a:r>
          </a:p>
        </p:txBody>
      </p:sp>
      <p:sp>
        <p:nvSpPr>
          <p:cNvPr id="21" name="Isosceles Triangle 20">
            <a:extLst>
              <a:ext uri="{FF2B5EF4-FFF2-40B4-BE49-F238E27FC236}">
                <a16:creationId xmlns:a16="http://schemas.microsoft.com/office/drawing/2014/main" id="{998F7A8E-EF24-BFFA-7A31-643FA875477D}"/>
              </a:ext>
            </a:extLst>
          </p:cNvPr>
          <p:cNvSpPr/>
          <p:nvPr/>
        </p:nvSpPr>
        <p:spPr>
          <a:xfrm rot="16200000">
            <a:off x="2558744" y="964869"/>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D346175-A6EA-5F94-854D-9FB9F5085722}"/>
              </a:ext>
            </a:extLst>
          </p:cNvPr>
          <p:cNvSpPr>
            <a:spLocks noChangeAspect="1"/>
          </p:cNvSpPr>
          <p:nvPr/>
        </p:nvSpPr>
        <p:spPr>
          <a:xfrm>
            <a:off x="1043501" y="2194997"/>
            <a:ext cx="792000" cy="793118"/>
          </a:xfrm>
          <a:prstGeom prst="ellipse">
            <a:avLst/>
          </a:prstGeom>
          <a:solidFill>
            <a:schemeClr val="tx1"/>
          </a:solidFill>
          <a:ln w="19050">
            <a:solidFill>
              <a:srgbClr val="DAD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CABC1DB-FD90-215E-92FC-9C213BD9854B}"/>
              </a:ext>
            </a:extLst>
          </p:cNvPr>
          <p:cNvSpPr>
            <a:spLocks noChangeAspect="1"/>
          </p:cNvSpPr>
          <p:nvPr/>
        </p:nvSpPr>
        <p:spPr>
          <a:xfrm>
            <a:off x="4165975" y="2194997"/>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0A42335D-055F-0E05-8189-2F7B251B3246}"/>
              </a:ext>
            </a:extLst>
          </p:cNvPr>
          <p:cNvSpPr txBox="1"/>
          <p:nvPr/>
        </p:nvSpPr>
        <p:spPr>
          <a:xfrm>
            <a:off x="1383369" y="1946040"/>
            <a:ext cx="3142751" cy="246221"/>
          </a:xfrm>
          <a:prstGeom prst="rect">
            <a:avLst/>
          </a:prstGeom>
          <a:noFill/>
        </p:spPr>
        <p:txBody>
          <a:bodyPr wrap="square" rtlCol="0">
            <a:spAutoFit/>
          </a:bodyPr>
          <a:lstStyle/>
          <a:p>
            <a:pPr algn="ctr"/>
            <a:r>
              <a:rPr lang="en-GB" sz="1000" b="1">
                <a:solidFill>
                  <a:srgbClr val="575756"/>
                </a:solidFill>
              </a:rPr>
              <a:t>January 2024</a:t>
            </a:r>
          </a:p>
        </p:txBody>
      </p:sp>
      <p:sp>
        <p:nvSpPr>
          <p:cNvPr id="27" name="TextBox 26">
            <a:extLst>
              <a:ext uri="{FF2B5EF4-FFF2-40B4-BE49-F238E27FC236}">
                <a16:creationId xmlns:a16="http://schemas.microsoft.com/office/drawing/2014/main" id="{3BE771E9-B234-8B15-1AB8-6E38E38B52FE}"/>
              </a:ext>
            </a:extLst>
          </p:cNvPr>
          <p:cNvSpPr txBox="1"/>
          <p:nvPr/>
        </p:nvSpPr>
        <p:spPr>
          <a:xfrm>
            <a:off x="1383369" y="2998720"/>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28" name="TextBox 27">
            <a:extLst>
              <a:ext uri="{FF2B5EF4-FFF2-40B4-BE49-F238E27FC236}">
                <a16:creationId xmlns:a16="http://schemas.microsoft.com/office/drawing/2014/main" id="{638CFFD2-BC43-3174-2CCE-203CEF0BADD7}"/>
              </a:ext>
            </a:extLst>
          </p:cNvPr>
          <p:cNvSpPr txBox="1"/>
          <p:nvPr/>
        </p:nvSpPr>
        <p:spPr>
          <a:xfrm>
            <a:off x="2468434" y="2468446"/>
            <a:ext cx="972620" cy="246221"/>
          </a:xfrm>
          <a:prstGeom prst="rect">
            <a:avLst/>
          </a:prstGeom>
          <a:noFill/>
        </p:spPr>
        <p:txBody>
          <a:bodyPr wrap="square" rtlCol="0">
            <a:spAutoFit/>
          </a:bodyPr>
          <a:lstStyle/>
          <a:p>
            <a:pPr algn="ctr"/>
            <a:r>
              <a:rPr lang="en-GB" sz="1000" b="1">
                <a:solidFill>
                  <a:srgbClr val="575756"/>
                </a:solidFill>
              </a:rPr>
              <a:t>£250m</a:t>
            </a:r>
          </a:p>
        </p:txBody>
      </p:sp>
      <p:sp>
        <p:nvSpPr>
          <p:cNvPr id="33" name="TextBox 32">
            <a:extLst>
              <a:ext uri="{FF2B5EF4-FFF2-40B4-BE49-F238E27FC236}">
                <a16:creationId xmlns:a16="http://schemas.microsoft.com/office/drawing/2014/main" id="{1684AD5C-9C96-369B-CEBD-6CBF9764962B}"/>
              </a:ext>
            </a:extLst>
          </p:cNvPr>
          <p:cNvSpPr txBox="1"/>
          <p:nvPr/>
        </p:nvSpPr>
        <p:spPr>
          <a:xfrm>
            <a:off x="651281" y="3319887"/>
            <a:ext cx="2933700" cy="261610"/>
          </a:xfrm>
          <a:prstGeom prst="rect">
            <a:avLst/>
          </a:prstGeom>
          <a:noFill/>
        </p:spPr>
        <p:txBody>
          <a:bodyPr wrap="square" rtlCol="0">
            <a:spAutoFit/>
          </a:bodyPr>
          <a:lstStyle/>
          <a:p>
            <a:r>
              <a:rPr lang="en-GB" sz="1100" b="1">
                <a:solidFill>
                  <a:srgbClr val="575756"/>
                </a:solidFill>
              </a:rPr>
              <a:t>Fintech</a:t>
            </a:r>
          </a:p>
        </p:txBody>
      </p:sp>
      <p:sp>
        <p:nvSpPr>
          <p:cNvPr id="34" name="Isosceles Triangle 33">
            <a:extLst>
              <a:ext uri="{FF2B5EF4-FFF2-40B4-BE49-F238E27FC236}">
                <a16:creationId xmlns:a16="http://schemas.microsoft.com/office/drawing/2014/main" id="{89ADDEF5-1E06-732F-FBB8-8B6D267D92F0}"/>
              </a:ext>
            </a:extLst>
          </p:cNvPr>
          <p:cNvSpPr/>
          <p:nvPr/>
        </p:nvSpPr>
        <p:spPr>
          <a:xfrm rot="16200000">
            <a:off x="2558744" y="2497697"/>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C0FC44E-ECB1-18B5-63E6-43F3EEE5B82A}"/>
              </a:ext>
            </a:extLst>
          </p:cNvPr>
          <p:cNvSpPr>
            <a:spLocks noChangeAspect="1"/>
          </p:cNvSpPr>
          <p:nvPr/>
        </p:nvSpPr>
        <p:spPr>
          <a:xfrm>
            <a:off x="1043501" y="3727825"/>
            <a:ext cx="792000" cy="793118"/>
          </a:xfrm>
          <a:prstGeom prst="ellipse">
            <a:avLst/>
          </a:prstGeom>
          <a:solidFill>
            <a:schemeClr val="tx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36" name="Oval 35">
            <a:extLst>
              <a:ext uri="{FF2B5EF4-FFF2-40B4-BE49-F238E27FC236}">
                <a16:creationId xmlns:a16="http://schemas.microsoft.com/office/drawing/2014/main" id="{DF47AC26-AAF1-9B7F-B4D4-3F3959545188}"/>
              </a:ext>
            </a:extLst>
          </p:cNvPr>
          <p:cNvSpPr>
            <a:spLocks noChangeAspect="1"/>
          </p:cNvSpPr>
          <p:nvPr/>
        </p:nvSpPr>
        <p:spPr>
          <a:xfrm>
            <a:off x="4165975" y="3727825"/>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CC5AC37B-5335-D1B3-4D81-FF8CF1C179B2}"/>
              </a:ext>
            </a:extLst>
          </p:cNvPr>
          <p:cNvSpPr txBox="1"/>
          <p:nvPr/>
        </p:nvSpPr>
        <p:spPr>
          <a:xfrm>
            <a:off x="1383369" y="3479759"/>
            <a:ext cx="3142751" cy="246221"/>
          </a:xfrm>
          <a:prstGeom prst="rect">
            <a:avLst/>
          </a:prstGeom>
          <a:noFill/>
        </p:spPr>
        <p:txBody>
          <a:bodyPr wrap="square" rtlCol="0">
            <a:spAutoFit/>
          </a:bodyPr>
          <a:lstStyle/>
          <a:p>
            <a:pPr algn="ctr"/>
            <a:r>
              <a:rPr lang="en-GB" sz="1000" b="1">
                <a:solidFill>
                  <a:srgbClr val="575756"/>
                </a:solidFill>
              </a:rPr>
              <a:t>February 2024</a:t>
            </a:r>
          </a:p>
        </p:txBody>
      </p:sp>
      <p:sp>
        <p:nvSpPr>
          <p:cNvPr id="38" name="TextBox 37">
            <a:extLst>
              <a:ext uri="{FF2B5EF4-FFF2-40B4-BE49-F238E27FC236}">
                <a16:creationId xmlns:a16="http://schemas.microsoft.com/office/drawing/2014/main" id="{C612BA10-5C54-4BC1-1095-AC08DD16E0B1}"/>
              </a:ext>
            </a:extLst>
          </p:cNvPr>
          <p:cNvSpPr txBox="1"/>
          <p:nvPr/>
        </p:nvSpPr>
        <p:spPr>
          <a:xfrm>
            <a:off x="1383369" y="4539393"/>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39" name="TextBox 38">
            <a:extLst>
              <a:ext uri="{FF2B5EF4-FFF2-40B4-BE49-F238E27FC236}">
                <a16:creationId xmlns:a16="http://schemas.microsoft.com/office/drawing/2014/main" id="{4E3A7EB7-7701-044E-126F-7A0F0512A81B}"/>
              </a:ext>
            </a:extLst>
          </p:cNvPr>
          <p:cNvSpPr txBox="1"/>
          <p:nvPr/>
        </p:nvSpPr>
        <p:spPr>
          <a:xfrm>
            <a:off x="2513418" y="4001274"/>
            <a:ext cx="882652" cy="246221"/>
          </a:xfrm>
          <a:prstGeom prst="rect">
            <a:avLst/>
          </a:prstGeom>
          <a:noFill/>
        </p:spPr>
        <p:txBody>
          <a:bodyPr wrap="square" rtlCol="0">
            <a:spAutoFit/>
          </a:bodyPr>
          <a:lstStyle/>
          <a:p>
            <a:pPr algn="ctr"/>
            <a:r>
              <a:rPr lang="en-GB" sz="1000" b="1">
                <a:solidFill>
                  <a:srgbClr val="575756"/>
                </a:solidFill>
              </a:rPr>
              <a:t>Undisclosed</a:t>
            </a:r>
            <a:endParaRPr lang="en-GB" sz="1000" b="1">
              <a:solidFill>
                <a:srgbClr val="575756"/>
              </a:solidFill>
              <a:highlight>
                <a:srgbClr val="FFFF00"/>
              </a:highlight>
            </a:endParaRPr>
          </a:p>
        </p:txBody>
      </p:sp>
      <p:sp>
        <p:nvSpPr>
          <p:cNvPr id="51" name="TextBox 50">
            <a:extLst>
              <a:ext uri="{FF2B5EF4-FFF2-40B4-BE49-F238E27FC236}">
                <a16:creationId xmlns:a16="http://schemas.microsoft.com/office/drawing/2014/main" id="{9EA3B6A3-B54F-A01B-B162-80028B0A3198}"/>
              </a:ext>
            </a:extLst>
          </p:cNvPr>
          <p:cNvSpPr txBox="1"/>
          <p:nvPr/>
        </p:nvSpPr>
        <p:spPr>
          <a:xfrm>
            <a:off x="551298" y="6970691"/>
            <a:ext cx="5362313" cy="338554"/>
          </a:xfrm>
          <a:prstGeom prst="rect">
            <a:avLst/>
          </a:prstGeom>
          <a:noFill/>
        </p:spPr>
        <p:txBody>
          <a:bodyPr wrap="square" rtlCol="0">
            <a:spAutoFit/>
          </a:bodyPr>
          <a:lstStyle/>
          <a:p>
            <a:r>
              <a:rPr lang="en-GB" sz="800" i="1" dirty="0">
                <a:solidFill>
                  <a:srgbClr val="575756"/>
                </a:solidFill>
              </a:rPr>
              <a:t>Source: </a:t>
            </a:r>
            <a:r>
              <a:rPr lang="en-GB" sz="800" i="1" dirty="0" err="1">
                <a:solidFill>
                  <a:srgbClr val="575756"/>
                </a:solidFill>
              </a:rPr>
              <a:t>Mergermarket</a:t>
            </a:r>
            <a:r>
              <a:rPr lang="en-GB" sz="800" i="1" dirty="0">
                <a:solidFill>
                  <a:srgbClr val="575756"/>
                </a:solidFill>
              </a:rPr>
              <a:t> and, Lexington analysis</a:t>
            </a:r>
          </a:p>
          <a:p>
            <a:r>
              <a:rPr lang="en-GB" sz="800" i="1" dirty="0">
                <a:solidFill>
                  <a:srgbClr val="575756"/>
                </a:solidFill>
              </a:rPr>
              <a:t>Note: All values presented are investment amounts</a:t>
            </a:r>
          </a:p>
        </p:txBody>
      </p:sp>
      <p:sp>
        <p:nvSpPr>
          <p:cNvPr id="11" name="AutoShape 2" descr="CBPE logo">
            <a:extLst>
              <a:ext uri="{FF2B5EF4-FFF2-40B4-BE49-F238E27FC236}">
                <a16:creationId xmlns:a16="http://schemas.microsoft.com/office/drawing/2014/main" id="{BCD0ACF4-E0BA-EBAE-39F3-3CBE5544B092}"/>
              </a:ext>
            </a:extLst>
          </p:cNvPr>
          <p:cNvSpPr>
            <a:spLocks noChangeAspect="1" noChangeArrowheads="1"/>
          </p:cNvSpPr>
          <p:nvPr/>
        </p:nvSpPr>
        <p:spPr bwMode="auto">
          <a:xfrm>
            <a:off x="5192713" y="3375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Slide Number Placeholder 4">
            <a:extLst>
              <a:ext uri="{FF2B5EF4-FFF2-40B4-BE49-F238E27FC236}">
                <a16:creationId xmlns:a16="http://schemas.microsoft.com/office/drawing/2014/main" id="{C890DACC-9A5A-E172-833C-F94CF53A08D2}"/>
              </a:ext>
            </a:extLst>
          </p:cNvPr>
          <p:cNvSpPr>
            <a:spLocks noGrp="1"/>
          </p:cNvSpPr>
          <p:nvPr>
            <p:ph type="sldNum" sz="quarter" idx="16"/>
          </p:nvPr>
        </p:nvSpPr>
        <p:spPr>
          <a:xfrm>
            <a:off x="7658288" y="6838581"/>
            <a:ext cx="2482227" cy="4024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09D9-2F62-42FE-A7F8-9F0C18800B2F}" type="slidenum">
              <a:rPr kumimoji="0" lang="en-GB" sz="1052" b="0" i="0" u="none" strike="noStrike" kern="1200" cap="none" spc="0" normalizeH="0" baseline="0" noProof="0" smtClean="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52" b="0" i="0" u="none" strike="noStrike" kern="1200" cap="none" spc="0" normalizeH="0" baseline="0" noProof="0" dirty="0">
              <a:ln>
                <a:noFill/>
              </a:ln>
              <a:solidFill>
                <a:srgbClr val="2D2A43"/>
              </a:solidFill>
              <a:effectLst/>
              <a:uLnTx/>
              <a:uFillTx/>
              <a:latin typeface="Urbanist" panose="020B0A04040200000203" pitchFamily="34" charset="77"/>
              <a:ea typeface="Urbanist" panose="020B0A04040200000203" pitchFamily="34" charset="77"/>
              <a:cs typeface="Urbanist" panose="020B0A04040200000203" pitchFamily="34" charset="77"/>
            </a:endParaRPr>
          </a:p>
        </p:txBody>
      </p:sp>
      <p:sp>
        <p:nvSpPr>
          <p:cNvPr id="14" name="Rectangle: Rounded Corners 13">
            <a:extLst>
              <a:ext uri="{FF2B5EF4-FFF2-40B4-BE49-F238E27FC236}">
                <a16:creationId xmlns:a16="http://schemas.microsoft.com/office/drawing/2014/main" id="{B36A1F93-B67A-ED5B-D3CB-AF6F05382ED7}"/>
              </a:ext>
            </a:extLst>
          </p:cNvPr>
          <p:cNvSpPr/>
          <p:nvPr/>
        </p:nvSpPr>
        <p:spPr>
          <a:xfrm>
            <a:off x="5405438" y="1617571"/>
            <a:ext cx="4664075" cy="3249843"/>
          </a:xfrm>
          <a:prstGeom prst="roundRect">
            <a:avLst>
              <a:gd name="adj" fmla="val 6880"/>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ADCA6C-A55B-C7CA-8887-C381536AD9DA}"/>
              </a:ext>
            </a:extLst>
          </p:cNvPr>
          <p:cNvSpPr txBox="1"/>
          <p:nvPr/>
        </p:nvSpPr>
        <p:spPr>
          <a:xfrm>
            <a:off x="5457482" y="1691603"/>
            <a:ext cx="2933700" cy="261610"/>
          </a:xfrm>
          <a:prstGeom prst="rect">
            <a:avLst/>
          </a:prstGeom>
          <a:noFill/>
        </p:spPr>
        <p:txBody>
          <a:bodyPr wrap="square" rtlCol="0">
            <a:spAutoFit/>
          </a:bodyPr>
          <a:lstStyle/>
          <a:p>
            <a:r>
              <a:rPr lang="en-GB" sz="1100" b="1" dirty="0">
                <a:solidFill>
                  <a:srgbClr val="575756"/>
                </a:solidFill>
              </a:rPr>
              <a:t>Software development</a:t>
            </a:r>
            <a:endParaRPr lang="en-GB" sz="1100" b="1" dirty="0">
              <a:solidFill>
                <a:srgbClr val="575756"/>
              </a:solidFill>
              <a:highlight>
                <a:srgbClr val="FFFF00"/>
              </a:highlight>
            </a:endParaRPr>
          </a:p>
        </p:txBody>
      </p:sp>
      <p:sp>
        <p:nvSpPr>
          <p:cNvPr id="31" name="Isosceles Triangle 30">
            <a:extLst>
              <a:ext uri="{FF2B5EF4-FFF2-40B4-BE49-F238E27FC236}">
                <a16:creationId xmlns:a16="http://schemas.microsoft.com/office/drawing/2014/main" id="{16936694-69FE-00F7-D803-CF6D485D2D66}"/>
              </a:ext>
            </a:extLst>
          </p:cNvPr>
          <p:cNvSpPr/>
          <p:nvPr/>
        </p:nvSpPr>
        <p:spPr>
          <a:xfrm rot="16200000">
            <a:off x="7364945" y="964869"/>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8C85B7E-DF9D-70A0-B95A-FC0913F60D35}"/>
              </a:ext>
            </a:extLst>
          </p:cNvPr>
          <p:cNvSpPr>
            <a:spLocks noChangeAspect="1"/>
          </p:cNvSpPr>
          <p:nvPr/>
        </p:nvSpPr>
        <p:spPr>
          <a:xfrm>
            <a:off x="5870348" y="2194997"/>
            <a:ext cx="792000" cy="793118"/>
          </a:xfrm>
          <a:prstGeom prst="ellipse">
            <a:avLst/>
          </a:prstGeom>
          <a:solidFill>
            <a:schemeClr val="tx1"/>
          </a:solidFill>
          <a:ln w="19050">
            <a:solidFill>
              <a:srgbClr val="DAD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47CD320-FE7E-0BB7-8E13-7B6A24150235}"/>
              </a:ext>
            </a:extLst>
          </p:cNvPr>
          <p:cNvSpPr>
            <a:spLocks noChangeAspect="1"/>
          </p:cNvSpPr>
          <p:nvPr/>
        </p:nvSpPr>
        <p:spPr>
          <a:xfrm>
            <a:off x="8991632" y="2194997"/>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6EB04831-766A-1E88-FD19-18C19634137B}"/>
              </a:ext>
            </a:extLst>
          </p:cNvPr>
          <p:cNvSpPr txBox="1"/>
          <p:nvPr/>
        </p:nvSpPr>
        <p:spPr>
          <a:xfrm>
            <a:off x="6189570" y="1946040"/>
            <a:ext cx="3142751" cy="246221"/>
          </a:xfrm>
          <a:prstGeom prst="rect">
            <a:avLst/>
          </a:prstGeom>
          <a:noFill/>
        </p:spPr>
        <p:txBody>
          <a:bodyPr wrap="square" rtlCol="0">
            <a:spAutoFit/>
          </a:bodyPr>
          <a:lstStyle/>
          <a:p>
            <a:pPr algn="ctr"/>
            <a:r>
              <a:rPr lang="en-GB" sz="1000" b="1">
                <a:solidFill>
                  <a:srgbClr val="575756"/>
                </a:solidFill>
              </a:rPr>
              <a:t>February 2024</a:t>
            </a:r>
          </a:p>
        </p:txBody>
      </p:sp>
      <p:sp>
        <p:nvSpPr>
          <p:cNvPr id="46" name="TextBox 45">
            <a:extLst>
              <a:ext uri="{FF2B5EF4-FFF2-40B4-BE49-F238E27FC236}">
                <a16:creationId xmlns:a16="http://schemas.microsoft.com/office/drawing/2014/main" id="{B5CD8BA1-1525-F777-3137-297BDB54E8B1}"/>
              </a:ext>
            </a:extLst>
          </p:cNvPr>
          <p:cNvSpPr txBox="1"/>
          <p:nvPr/>
        </p:nvSpPr>
        <p:spPr>
          <a:xfrm>
            <a:off x="6189570" y="2998720"/>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47" name="TextBox 46">
            <a:extLst>
              <a:ext uri="{FF2B5EF4-FFF2-40B4-BE49-F238E27FC236}">
                <a16:creationId xmlns:a16="http://schemas.microsoft.com/office/drawing/2014/main" id="{2A086EDA-4F8E-8056-3E61-4223E0BE873C}"/>
              </a:ext>
            </a:extLst>
          </p:cNvPr>
          <p:cNvSpPr txBox="1"/>
          <p:nvPr/>
        </p:nvSpPr>
        <p:spPr>
          <a:xfrm>
            <a:off x="7275483" y="2468446"/>
            <a:ext cx="970925" cy="246221"/>
          </a:xfrm>
          <a:prstGeom prst="rect">
            <a:avLst/>
          </a:prstGeom>
          <a:noFill/>
        </p:spPr>
        <p:txBody>
          <a:bodyPr wrap="square" rtlCol="0">
            <a:spAutoFit/>
          </a:bodyPr>
          <a:lstStyle/>
          <a:p>
            <a:pPr algn="ctr"/>
            <a:r>
              <a:rPr lang="en-GB" sz="1000" b="1">
                <a:solidFill>
                  <a:srgbClr val="575756"/>
                </a:solidFill>
              </a:rPr>
              <a:t>Undisclosed</a:t>
            </a:r>
          </a:p>
        </p:txBody>
      </p:sp>
      <p:sp>
        <p:nvSpPr>
          <p:cNvPr id="48" name="TextBox 47">
            <a:extLst>
              <a:ext uri="{FF2B5EF4-FFF2-40B4-BE49-F238E27FC236}">
                <a16:creationId xmlns:a16="http://schemas.microsoft.com/office/drawing/2014/main" id="{09C255F7-0294-F6EF-65F1-90CC55B041BB}"/>
              </a:ext>
            </a:extLst>
          </p:cNvPr>
          <p:cNvSpPr txBox="1"/>
          <p:nvPr/>
        </p:nvSpPr>
        <p:spPr>
          <a:xfrm>
            <a:off x="5457482" y="3319887"/>
            <a:ext cx="2933700" cy="261610"/>
          </a:xfrm>
          <a:prstGeom prst="rect">
            <a:avLst/>
          </a:prstGeom>
          <a:noFill/>
        </p:spPr>
        <p:txBody>
          <a:bodyPr wrap="square" rtlCol="0">
            <a:spAutoFit/>
          </a:bodyPr>
          <a:lstStyle/>
          <a:p>
            <a:r>
              <a:rPr lang="en-GB" sz="1100" b="1" dirty="0">
                <a:solidFill>
                  <a:srgbClr val="575756"/>
                </a:solidFill>
              </a:rPr>
              <a:t>Software development</a:t>
            </a:r>
          </a:p>
        </p:txBody>
      </p:sp>
      <p:sp>
        <p:nvSpPr>
          <p:cNvPr id="49" name="Isosceles Triangle 48">
            <a:extLst>
              <a:ext uri="{FF2B5EF4-FFF2-40B4-BE49-F238E27FC236}">
                <a16:creationId xmlns:a16="http://schemas.microsoft.com/office/drawing/2014/main" id="{E3C15123-1C81-E22D-7EE1-B007BD96A023}"/>
              </a:ext>
            </a:extLst>
          </p:cNvPr>
          <p:cNvSpPr/>
          <p:nvPr/>
        </p:nvSpPr>
        <p:spPr>
          <a:xfrm rot="16200000">
            <a:off x="7364945" y="2497697"/>
            <a:ext cx="792000" cy="3253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B9BDCFA1-CB29-3911-DFC1-16BA24003B12}"/>
              </a:ext>
            </a:extLst>
          </p:cNvPr>
          <p:cNvSpPr>
            <a:spLocks noChangeAspect="1"/>
          </p:cNvSpPr>
          <p:nvPr/>
        </p:nvSpPr>
        <p:spPr>
          <a:xfrm>
            <a:off x="5870348" y="3727825"/>
            <a:ext cx="792000" cy="793118"/>
          </a:xfrm>
          <a:prstGeom prst="ellipse">
            <a:avLst/>
          </a:prstGeom>
          <a:solidFill>
            <a:schemeClr val="tx1"/>
          </a:solidFill>
          <a:ln w="19050">
            <a:solidFill>
              <a:srgbClr val="F297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DFD7C9E-A87B-4F38-83FB-292068228E81}"/>
              </a:ext>
            </a:extLst>
          </p:cNvPr>
          <p:cNvSpPr>
            <a:spLocks noChangeAspect="1"/>
          </p:cNvSpPr>
          <p:nvPr/>
        </p:nvSpPr>
        <p:spPr>
          <a:xfrm>
            <a:off x="8991632" y="3727825"/>
            <a:ext cx="792000" cy="793118"/>
          </a:xfrm>
          <a:prstGeom prst="ellipse">
            <a:avLst/>
          </a:prstGeom>
          <a:solidFill>
            <a:schemeClr val="tx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84C855F1-43F9-12FB-F017-3F5FC8D10262}"/>
              </a:ext>
            </a:extLst>
          </p:cNvPr>
          <p:cNvSpPr txBox="1"/>
          <p:nvPr/>
        </p:nvSpPr>
        <p:spPr>
          <a:xfrm>
            <a:off x="6189570" y="3479759"/>
            <a:ext cx="3142751" cy="246221"/>
          </a:xfrm>
          <a:prstGeom prst="rect">
            <a:avLst/>
          </a:prstGeom>
          <a:noFill/>
        </p:spPr>
        <p:txBody>
          <a:bodyPr wrap="square" rtlCol="0">
            <a:spAutoFit/>
          </a:bodyPr>
          <a:lstStyle/>
          <a:p>
            <a:pPr algn="ctr"/>
            <a:r>
              <a:rPr lang="en-GB" sz="1000" b="1">
                <a:solidFill>
                  <a:srgbClr val="575756"/>
                </a:solidFill>
              </a:rPr>
              <a:t>March 2024</a:t>
            </a:r>
          </a:p>
        </p:txBody>
      </p:sp>
      <p:sp>
        <p:nvSpPr>
          <p:cNvPr id="56" name="TextBox 55">
            <a:extLst>
              <a:ext uri="{FF2B5EF4-FFF2-40B4-BE49-F238E27FC236}">
                <a16:creationId xmlns:a16="http://schemas.microsoft.com/office/drawing/2014/main" id="{E8E803F9-9B6D-5B6A-7315-1C91BDF66733}"/>
              </a:ext>
            </a:extLst>
          </p:cNvPr>
          <p:cNvSpPr txBox="1"/>
          <p:nvPr/>
        </p:nvSpPr>
        <p:spPr>
          <a:xfrm>
            <a:off x="6189570" y="4539393"/>
            <a:ext cx="3142751" cy="246221"/>
          </a:xfrm>
          <a:prstGeom prst="rect">
            <a:avLst/>
          </a:prstGeom>
          <a:noFill/>
        </p:spPr>
        <p:txBody>
          <a:bodyPr wrap="square" rtlCol="0">
            <a:spAutoFit/>
          </a:bodyPr>
          <a:lstStyle/>
          <a:p>
            <a:pPr algn="ctr"/>
            <a:r>
              <a:rPr lang="en-GB" sz="1000" b="1">
                <a:solidFill>
                  <a:srgbClr val="575756"/>
                </a:solidFill>
              </a:rPr>
              <a:t>EV/Revenue: N/A 	EV/EBITDA: N/A</a:t>
            </a:r>
          </a:p>
        </p:txBody>
      </p:sp>
      <p:sp>
        <p:nvSpPr>
          <p:cNvPr id="57" name="TextBox 56">
            <a:extLst>
              <a:ext uri="{FF2B5EF4-FFF2-40B4-BE49-F238E27FC236}">
                <a16:creationId xmlns:a16="http://schemas.microsoft.com/office/drawing/2014/main" id="{E22A106F-16A3-7339-B963-1F3F500EDBDC}"/>
              </a:ext>
            </a:extLst>
          </p:cNvPr>
          <p:cNvSpPr txBox="1"/>
          <p:nvPr/>
        </p:nvSpPr>
        <p:spPr>
          <a:xfrm>
            <a:off x="7275483" y="4001274"/>
            <a:ext cx="970925" cy="246221"/>
          </a:xfrm>
          <a:prstGeom prst="rect">
            <a:avLst/>
          </a:prstGeom>
          <a:noFill/>
        </p:spPr>
        <p:txBody>
          <a:bodyPr wrap="square" rtlCol="0">
            <a:spAutoFit/>
          </a:bodyPr>
          <a:lstStyle/>
          <a:p>
            <a:pPr algn="ctr"/>
            <a:r>
              <a:rPr lang="en-GB" sz="1000" b="1">
                <a:solidFill>
                  <a:srgbClr val="575756"/>
                </a:solidFill>
              </a:rPr>
              <a:t>£130m</a:t>
            </a:r>
          </a:p>
        </p:txBody>
      </p:sp>
      <p:sp>
        <p:nvSpPr>
          <p:cNvPr id="12" name="Rectangle: Rounded Corners 11">
            <a:extLst>
              <a:ext uri="{FF2B5EF4-FFF2-40B4-BE49-F238E27FC236}">
                <a16:creationId xmlns:a16="http://schemas.microsoft.com/office/drawing/2014/main" id="{705613DD-5A36-39BB-19B8-CBF84DD67F4B}"/>
              </a:ext>
            </a:extLst>
          </p:cNvPr>
          <p:cNvSpPr/>
          <p:nvPr/>
        </p:nvSpPr>
        <p:spPr>
          <a:xfrm>
            <a:off x="3197334" y="4958143"/>
            <a:ext cx="432000" cy="153051"/>
          </a:xfrm>
          <a:prstGeom prst="roundRect">
            <a:avLst/>
          </a:prstGeom>
          <a:solidFill>
            <a:schemeClr val="accent5">
              <a:lumMod val="60000"/>
              <a:lumOff val="40000"/>
            </a:schemeClr>
          </a:solidFill>
          <a:ln w="3175">
            <a:solidFill>
              <a:srgbClr val="575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334400B-061E-4E32-BC46-D95C5493E76E}"/>
              </a:ext>
            </a:extLst>
          </p:cNvPr>
          <p:cNvSpPr txBox="1"/>
          <p:nvPr/>
        </p:nvSpPr>
        <p:spPr>
          <a:xfrm>
            <a:off x="3665033" y="4921286"/>
            <a:ext cx="1794949" cy="246221"/>
          </a:xfrm>
          <a:prstGeom prst="rect">
            <a:avLst/>
          </a:prstGeom>
          <a:noFill/>
        </p:spPr>
        <p:txBody>
          <a:bodyPr wrap="square" rtlCol="0">
            <a:spAutoFit/>
          </a:bodyPr>
          <a:lstStyle/>
          <a:p>
            <a:r>
              <a:rPr lang="en-GB" sz="1000" b="1">
                <a:solidFill>
                  <a:srgbClr val="575756"/>
                </a:solidFill>
              </a:rPr>
              <a:t>International acquirer </a:t>
            </a:r>
          </a:p>
        </p:txBody>
      </p:sp>
      <p:sp>
        <p:nvSpPr>
          <p:cNvPr id="15" name="Rectangle: Rounded Corners 14">
            <a:extLst>
              <a:ext uri="{FF2B5EF4-FFF2-40B4-BE49-F238E27FC236}">
                <a16:creationId xmlns:a16="http://schemas.microsoft.com/office/drawing/2014/main" id="{00B45250-FB6E-1F8D-F145-3A89F32B5632}"/>
              </a:ext>
            </a:extLst>
          </p:cNvPr>
          <p:cNvSpPr/>
          <p:nvPr/>
        </p:nvSpPr>
        <p:spPr>
          <a:xfrm>
            <a:off x="5621703" y="4958143"/>
            <a:ext cx="432000" cy="153051"/>
          </a:xfrm>
          <a:prstGeom prst="roundRect">
            <a:avLst/>
          </a:prstGeom>
          <a:solidFill>
            <a:schemeClr val="accent4">
              <a:lumMod val="60000"/>
              <a:lumOff val="40000"/>
            </a:schemeClr>
          </a:solidFill>
          <a:ln w="3175">
            <a:solidFill>
              <a:srgbClr val="5757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83EEC2A-2462-529E-DD9D-5730913CCAE5}"/>
              </a:ext>
            </a:extLst>
          </p:cNvPr>
          <p:cNvSpPr txBox="1"/>
          <p:nvPr/>
        </p:nvSpPr>
        <p:spPr>
          <a:xfrm>
            <a:off x="6053704" y="4921286"/>
            <a:ext cx="1794948" cy="246221"/>
          </a:xfrm>
          <a:prstGeom prst="rect">
            <a:avLst/>
          </a:prstGeom>
          <a:noFill/>
        </p:spPr>
        <p:txBody>
          <a:bodyPr wrap="square" rtlCol="0">
            <a:spAutoFit/>
          </a:bodyPr>
          <a:lstStyle/>
          <a:p>
            <a:r>
              <a:rPr lang="en-GB" sz="1000" b="1">
                <a:solidFill>
                  <a:srgbClr val="575756"/>
                </a:solidFill>
              </a:rPr>
              <a:t>UK company acquirer</a:t>
            </a:r>
          </a:p>
        </p:txBody>
      </p:sp>
      <p:pic>
        <p:nvPicPr>
          <p:cNvPr id="2050" name="Picture 2" descr="Kerv - MemberWise">
            <a:extLst>
              <a:ext uri="{FF2B5EF4-FFF2-40B4-BE49-F238E27FC236}">
                <a16:creationId xmlns:a16="http://schemas.microsoft.com/office/drawing/2014/main" id="{C4B39F16-9940-D414-B9CE-971269231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756" y="2336593"/>
            <a:ext cx="919320" cy="5037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42222C7-B7A3-7E24-9F9E-618EFF52C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67" y="2523904"/>
            <a:ext cx="720000" cy="1445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beLogic's First Half of 2023 Sets New Records: Unprecedented Growth,  Client Expansion, and Award-Winning Performance | PressRelease.com">
            <a:extLst>
              <a:ext uri="{FF2B5EF4-FFF2-40B4-BE49-F238E27FC236}">
                <a16:creationId xmlns:a16="http://schemas.microsoft.com/office/drawing/2014/main" id="{0E0A7FE8-7279-6715-E09A-58FD8B393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6684" y="2488688"/>
            <a:ext cx="756000" cy="2137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onsors | Megabuyte50 | Awards">
            <a:extLst>
              <a:ext uri="{FF2B5EF4-FFF2-40B4-BE49-F238E27FC236}">
                <a16:creationId xmlns:a16="http://schemas.microsoft.com/office/drawing/2014/main" id="{F49E22FC-A344-F040-917C-9DC5B6A53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448" y="2518636"/>
            <a:ext cx="684000" cy="1545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reat Hill Partners Announces Strategic Investment from Blackstone GP  Stakes | Business Wire">
            <a:extLst>
              <a:ext uri="{FF2B5EF4-FFF2-40B4-BE49-F238E27FC236}">
                <a16:creationId xmlns:a16="http://schemas.microsoft.com/office/drawing/2014/main" id="{8211C5CB-6929-E81C-1DF2-16690DE3BCB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9264" y="4026006"/>
            <a:ext cx="648000" cy="1967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lobal Employee Benefits and Rewards Platform | Perkbox">
            <a:extLst>
              <a:ext uri="{FF2B5EF4-FFF2-40B4-BE49-F238E27FC236}">
                <a16:creationId xmlns:a16="http://schemas.microsoft.com/office/drawing/2014/main" id="{2D4C0DB2-F9B8-BEEF-5ED4-EEF1249971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0684" y="4171349"/>
            <a:ext cx="648000" cy="1588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ivup – Apps on Google Play">
            <a:extLst>
              <a:ext uri="{FF2B5EF4-FFF2-40B4-BE49-F238E27FC236}">
                <a16:creationId xmlns:a16="http://schemas.microsoft.com/office/drawing/2014/main" id="{9B14C4F9-4C80-80EE-AABC-F73F1EB1D18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651" b="12545"/>
          <a:stretch/>
        </p:blipFill>
        <p:spPr bwMode="auto">
          <a:xfrm>
            <a:off x="9207632" y="3856206"/>
            <a:ext cx="360000" cy="265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B54B91-106B-BEAD-F5EF-428D6E4C2532}"/>
              </a:ext>
            </a:extLst>
          </p:cNvPr>
          <p:cNvPicPr>
            <a:picLocks noChangeAspect="1"/>
          </p:cNvPicPr>
          <p:nvPr/>
        </p:nvPicPr>
        <p:blipFill>
          <a:blip r:embed="rId9"/>
          <a:stretch>
            <a:fillRect/>
          </a:stretch>
        </p:blipFill>
        <p:spPr>
          <a:xfrm>
            <a:off x="1094154" y="4077419"/>
            <a:ext cx="697768" cy="93930"/>
          </a:xfrm>
          <a:prstGeom prst="rect">
            <a:avLst/>
          </a:prstGeom>
        </p:spPr>
      </p:pic>
      <p:pic>
        <p:nvPicPr>
          <p:cNvPr id="5" name="Picture 2" descr="ActiveViam Documentation - ActiveViam">
            <a:extLst>
              <a:ext uri="{FF2B5EF4-FFF2-40B4-BE49-F238E27FC236}">
                <a16:creationId xmlns:a16="http://schemas.microsoft.com/office/drawing/2014/main" id="{5826FB8A-8B7B-C9BA-88C4-585E772E3BF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2044" y="4014651"/>
            <a:ext cx="792000" cy="2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47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8E29E90F-E5EB-C66B-E512-2BD81A491541}"/>
              </a:ext>
            </a:extLst>
          </p:cNvPr>
          <p:cNvCxnSpPr>
            <a:cxnSpLocks/>
          </p:cNvCxnSpPr>
          <p:nvPr/>
        </p:nvCxnSpPr>
        <p:spPr>
          <a:xfrm flipV="1">
            <a:off x="2731642" y="2281851"/>
            <a:ext cx="0" cy="194642"/>
          </a:xfrm>
          <a:prstGeom prst="line">
            <a:avLst/>
          </a:prstGeom>
          <a:ln w="1905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1785A2-CA62-358D-3DDE-3AD094ABA3E7}"/>
              </a:ext>
            </a:extLst>
          </p:cNvPr>
          <p:cNvCxnSpPr>
            <a:cxnSpLocks/>
          </p:cNvCxnSpPr>
          <p:nvPr/>
        </p:nvCxnSpPr>
        <p:spPr>
          <a:xfrm flipV="1">
            <a:off x="1958629" y="2281851"/>
            <a:ext cx="0" cy="30908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2A1ADE98-7E26-A78D-B98A-ADAB9F6734CB}"/>
              </a:ext>
            </a:extLst>
          </p:cNvPr>
          <p:cNvCxnSpPr>
            <a:cxnSpLocks/>
          </p:cNvCxnSpPr>
          <p:nvPr/>
        </p:nvCxnSpPr>
        <p:spPr>
          <a:xfrm flipV="1">
            <a:off x="4298668" y="2281851"/>
            <a:ext cx="0" cy="194642"/>
          </a:xfrm>
          <a:prstGeom prst="line">
            <a:avLst/>
          </a:prstGeom>
          <a:ln w="1905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FE5D37DE-B2A9-AC31-680C-F21159ADE83E}"/>
              </a:ext>
            </a:extLst>
          </p:cNvPr>
          <p:cNvCxnSpPr>
            <a:cxnSpLocks/>
          </p:cNvCxnSpPr>
          <p:nvPr/>
        </p:nvCxnSpPr>
        <p:spPr>
          <a:xfrm flipV="1">
            <a:off x="3525655" y="2281851"/>
            <a:ext cx="0" cy="30908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2D66A25A-2FF1-0E7B-C565-2C2795B765E3}"/>
              </a:ext>
            </a:extLst>
          </p:cNvPr>
          <p:cNvCxnSpPr>
            <a:cxnSpLocks/>
          </p:cNvCxnSpPr>
          <p:nvPr/>
        </p:nvCxnSpPr>
        <p:spPr>
          <a:xfrm flipV="1">
            <a:off x="5103134" y="2281851"/>
            <a:ext cx="0" cy="30908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9E3C842-A3C7-39E7-7AF7-BE2B339EF13D}"/>
              </a:ext>
            </a:extLst>
          </p:cNvPr>
          <p:cNvSpPr>
            <a:spLocks noGrp="1"/>
          </p:cNvSpPr>
          <p:nvPr>
            <p:ph type="body" sz="quarter" idx="13"/>
          </p:nvPr>
        </p:nvSpPr>
        <p:spPr/>
        <p:txBody>
          <a:bodyPr/>
          <a:lstStyle/>
          <a:p>
            <a:pPr marL="0" indent="0"/>
            <a:r>
              <a:rPr lang="en-GB" dirty="0"/>
              <a:t>PE buy and build strategies in the MSP market</a:t>
            </a:r>
          </a:p>
        </p:txBody>
      </p:sp>
      <p:sp>
        <p:nvSpPr>
          <p:cNvPr id="4" name="Title 3">
            <a:extLst>
              <a:ext uri="{FF2B5EF4-FFF2-40B4-BE49-F238E27FC236}">
                <a16:creationId xmlns:a16="http://schemas.microsoft.com/office/drawing/2014/main" id="{8236995D-F2AA-3EA2-EC13-306C1F2F551F}"/>
              </a:ext>
            </a:extLst>
          </p:cNvPr>
          <p:cNvSpPr>
            <a:spLocks noGrp="1"/>
          </p:cNvSpPr>
          <p:nvPr>
            <p:ph type="title"/>
          </p:nvPr>
        </p:nvSpPr>
        <p:spPr>
          <a:xfrm>
            <a:off x="517882" y="327576"/>
            <a:ext cx="10497781" cy="625382"/>
          </a:xfrm>
        </p:spPr>
        <p:txBody>
          <a:bodyPr>
            <a:normAutofit/>
          </a:bodyPr>
          <a:lstStyle/>
          <a:p>
            <a:r>
              <a:rPr lang="en-GB" dirty="0"/>
              <a:t>Focus on Managed Services Providers (MSP)</a:t>
            </a:r>
          </a:p>
        </p:txBody>
      </p:sp>
      <p:sp>
        <p:nvSpPr>
          <p:cNvPr id="5" name="Slide Number Placeholder 4">
            <a:extLst>
              <a:ext uri="{FF2B5EF4-FFF2-40B4-BE49-F238E27FC236}">
                <a16:creationId xmlns:a16="http://schemas.microsoft.com/office/drawing/2014/main" id="{DFFCAC19-904C-911C-A442-07528D937EBE}"/>
              </a:ext>
            </a:extLst>
          </p:cNvPr>
          <p:cNvSpPr>
            <a:spLocks noGrp="1"/>
          </p:cNvSpPr>
          <p:nvPr>
            <p:ph type="sldNum" sz="quarter" idx="16"/>
          </p:nvPr>
        </p:nvSpPr>
        <p:spPr/>
        <p:txBody>
          <a:bodyPr/>
          <a:lstStyle/>
          <a:p>
            <a:fld id="{D70609D9-2F62-42FE-A7F8-9F0C18800B2F}" type="slidenum">
              <a:rPr lang="en-GB" smtClean="0"/>
              <a:pPr/>
              <a:t>8</a:t>
            </a:fld>
            <a:endParaRPr lang="en-GB"/>
          </a:p>
        </p:txBody>
      </p:sp>
      <p:sp>
        <p:nvSpPr>
          <p:cNvPr id="23" name="TextBox 22">
            <a:extLst>
              <a:ext uri="{FF2B5EF4-FFF2-40B4-BE49-F238E27FC236}">
                <a16:creationId xmlns:a16="http://schemas.microsoft.com/office/drawing/2014/main" id="{20D5B185-BE86-B7E5-5390-F3985D65274E}"/>
              </a:ext>
            </a:extLst>
          </p:cNvPr>
          <p:cNvSpPr txBox="1"/>
          <p:nvPr/>
        </p:nvSpPr>
        <p:spPr>
          <a:xfrm>
            <a:off x="504018" y="7068490"/>
            <a:ext cx="3040173" cy="215444"/>
          </a:xfrm>
          <a:prstGeom prst="rect">
            <a:avLst/>
          </a:prstGeom>
          <a:noFill/>
        </p:spPr>
        <p:txBody>
          <a:bodyPr wrap="square" rtlCol="0">
            <a:spAutoFit/>
          </a:bodyPr>
          <a:lstStyle/>
          <a:p>
            <a:r>
              <a:rPr lang="en-GB" sz="800" i="1">
                <a:solidFill>
                  <a:srgbClr val="575756"/>
                </a:solidFill>
              </a:rPr>
              <a:t>Source: </a:t>
            </a:r>
            <a:r>
              <a:rPr lang="en-GB" sz="800" i="1" err="1">
                <a:solidFill>
                  <a:srgbClr val="575756"/>
                </a:solidFill>
              </a:rPr>
              <a:t>Mergermarket</a:t>
            </a:r>
            <a:r>
              <a:rPr lang="en-GB" sz="800" i="1">
                <a:solidFill>
                  <a:srgbClr val="575756"/>
                </a:solidFill>
              </a:rPr>
              <a:t> and Lexington analysis</a:t>
            </a:r>
          </a:p>
        </p:txBody>
      </p:sp>
      <p:cxnSp>
        <p:nvCxnSpPr>
          <p:cNvPr id="31" name="Straight Connector 30">
            <a:extLst>
              <a:ext uri="{FF2B5EF4-FFF2-40B4-BE49-F238E27FC236}">
                <a16:creationId xmlns:a16="http://schemas.microsoft.com/office/drawing/2014/main" id="{8797EF59-DC75-B576-179D-922627DEFA18}"/>
              </a:ext>
            </a:extLst>
          </p:cNvPr>
          <p:cNvCxnSpPr>
            <a:cxnSpLocks/>
          </p:cNvCxnSpPr>
          <p:nvPr/>
        </p:nvCxnSpPr>
        <p:spPr>
          <a:xfrm flipV="1">
            <a:off x="1477886" y="2126124"/>
            <a:ext cx="3917211" cy="746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A321034-5967-9051-F70F-96DC6C39A2BD}"/>
              </a:ext>
            </a:extLst>
          </p:cNvPr>
          <p:cNvSpPr txBox="1"/>
          <p:nvPr/>
        </p:nvSpPr>
        <p:spPr>
          <a:xfrm>
            <a:off x="556061" y="1995328"/>
            <a:ext cx="924650" cy="2616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75756"/>
                </a:solidFill>
                <a:effectLst/>
                <a:uLnTx/>
                <a:uFillTx/>
                <a:ea typeface="Urbanist" panose="020B0A04040200000203" pitchFamily="34" charset="77"/>
                <a:cs typeface="Urbanist" panose="020B0A04040200000203" pitchFamily="34" charset="77"/>
              </a:rPr>
              <a:t>Backed by:</a:t>
            </a:r>
          </a:p>
        </p:txBody>
      </p:sp>
      <p:sp>
        <p:nvSpPr>
          <p:cNvPr id="51" name="Rectangle: Rounded Corners 50">
            <a:extLst>
              <a:ext uri="{FF2B5EF4-FFF2-40B4-BE49-F238E27FC236}">
                <a16:creationId xmlns:a16="http://schemas.microsoft.com/office/drawing/2014/main" id="{B592B51E-2D36-01E2-16D9-AD4CF9F82E61}"/>
              </a:ext>
            </a:extLst>
          </p:cNvPr>
          <p:cNvSpPr>
            <a:spLocks/>
          </p:cNvSpPr>
          <p:nvPr/>
        </p:nvSpPr>
        <p:spPr>
          <a:xfrm>
            <a:off x="1637386" y="1967858"/>
            <a:ext cx="612000" cy="324000"/>
          </a:xfrm>
          <a:prstGeom prst="roundRect">
            <a:avLst>
              <a:gd name="adj" fmla="val 22547"/>
            </a:avLst>
          </a:prstGeom>
          <a:solidFill>
            <a:srgbClr val="92D8DA"/>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2020</a:t>
            </a:r>
            <a:endParaRPr kumimoji="0" lang="en-GB" sz="1100" b="1" i="0" u="none" strike="noStrike" kern="1200" cap="none" spc="0" normalizeH="0" baseline="0" noProof="0">
              <a:ln>
                <a:noFill/>
              </a:ln>
              <a:solidFill>
                <a:srgbClr val="FFFFFF"/>
              </a:solidFill>
              <a:effectLst/>
              <a:uLnTx/>
              <a:uFillTx/>
              <a:ea typeface="+mn-ea"/>
              <a:cs typeface="+mn-cs"/>
            </a:endParaRPr>
          </a:p>
        </p:txBody>
      </p:sp>
      <p:pic>
        <p:nvPicPr>
          <p:cNvPr id="1067" name="Picture 2" descr="About Us | Air IT">
            <a:extLst>
              <a:ext uri="{FF2B5EF4-FFF2-40B4-BE49-F238E27FC236}">
                <a16:creationId xmlns:a16="http://schemas.microsoft.com/office/drawing/2014/main" id="{609E8695-9C38-6332-672F-9450C2B7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86" y="1756945"/>
            <a:ext cx="576000" cy="20332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 descr="Sponsors | Emerging Stars | Awards">
            <a:extLst>
              <a:ext uri="{FF2B5EF4-FFF2-40B4-BE49-F238E27FC236}">
                <a16:creationId xmlns:a16="http://schemas.microsoft.com/office/drawing/2014/main" id="{7FD5124C-F229-F0EC-FDEE-B83169ED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86" y="2232374"/>
            <a:ext cx="648000" cy="358559"/>
          </a:xfrm>
          <a:prstGeom prst="rect">
            <a:avLst/>
          </a:prstGeom>
          <a:noFill/>
          <a:extLst>
            <a:ext uri="{909E8E84-426E-40DD-AFC4-6F175D3DCCD1}">
              <a14:hiddenFill xmlns:a14="http://schemas.microsoft.com/office/drawing/2010/main">
                <a:solidFill>
                  <a:srgbClr val="FFFFFF"/>
                </a:solidFill>
              </a14:hiddenFill>
            </a:ext>
          </a:extLst>
        </p:spPr>
      </p:pic>
      <p:sp>
        <p:nvSpPr>
          <p:cNvPr id="1091" name="Rectangle: Rounded Corners 1090">
            <a:extLst>
              <a:ext uri="{FF2B5EF4-FFF2-40B4-BE49-F238E27FC236}">
                <a16:creationId xmlns:a16="http://schemas.microsoft.com/office/drawing/2014/main" id="{8EE1BB2C-0EED-810B-57C1-895FF3D38182}"/>
              </a:ext>
            </a:extLst>
          </p:cNvPr>
          <p:cNvSpPr/>
          <p:nvPr/>
        </p:nvSpPr>
        <p:spPr>
          <a:xfrm>
            <a:off x="556061" y="1643384"/>
            <a:ext cx="924650" cy="972949"/>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4766E904-201F-08DA-C699-7A3A4A3F353C}"/>
              </a:ext>
            </a:extLst>
          </p:cNvPr>
          <p:cNvSpPr>
            <a:spLocks/>
          </p:cNvSpPr>
          <p:nvPr/>
        </p:nvSpPr>
        <p:spPr>
          <a:xfrm>
            <a:off x="2423814" y="1967858"/>
            <a:ext cx="612000" cy="324000"/>
          </a:xfrm>
          <a:prstGeom prst="roundRect">
            <a:avLst>
              <a:gd name="adj" fmla="val 22547"/>
            </a:avLst>
          </a:prstGeom>
          <a:solidFill>
            <a:srgbClr val="92D8DA"/>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2021</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6" name="Rectangle: Rounded Corners 5">
            <a:extLst>
              <a:ext uri="{FF2B5EF4-FFF2-40B4-BE49-F238E27FC236}">
                <a16:creationId xmlns:a16="http://schemas.microsoft.com/office/drawing/2014/main" id="{AEAEC69D-8716-DD39-09E2-A52EE6973092}"/>
              </a:ext>
            </a:extLst>
          </p:cNvPr>
          <p:cNvSpPr>
            <a:spLocks/>
          </p:cNvSpPr>
          <p:nvPr/>
        </p:nvSpPr>
        <p:spPr>
          <a:xfrm>
            <a:off x="3210242" y="1967858"/>
            <a:ext cx="612000" cy="324000"/>
          </a:xfrm>
          <a:prstGeom prst="roundRect">
            <a:avLst>
              <a:gd name="adj" fmla="val 22547"/>
            </a:avLst>
          </a:prstGeom>
          <a:solidFill>
            <a:srgbClr val="92D8DA"/>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2022</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7" name="Rectangle: Rounded Corners 6">
            <a:extLst>
              <a:ext uri="{FF2B5EF4-FFF2-40B4-BE49-F238E27FC236}">
                <a16:creationId xmlns:a16="http://schemas.microsoft.com/office/drawing/2014/main" id="{1FCD2896-699B-C17E-EB82-7EFCE4FE1BB0}"/>
              </a:ext>
            </a:extLst>
          </p:cNvPr>
          <p:cNvSpPr>
            <a:spLocks/>
          </p:cNvSpPr>
          <p:nvPr/>
        </p:nvSpPr>
        <p:spPr>
          <a:xfrm>
            <a:off x="3996670" y="1967858"/>
            <a:ext cx="612000" cy="324000"/>
          </a:xfrm>
          <a:prstGeom prst="roundRect">
            <a:avLst>
              <a:gd name="adj" fmla="val 22547"/>
            </a:avLst>
          </a:prstGeom>
          <a:solidFill>
            <a:srgbClr val="92D8DA"/>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2023</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9" name="Rectangle: Rounded Corners 8">
            <a:extLst>
              <a:ext uri="{FF2B5EF4-FFF2-40B4-BE49-F238E27FC236}">
                <a16:creationId xmlns:a16="http://schemas.microsoft.com/office/drawing/2014/main" id="{1583FD4D-5EC0-F7D7-BE69-495AD40350F1}"/>
              </a:ext>
            </a:extLst>
          </p:cNvPr>
          <p:cNvSpPr>
            <a:spLocks/>
          </p:cNvSpPr>
          <p:nvPr/>
        </p:nvSpPr>
        <p:spPr>
          <a:xfrm>
            <a:off x="4783097" y="1967858"/>
            <a:ext cx="612000" cy="324000"/>
          </a:xfrm>
          <a:prstGeom prst="roundRect">
            <a:avLst>
              <a:gd name="adj" fmla="val 22547"/>
            </a:avLst>
          </a:prstGeom>
          <a:solidFill>
            <a:srgbClr val="92D8DA"/>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2024</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24" name="Rectangle: Rounded Corners 23">
            <a:extLst>
              <a:ext uri="{FF2B5EF4-FFF2-40B4-BE49-F238E27FC236}">
                <a16:creationId xmlns:a16="http://schemas.microsoft.com/office/drawing/2014/main" id="{83EDA334-5B53-8CA9-61D3-A08B6F7FEBE3}"/>
              </a:ext>
            </a:extLst>
          </p:cNvPr>
          <p:cNvSpPr/>
          <p:nvPr/>
        </p:nvSpPr>
        <p:spPr>
          <a:xfrm>
            <a:off x="5644851" y="1750585"/>
            <a:ext cx="4565970" cy="2742233"/>
          </a:xfrm>
          <a:prstGeom prst="roundRect">
            <a:avLst>
              <a:gd name="adj" fmla="val 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100" b="1" dirty="0">
                <a:solidFill>
                  <a:srgbClr val="575756"/>
                </a:solidFill>
              </a:rPr>
              <a:t>Overview</a:t>
            </a:r>
          </a:p>
          <a:p>
            <a:endParaRPr lang="en-GB" sz="900" b="1" dirty="0">
              <a:solidFill>
                <a:srgbClr val="575756"/>
              </a:solidFill>
            </a:endParaRPr>
          </a:p>
          <a:p>
            <a:r>
              <a:rPr lang="en-GB" sz="900" b="1" dirty="0">
                <a:solidFill>
                  <a:srgbClr val="575756"/>
                </a:solidFill>
              </a:rPr>
              <a:t>The UK MSP market has been a hotbed of PE activity. Buy and build strategies remain prominent, demonstrated by the volume of bolt-on additions each MSP platform has continued to complete, in particular: </a:t>
            </a:r>
          </a:p>
          <a:p>
            <a:endParaRPr lang="en-GB" sz="900" b="1" dirty="0">
              <a:solidFill>
                <a:srgbClr val="575756"/>
              </a:solidFill>
            </a:endParaRPr>
          </a:p>
          <a:p>
            <a:pPr marL="171450" indent="-171450" algn="l">
              <a:buFont typeface="Arial" panose="020B0604020202020204" pitchFamily="34" charset="0"/>
              <a:buChar char="•"/>
            </a:pPr>
            <a:r>
              <a:rPr lang="en-GB" sz="900" b="1" dirty="0">
                <a:solidFill>
                  <a:srgbClr val="575756"/>
                </a:solidFill>
              </a:rPr>
              <a:t>Air IT was backed by August Equity in 2020. Air IT has made 12 bolt-on acquisitions since receiving this investment, with Lincolnshire-based SCS Technology Solutions being the latest addition in March 2024.</a:t>
            </a:r>
          </a:p>
          <a:p>
            <a:pPr marL="171450" indent="-171450" algn="l">
              <a:buFont typeface="Arial" panose="020B0604020202020204" pitchFamily="34" charset="0"/>
              <a:buChar char="•"/>
            </a:pPr>
            <a:endParaRPr lang="en-GB" sz="900" b="1" dirty="0">
              <a:solidFill>
                <a:srgbClr val="575756"/>
              </a:solidFill>
            </a:endParaRPr>
          </a:p>
          <a:p>
            <a:pPr marL="171450" indent="-171450">
              <a:buFont typeface="Arial" panose="020B0604020202020204" pitchFamily="34" charset="0"/>
              <a:buChar char="•"/>
            </a:pPr>
            <a:r>
              <a:rPr lang="en-GB" sz="900" b="1" dirty="0" err="1">
                <a:solidFill>
                  <a:srgbClr val="575756"/>
                </a:solidFill>
              </a:rPr>
              <a:t>FluidOne</a:t>
            </a:r>
            <a:r>
              <a:rPr lang="en-GB" sz="900" b="1" dirty="0">
                <a:solidFill>
                  <a:srgbClr val="575756"/>
                </a:solidFill>
              </a:rPr>
              <a:t> was backed by </a:t>
            </a:r>
            <a:r>
              <a:rPr lang="en-GB" sz="900" b="1" dirty="0" err="1">
                <a:solidFill>
                  <a:srgbClr val="575756"/>
                </a:solidFill>
              </a:rPr>
              <a:t>LivingBridge</a:t>
            </a:r>
            <a:r>
              <a:rPr lang="en-GB" sz="900" b="1" dirty="0">
                <a:solidFill>
                  <a:srgbClr val="575756"/>
                </a:solidFill>
              </a:rPr>
              <a:t> in 2019. </a:t>
            </a:r>
            <a:r>
              <a:rPr lang="en-GB" sz="900" b="1" dirty="0" err="1">
                <a:solidFill>
                  <a:srgbClr val="575756"/>
                </a:solidFill>
              </a:rPr>
              <a:t>FluidOne</a:t>
            </a:r>
            <a:r>
              <a:rPr lang="en-GB" sz="900" b="1" dirty="0">
                <a:solidFill>
                  <a:srgbClr val="575756"/>
                </a:solidFill>
              </a:rPr>
              <a:t> has made 8 acquisitions since receiving its investment. </a:t>
            </a:r>
            <a:r>
              <a:rPr lang="en-GB" sz="900" b="1" dirty="0" err="1">
                <a:solidFill>
                  <a:srgbClr val="575756"/>
                </a:solidFill>
              </a:rPr>
              <a:t>FluidOne’s</a:t>
            </a:r>
            <a:r>
              <a:rPr lang="en-GB" sz="900" b="1" dirty="0">
                <a:solidFill>
                  <a:srgbClr val="575756"/>
                </a:solidFill>
              </a:rPr>
              <a:t> CEO, Russell Horton, has also recently outlined the Company's goal of making four new acquisitions annually on its way to becoming a £300m revenue business.</a:t>
            </a:r>
          </a:p>
          <a:p>
            <a:pPr marL="171450" indent="-171450">
              <a:buFont typeface="Arial" panose="020B0604020202020204" pitchFamily="34" charset="0"/>
              <a:buChar char="•"/>
            </a:pPr>
            <a:endParaRPr lang="en-GB" sz="900" b="1" dirty="0">
              <a:solidFill>
                <a:srgbClr val="575756"/>
              </a:solidFill>
            </a:endParaRPr>
          </a:p>
          <a:p>
            <a:pPr marL="171450" indent="-171450">
              <a:buFont typeface="Arial" panose="020B0604020202020204" pitchFamily="34" charset="0"/>
              <a:buChar char="•"/>
            </a:pPr>
            <a:r>
              <a:rPr lang="en-GB" sz="900" b="1" dirty="0">
                <a:solidFill>
                  <a:srgbClr val="575756"/>
                </a:solidFill>
              </a:rPr>
              <a:t>BCN was initially backed by Beech Tree in 2018, who exited to ECI in 2022. BCN has made 7 acquisitions since receiving the initial investment. Its latest investment in </a:t>
            </a:r>
            <a:r>
              <a:rPr lang="en-GB" sz="900" b="1" dirty="0" err="1">
                <a:solidFill>
                  <a:srgbClr val="575756"/>
                </a:solidFill>
              </a:rPr>
              <a:t>NewCMI</a:t>
            </a:r>
            <a:r>
              <a:rPr lang="en-GB" sz="900" b="1" dirty="0">
                <a:solidFill>
                  <a:srgbClr val="575756"/>
                </a:solidFill>
              </a:rPr>
              <a:t> will mean that BCN’s UK base now exceeds 1,200.</a:t>
            </a:r>
            <a:endParaRPr lang="en-GB" sz="1050" b="1" dirty="0">
              <a:solidFill>
                <a:srgbClr val="575756"/>
              </a:solidFill>
              <a:highlight>
                <a:srgbClr val="FFFF00"/>
              </a:highlight>
            </a:endParaRPr>
          </a:p>
        </p:txBody>
      </p:sp>
      <p:sp>
        <p:nvSpPr>
          <p:cNvPr id="25" name="Rectangle: Rounded Corners 24">
            <a:extLst>
              <a:ext uri="{FF2B5EF4-FFF2-40B4-BE49-F238E27FC236}">
                <a16:creationId xmlns:a16="http://schemas.microsoft.com/office/drawing/2014/main" id="{DD621C96-857A-4A71-47FC-8CF7843108D0}"/>
              </a:ext>
            </a:extLst>
          </p:cNvPr>
          <p:cNvSpPr/>
          <p:nvPr/>
        </p:nvSpPr>
        <p:spPr>
          <a:xfrm>
            <a:off x="5665815" y="4446532"/>
            <a:ext cx="4524042" cy="3085108"/>
          </a:xfrm>
          <a:prstGeom prst="roundRect">
            <a:avLst>
              <a:gd name="adj" fmla="val 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Ins="72000" rtlCol="0" anchor="t"/>
          <a:lstStyle/>
          <a:p>
            <a:pPr algn="ctr"/>
            <a:r>
              <a:rPr lang="en-GB" sz="1100" b="1" dirty="0">
                <a:solidFill>
                  <a:srgbClr val="575756"/>
                </a:solidFill>
              </a:rPr>
              <a:t>Market drivers and outlook</a:t>
            </a:r>
          </a:p>
          <a:p>
            <a:pPr marL="504000" algn="ctr"/>
            <a:endParaRPr lang="en-GB" sz="900" b="1" dirty="0">
              <a:solidFill>
                <a:srgbClr val="575756"/>
              </a:solidFill>
            </a:endParaRPr>
          </a:p>
          <a:p>
            <a:pPr marL="576000"/>
            <a:r>
              <a:rPr lang="en-GB" sz="900" b="1" dirty="0">
                <a:solidFill>
                  <a:srgbClr val="575756"/>
                </a:solidFill>
              </a:rPr>
              <a:t>Lower mid-market deals are hot as the UK MSP market is highly fragmented, with a substantial number of SMEs. PE portfolio companies see opportunities to consolidate this market to acquire more depth, expand service offerings and geographical reach.</a:t>
            </a:r>
          </a:p>
          <a:p>
            <a:pPr marL="576000"/>
            <a:endParaRPr lang="en-GB" sz="900" b="1" dirty="0">
              <a:solidFill>
                <a:srgbClr val="575756"/>
              </a:solidFill>
            </a:endParaRPr>
          </a:p>
          <a:p>
            <a:pPr marL="576000"/>
            <a:r>
              <a:rPr lang="en-GB" sz="900" b="1" dirty="0">
                <a:solidFill>
                  <a:srgbClr val="575756"/>
                </a:solidFill>
              </a:rPr>
              <a:t>There is a continuous and growing need for IT support as the complexity of technology increases. Particularly as customers in all industries aspire to unlock the benefits of digital transformation, such as process automation and improved workflow efficiency.</a:t>
            </a:r>
          </a:p>
          <a:p>
            <a:pPr marL="576000"/>
            <a:endParaRPr lang="en-GB" sz="900" b="1" dirty="0">
              <a:solidFill>
                <a:srgbClr val="575756"/>
              </a:solidFill>
            </a:endParaRPr>
          </a:p>
          <a:p>
            <a:pPr marL="576000"/>
            <a:r>
              <a:rPr lang="en-GB" sz="900" b="1" dirty="0">
                <a:solidFill>
                  <a:srgbClr val="575756"/>
                </a:solidFill>
              </a:rPr>
              <a:t>Our outlook for the UK MSP market for the remainder of 2024 is that the level of activity seen historically will continue. As cloud migration and cybersecurity solutions become increasingly more integral to UK businesses, we expect manage services </a:t>
            </a:r>
            <a:r>
              <a:rPr lang="en-GB" sz="900" b="1">
                <a:solidFill>
                  <a:srgbClr val="575756"/>
                </a:solidFill>
              </a:rPr>
              <a:t>PE </a:t>
            </a:r>
            <a:r>
              <a:rPr lang="en-GB" sz="900" b="1" dirty="0">
                <a:solidFill>
                  <a:srgbClr val="575756"/>
                </a:solidFill>
              </a:rPr>
              <a:t>M&amp;A activity to follow suit. </a:t>
            </a:r>
          </a:p>
        </p:txBody>
      </p:sp>
      <p:pic>
        <p:nvPicPr>
          <p:cNvPr id="26" name="Graphic 25" descr="Handshake outline">
            <a:extLst>
              <a:ext uri="{FF2B5EF4-FFF2-40B4-BE49-F238E27FC236}">
                <a16:creationId xmlns:a16="http://schemas.microsoft.com/office/drawing/2014/main" id="{D18CDFC9-23D2-0D66-B8B3-5421159C39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4190" y="4847521"/>
            <a:ext cx="442924" cy="442924"/>
          </a:xfrm>
          <a:prstGeom prst="rect">
            <a:avLst/>
          </a:prstGeom>
        </p:spPr>
      </p:pic>
      <p:pic>
        <p:nvPicPr>
          <p:cNvPr id="27" name="Graphic 26" descr="Cloud Computing outline">
            <a:extLst>
              <a:ext uri="{FF2B5EF4-FFF2-40B4-BE49-F238E27FC236}">
                <a16:creationId xmlns:a16="http://schemas.microsoft.com/office/drawing/2014/main" id="{AA6E8498-DD43-CC46-70A9-9E751E59AE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6961" y="6225732"/>
            <a:ext cx="438331" cy="438331"/>
          </a:xfrm>
          <a:prstGeom prst="rect">
            <a:avLst/>
          </a:prstGeom>
        </p:spPr>
      </p:pic>
      <p:pic>
        <p:nvPicPr>
          <p:cNvPr id="28" name="Graphic 27" descr="Internet outline">
            <a:extLst>
              <a:ext uri="{FF2B5EF4-FFF2-40B4-BE49-F238E27FC236}">
                <a16:creationId xmlns:a16="http://schemas.microsoft.com/office/drawing/2014/main" id="{88CED2C2-DB37-663C-A936-9C0C40BF36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06959" y="5544283"/>
            <a:ext cx="438333" cy="438333"/>
          </a:xfrm>
          <a:prstGeom prst="rect">
            <a:avLst/>
          </a:prstGeom>
        </p:spPr>
      </p:pic>
      <p:sp>
        <p:nvSpPr>
          <p:cNvPr id="1032" name="Rectangle: Rounded Corners 1031">
            <a:extLst>
              <a:ext uri="{FF2B5EF4-FFF2-40B4-BE49-F238E27FC236}">
                <a16:creationId xmlns:a16="http://schemas.microsoft.com/office/drawing/2014/main" id="{01525B2E-6160-7827-0293-A0C3DF7B5FF6}"/>
              </a:ext>
            </a:extLst>
          </p:cNvPr>
          <p:cNvSpPr/>
          <p:nvPr/>
        </p:nvSpPr>
        <p:spPr>
          <a:xfrm>
            <a:off x="1610629" y="2593995"/>
            <a:ext cx="684000" cy="677301"/>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Rectangle: Rounded Corners 1032">
            <a:extLst>
              <a:ext uri="{FF2B5EF4-FFF2-40B4-BE49-F238E27FC236}">
                <a16:creationId xmlns:a16="http://schemas.microsoft.com/office/drawing/2014/main" id="{A4A60358-6EA4-1F68-CB97-96713005E1E4}"/>
              </a:ext>
            </a:extLst>
          </p:cNvPr>
          <p:cNvSpPr/>
          <p:nvPr/>
        </p:nvSpPr>
        <p:spPr>
          <a:xfrm>
            <a:off x="2387814" y="2485338"/>
            <a:ext cx="684000" cy="677301"/>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6" name="Rectangle: Rounded Corners 1035">
            <a:extLst>
              <a:ext uri="{FF2B5EF4-FFF2-40B4-BE49-F238E27FC236}">
                <a16:creationId xmlns:a16="http://schemas.microsoft.com/office/drawing/2014/main" id="{B431BD77-5531-EA78-E4C4-5AEF2B4C1105}"/>
              </a:ext>
            </a:extLst>
          </p:cNvPr>
          <p:cNvSpPr/>
          <p:nvPr/>
        </p:nvSpPr>
        <p:spPr>
          <a:xfrm>
            <a:off x="3177655" y="2593995"/>
            <a:ext cx="684000" cy="677301"/>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 name="Rectangle: Rounded Corners 1036">
            <a:extLst>
              <a:ext uri="{FF2B5EF4-FFF2-40B4-BE49-F238E27FC236}">
                <a16:creationId xmlns:a16="http://schemas.microsoft.com/office/drawing/2014/main" id="{9C2C3EB7-EA8F-D90B-E56E-3CDDE8006BF9}"/>
              </a:ext>
            </a:extLst>
          </p:cNvPr>
          <p:cNvSpPr/>
          <p:nvPr/>
        </p:nvSpPr>
        <p:spPr>
          <a:xfrm>
            <a:off x="3954840" y="2485338"/>
            <a:ext cx="684000" cy="677301"/>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0" name="Rectangle: Rounded Corners 1039">
            <a:extLst>
              <a:ext uri="{FF2B5EF4-FFF2-40B4-BE49-F238E27FC236}">
                <a16:creationId xmlns:a16="http://schemas.microsoft.com/office/drawing/2014/main" id="{4A6FF819-FACB-9C72-8B39-48471110ACD0}"/>
              </a:ext>
            </a:extLst>
          </p:cNvPr>
          <p:cNvSpPr/>
          <p:nvPr/>
        </p:nvSpPr>
        <p:spPr>
          <a:xfrm>
            <a:off x="4755134" y="2593995"/>
            <a:ext cx="684000" cy="677301"/>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Netstar - Crunchbase Company Profile &amp; Funding">
            <a:extLst>
              <a:ext uri="{FF2B5EF4-FFF2-40B4-BE49-F238E27FC236}">
                <a16:creationId xmlns:a16="http://schemas.microsoft.com/office/drawing/2014/main" id="{393F4E20-D1A5-24C5-3FD2-5DA60AE4B253}"/>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35767" b="37910"/>
          <a:stretch/>
        </p:blipFill>
        <p:spPr bwMode="auto">
          <a:xfrm>
            <a:off x="1666560" y="3109483"/>
            <a:ext cx="540000" cy="1421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crotrading's video Tweet">
            <a:extLst>
              <a:ext uri="{FF2B5EF4-FFF2-40B4-BE49-F238E27FC236}">
                <a16:creationId xmlns:a16="http://schemas.microsoft.com/office/drawing/2014/main" id="{983ACBB0-C429-F06D-821B-EA473BB45E57}"/>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3810" t="35068" r="22122" b="36886"/>
          <a:stretch/>
        </p:blipFill>
        <p:spPr bwMode="auto">
          <a:xfrm>
            <a:off x="1745420" y="2936844"/>
            <a:ext cx="504000" cy="165467"/>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1062">
            <a:extLst>
              <a:ext uri="{FF2B5EF4-FFF2-40B4-BE49-F238E27FC236}">
                <a16:creationId xmlns:a16="http://schemas.microsoft.com/office/drawing/2014/main" id="{756B4213-DDC3-8C6F-D93C-3162EB2EF61B}"/>
              </a:ext>
            </a:extLst>
          </p:cNvPr>
          <p:cNvPicPr>
            <a:picLocks noChangeAspect="1"/>
          </p:cNvPicPr>
          <p:nvPr/>
        </p:nvPicPr>
        <p:blipFill>
          <a:blip r:embed="rId13">
            <a:clrChange>
              <a:clrFrom>
                <a:srgbClr val="E4D9CC"/>
              </a:clrFrom>
              <a:clrTo>
                <a:srgbClr val="E4D9CC">
                  <a:alpha val="0"/>
                </a:srgbClr>
              </a:clrTo>
            </a:clrChange>
            <a:extLst>
              <a:ext uri="{BEBA8EAE-BF5A-486C-A8C5-ECC9F3942E4B}">
                <a14:imgProps xmlns:a14="http://schemas.microsoft.com/office/drawing/2010/main">
                  <a14:imgLayer r:embed="rId14">
                    <a14:imgEffect>
                      <a14:backgroundRemoval t="9890" b="89011" l="8721" r="89826">
                        <a14:foregroundMark x1="76163" y1="52747" x2="76163" y2="52747"/>
                        <a14:foregroundMark x1="77326" y1="45055" x2="77326" y2="45055"/>
                        <a14:foregroundMark x1="87500" y1="46154" x2="87500" y2="46154"/>
                        <a14:foregroundMark x1="73256" y1="54945" x2="73256" y2="54945"/>
                        <a14:foregroundMark x1="27907" y1="35165" x2="27907" y2="35165"/>
                        <a14:foregroundMark x1="8721" y1="42857" x2="8721" y2="42857"/>
                        <a14:backgroundMark x1="31651" y1="35165" x2="31395" y2="67033"/>
                        <a14:backgroundMark x1="31686" y1="30769" x2="31651" y2="35165"/>
                        <a14:backgroundMark x1="36337" y1="45055" x2="35756" y2="62637"/>
                        <a14:backgroundMark x1="48547" y1="42857" x2="49128" y2="49451"/>
                        <a14:backgroundMark x1="78488" y1="45055" x2="78488" y2="45055"/>
                      </a14:backgroundRemoval>
                    </a14:imgEffect>
                  </a14:imgLayer>
                </a14:imgProps>
              </a:ext>
            </a:extLst>
          </a:blip>
          <a:stretch>
            <a:fillRect/>
          </a:stretch>
        </p:blipFill>
        <p:spPr>
          <a:xfrm>
            <a:off x="1627973" y="2799818"/>
            <a:ext cx="612000" cy="161894"/>
          </a:xfrm>
          <a:prstGeom prst="rect">
            <a:avLst/>
          </a:prstGeom>
        </p:spPr>
      </p:pic>
      <p:pic>
        <p:nvPicPr>
          <p:cNvPr id="2058" name="Picture 10" descr="Riverbank IT Management - Crunchbase Company Profile &amp; Funding">
            <a:extLst>
              <a:ext uri="{FF2B5EF4-FFF2-40B4-BE49-F238E27FC236}">
                <a16:creationId xmlns:a16="http://schemas.microsoft.com/office/drawing/2014/main" id="{E768504F-873B-CC25-A3A8-76BB77879303}"/>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20552" b="23489"/>
          <a:stretch/>
        </p:blipFill>
        <p:spPr bwMode="auto">
          <a:xfrm>
            <a:off x="1852763" y="2618828"/>
            <a:ext cx="324000" cy="1813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ir IT North West | Formerly Known as Concise Technologies Ltd">
            <a:extLst>
              <a:ext uri="{FF2B5EF4-FFF2-40B4-BE49-F238E27FC236}">
                <a16:creationId xmlns:a16="http://schemas.microsoft.com/office/drawing/2014/main" id="{617B36C1-C826-3392-A65C-BDBDC64631B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5491"/>
          <a:stretch/>
        </p:blipFill>
        <p:spPr bwMode="auto">
          <a:xfrm>
            <a:off x="2498514" y="2546454"/>
            <a:ext cx="468000" cy="13415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nfotechUK's video Tweet">
            <a:extLst>
              <a:ext uri="{FF2B5EF4-FFF2-40B4-BE49-F238E27FC236}">
                <a16:creationId xmlns:a16="http://schemas.microsoft.com/office/drawing/2014/main" id="{42278B52-7549-8FE6-1405-F62F4CDE7041}"/>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6805" t="35852" r="16453" b="37933"/>
          <a:stretch/>
        </p:blipFill>
        <p:spPr bwMode="auto">
          <a:xfrm>
            <a:off x="2426281" y="2680607"/>
            <a:ext cx="593906" cy="17496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nfinity-solutions-air-it-uttoxeter">
            <a:extLst>
              <a:ext uri="{FF2B5EF4-FFF2-40B4-BE49-F238E27FC236}">
                <a16:creationId xmlns:a16="http://schemas.microsoft.com/office/drawing/2014/main" id="{F27BE56F-27CE-64FC-14BB-087C8E10D8B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29729"/>
          <a:stretch/>
        </p:blipFill>
        <p:spPr bwMode="auto">
          <a:xfrm>
            <a:off x="2480186" y="3033138"/>
            <a:ext cx="540001" cy="7684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FG UK | Part of the Air IT Group (@mfguk) / X">
            <a:extLst>
              <a:ext uri="{FF2B5EF4-FFF2-40B4-BE49-F238E27FC236}">
                <a16:creationId xmlns:a16="http://schemas.microsoft.com/office/drawing/2014/main" id="{6E0C1C4C-ECAD-DA99-8A82-FB1E96A93287}"/>
              </a:ext>
            </a:extLst>
          </p:cNvPr>
          <p:cNvPicPr>
            <a:picLocks noChangeAspect="1" noChangeArrowheads="1"/>
          </p:cNvPicPr>
          <p:nvPr/>
        </p:nvPicPr>
        <p:blipFill rotWithShape="1">
          <a:blip r:embed="rId19">
            <a:clrChange>
              <a:clrFrom>
                <a:srgbClr val="F1F1F1"/>
              </a:clrFrom>
              <a:clrTo>
                <a:srgbClr val="F1F1F1">
                  <a:alpha val="0"/>
                </a:srgbClr>
              </a:clrTo>
            </a:clrChange>
            <a:extLst>
              <a:ext uri="{28A0092B-C50C-407E-A947-70E740481C1C}">
                <a14:useLocalDpi xmlns:a14="http://schemas.microsoft.com/office/drawing/2010/main" val="0"/>
              </a:ext>
            </a:extLst>
          </a:blip>
          <a:srcRect t="38561" b="37304"/>
          <a:stretch/>
        </p:blipFill>
        <p:spPr bwMode="auto">
          <a:xfrm>
            <a:off x="2474977" y="2883045"/>
            <a:ext cx="522329" cy="12606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ilverbug | Part of the Air IT Group | LinkedIn">
            <a:extLst>
              <a:ext uri="{FF2B5EF4-FFF2-40B4-BE49-F238E27FC236}">
                <a16:creationId xmlns:a16="http://schemas.microsoft.com/office/drawing/2014/main" id="{A7D27C7C-4814-C4A9-8912-CAA1FD6410B8}"/>
              </a:ext>
            </a:extLst>
          </p:cNvPr>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13092" t="39877" r="13195" b="31263"/>
          <a:stretch/>
        </p:blipFill>
        <p:spPr bwMode="auto">
          <a:xfrm>
            <a:off x="3248158" y="2742546"/>
            <a:ext cx="543083" cy="15946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coria Tech | Part of the Air IT Group on LinkedIn: #weareairit">
            <a:extLst>
              <a:ext uri="{FF2B5EF4-FFF2-40B4-BE49-F238E27FC236}">
                <a16:creationId xmlns:a16="http://schemas.microsoft.com/office/drawing/2014/main" id="{B215440F-9E23-3B72-ABB6-BD9FBF8C555F}"/>
              </a:ext>
            </a:extLst>
          </p:cNvPr>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6113" t="45032" r="16328" b="39534"/>
          <a:stretch/>
        </p:blipFill>
        <p:spPr bwMode="auto">
          <a:xfrm>
            <a:off x="3218875" y="3018618"/>
            <a:ext cx="601648" cy="10308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Vital Technology Group Ltd | LinkedIn">
            <a:extLst>
              <a:ext uri="{FF2B5EF4-FFF2-40B4-BE49-F238E27FC236}">
                <a16:creationId xmlns:a16="http://schemas.microsoft.com/office/drawing/2014/main" id="{DA55885E-C384-B264-F721-644D7015B826}"/>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9950" t="30948" r="18852" b="29079"/>
          <a:stretch/>
        </p:blipFill>
        <p:spPr bwMode="auto">
          <a:xfrm>
            <a:off x="3994289" y="2654575"/>
            <a:ext cx="612000" cy="29981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SCS Technology Solutions Ltd - Lincolnshire Chamber of Commerce">
            <a:extLst>
              <a:ext uri="{FF2B5EF4-FFF2-40B4-BE49-F238E27FC236}">
                <a16:creationId xmlns:a16="http://schemas.microsoft.com/office/drawing/2014/main" id="{3A5C881F-9BC2-7761-FA9B-24280FE7104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000" t="13350" r="20000" b="13322"/>
          <a:stretch/>
        </p:blipFill>
        <p:spPr bwMode="auto">
          <a:xfrm>
            <a:off x="4922073" y="2728420"/>
            <a:ext cx="364943" cy="446006"/>
          </a:xfrm>
          <a:prstGeom prst="rect">
            <a:avLst/>
          </a:prstGeom>
          <a:noFill/>
          <a:extLst>
            <a:ext uri="{909E8E84-426E-40DD-AFC4-6F175D3DCCD1}">
              <a14:hiddenFill xmlns:a14="http://schemas.microsoft.com/office/drawing/2010/main">
                <a:solidFill>
                  <a:srgbClr val="FFFFFF"/>
                </a:solidFill>
              </a14:hiddenFill>
            </a:ext>
          </a:extLst>
        </p:spPr>
      </p:pic>
      <p:grpSp>
        <p:nvGrpSpPr>
          <p:cNvPr id="1066" name="Group 1065">
            <a:extLst>
              <a:ext uri="{FF2B5EF4-FFF2-40B4-BE49-F238E27FC236}">
                <a16:creationId xmlns:a16="http://schemas.microsoft.com/office/drawing/2014/main" id="{1DA0413D-BBF7-0832-22F8-6B6D04914195}"/>
              </a:ext>
            </a:extLst>
          </p:cNvPr>
          <p:cNvGrpSpPr/>
          <p:nvPr/>
        </p:nvGrpSpPr>
        <p:grpSpPr>
          <a:xfrm>
            <a:off x="516006" y="3375884"/>
            <a:ext cx="4923128" cy="1659028"/>
            <a:chOff x="522006" y="5295775"/>
            <a:chExt cx="4923128" cy="1659028"/>
          </a:xfrm>
        </p:grpSpPr>
        <p:pic>
          <p:nvPicPr>
            <p:cNvPr id="2098" name="Picture 50" descr="Company announcement - FluidOne acquires CNC - Dec 2023">
              <a:extLst>
                <a:ext uri="{FF2B5EF4-FFF2-40B4-BE49-F238E27FC236}">
                  <a16:creationId xmlns:a16="http://schemas.microsoft.com/office/drawing/2014/main" id="{B93F204A-584E-CE7B-67FE-014C7408241C}"/>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2987" y="6523049"/>
              <a:ext cx="576000" cy="300062"/>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85C726DF-6DB3-03DF-13AF-7567E27BAF05}"/>
                </a:ext>
              </a:extLst>
            </p:cNvPr>
            <p:cNvSpPr/>
            <p:nvPr/>
          </p:nvSpPr>
          <p:spPr>
            <a:xfrm>
              <a:off x="563406" y="5299480"/>
              <a:ext cx="925200" cy="972949"/>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B10D6D44-0005-7A72-E8CD-93DE06C6C2D3}"/>
                </a:ext>
              </a:extLst>
            </p:cNvPr>
            <p:cNvSpPr txBox="1"/>
            <p:nvPr/>
          </p:nvSpPr>
          <p:spPr>
            <a:xfrm>
              <a:off x="522006" y="5655905"/>
              <a:ext cx="1008000"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75756"/>
                  </a:solidFill>
                  <a:effectLst/>
                  <a:uLnTx/>
                  <a:uFillTx/>
                  <a:ea typeface="Urbanist" panose="020B0A04040200000203" pitchFamily="34" charset="77"/>
                  <a:cs typeface="Urbanist" panose="020B0A04040200000203" pitchFamily="34" charset="77"/>
                </a:rPr>
                <a:t>Backed by:</a:t>
              </a:r>
            </a:p>
          </p:txBody>
        </p:sp>
        <p:cxnSp>
          <p:nvCxnSpPr>
            <p:cNvPr id="62" name="Straight Connector 61">
              <a:extLst>
                <a:ext uri="{FF2B5EF4-FFF2-40B4-BE49-F238E27FC236}">
                  <a16:creationId xmlns:a16="http://schemas.microsoft.com/office/drawing/2014/main" id="{95214E40-39A4-F46B-CE62-80C40BEB4E21}"/>
                </a:ext>
              </a:extLst>
            </p:cNvPr>
            <p:cNvCxnSpPr>
              <a:cxnSpLocks/>
            </p:cNvCxnSpPr>
            <p:nvPr/>
          </p:nvCxnSpPr>
          <p:spPr>
            <a:xfrm flipV="1">
              <a:off x="1485506" y="5787807"/>
              <a:ext cx="3909591" cy="373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24" name="Rectangle: Rounded Corners 1023">
              <a:extLst>
                <a:ext uri="{FF2B5EF4-FFF2-40B4-BE49-F238E27FC236}">
                  <a16:creationId xmlns:a16="http://schemas.microsoft.com/office/drawing/2014/main" id="{43BAC57F-9617-228C-CE54-78EAD6BBEE51}"/>
                </a:ext>
              </a:extLst>
            </p:cNvPr>
            <p:cNvSpPr>
              <a:spLocks/>
            </p:cNvSpPr>
            <p:nvPr/>
          </p:nvSpPr>
          <p:spPr>
            <a:xfrm>
              <a:off x="1637386" y="5625807"/>
              <a:ext cx="612000" cy="324000"/>
            </a:xfrm>
            <a:prstGeom prst="roundRect">
              <a:avLst>
                <a:gd name="adj" fmla="val 22547"/>
              </a:avLst>
            </a:prstGeom>
            <a:solidFill>
              <a:srgbClr val="D1CEE0"/>
            </a:soli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2020</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025" name="Rectangle: Rounded Corners 1024">
              <a:extLst>
                <a:ext uri="{FF2B5EF4-FFF2-40B4-BE49-F238E27FC236}">
                  <a16:creationId xmlns:a16="http://schemas.microsoft.com/office/drawing/2014/main" id="{BD3428A4-CB5B-454D-CA05-EFD0EAF62B96}"/>
                </a:ext>
              </a:extLst>
            </p:cNvPr>
            <p:cNvSpPr>
              <a:spLocks/>
            </p:cNvSpPr>
            <p:nvPr/>
          </p:nvSpPr>
          <p:spPr>
            <a:xfrm>
              <a:off x="2423814" y="5625807"/>
              <a:ext cx="612000" cy="324000"/>
            </a:xfrm>
            <a:prstGeom prst="roundRect">
              <a:avLst>
                <a:gd name="adj" fmla="val 22547"/>
              </a:avLst>
            </a:prstGeom>
            <a:solidFill>
              <a:srgbClr val="D1CEE0"/>
            </a:soli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2021</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026" name="Rectangle: Rounded Corners 1025">
              <a:extLst>
                <a:ext uri="{FF2B5EF4-FFF2-40B4-BE49-F238E27FC236}">
                  <a16:creationId xmlns:a16="http://schemas.microsoft.com/office/drawing/2014/main" id="{10198D3C-79BE-28D4-7934-AEF4D4B4FDC0}"/>
                </a:ext>
              </a:extLst>
            </p:cNvPr>
            <p:cNvSpPr>
              <a:spLocks/>
            </p:cNvSpPr>
            <p:nvPr/>
          </p:nvSpPr>
          <p:spPr>
            <a:xfrm>
              <a:off x="3210242" y="5625807"/>
              <a:ext cx="612000" cy="324000"/>
            </a:xfrm>
            <a:prstGeom prst="roundRect">
              <a:avLst>
                <a:gd name="adj" fmla="val 22547"/>
              </a:avLst>
            </a:prstGeom>
            <a:solidFill>
              <a:srgbClr val="D1CEE0"/>
            </a:soli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2022</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028" name="Rectangle: Rounded Corners 1027">
              <a:extLst>
                <a:ext uri="{FF2B5EF4-FFF2-40B4-BE49-F238E27FC236}">
                  <a16:creationId xmlns:a16="http://schemas.microsoft.com/office/drawing/2014/main" id="{584C2E57-9B78-DE96-CD77-BFF37207FBBE}"/>
                </a:ext>
              </a:extLst>
            </p:cNvPr>
            <p:cNvSpPr>
              <a:spLocks/>
            </p:cNvSpPr>
            <p:nvPr/>
          </p:nvSpPr>
          <p:spPr>
            <a:xfrm>
              <a:off x="3996670" y="5625807"/>
              <a:ext cx="612000" cy="324000"/>
            </a:xfrm>
            <a:prstGeom prst="roundRect">
              <a:avLst>
                <a:gd name="adj" fmla="val 22547"/>
              </a:avLst>
            </a:prstGeom>
            <a:solidFill>
              <a:srgbClr val="D1CEE0"/>
            </a:soli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2023</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030" name="Rectangle: Rounded Corners 1029">
              <a:extLst>
                <a:ext uri="{FF2B5EF4-FFF2-40B4-BE49-F238E27FC236}">
                  <a16:creationId xmlns:a16="http://schemas.microsoft.com/office/drawing/2014/main" id="{F3A4D437-46A6-CEE4-0DF1-C8503B12C2EB}"/>
                </a:ext>
              </a:extLst>
            </p:cNvPr>
            <p:cNvSpPr>
              <a:spLocks/>
            </p:cNvSpPr>
            <p:nvPr/>
          </p:nvSpPr>
          <p:spPr>
            <a:xfrm>
              <a:off x="4783097" y="5625807"/>
              <a:ext cx="612000" cy="324000"/>
            </a:xfrm>
            <a:prstGeom prst="roundRect">
              <a:avLst>
                <a:gd name="adj" fmla="val 22547"/>
              </a:avLst>
            </a:prstGeom>
            <a:solidFill>
              <a:srgbClr val="D1CEE0"/>
            </a:soli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2024</a:t>
              </a:r>
              <a:endParaRPr kumimoji="0" lang="en-GB" sz="1100" b="1" i="0" u="none" strike="noStrike" kern="1200" cap="none" spc="0" normalizeH="0" baseline="0" noProof="0">
                <a:ln>
                  <a:noFill/>
                </a:ln>
                <a:solidFill>
                  <a:srgbClr val="FFFFFF"/>
                </a:solidFill>
                <a:effectLst/>
                <a:uLnTx/>
                <a:uFillTx/>
                <a:ea typeface="+mn-ea"/>
                <a:cs typeface="+mn-cs"/>
              </a:endParaRPr>
            </a:p>
          </p:txBody>
        </p:sp>
        <p:cxnSp>
          <p:nvCxnSpPr>
            <p:cNvPr id="1052" name="Straight Connector 1051">
              <a:extLst>
                <a:ext uri="{FF2B5EF4-FFF2-40B4-BE49-F238E27FC236}">
                  <a16:creationId xmlns:a16="http://schemas.microsoft.com/office/drawing/2014/main" id="{94D99AFE-AD36-F05F-1D2B-4B2B1917061F}"/>
                </a:ext>
              </a:extLst>
            </p:cNvPr>
            <p:cNvCxnSpPr>
              <a:cxnSpLocks/>
            </p:cNvCxnSpPr>
            <p:nvPr/>
          </p:nvCxnSpPr>
          <p:spPr>
            <a:xfrm flipV="1">
              <a:off x="2737642" y="5946998"/>
              <a:ext cx="0" cy="194642"/>
            </a:xfrm>
            <a:prstGeom prst="line">
              <a:avLst/>
            </a:prstGeom>
            <a:ln w="19050">
              <a:solidFill>
                <a:schemeClr val="accent1">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ADBD14E3-BBBA-9518-0E13-E45CCB834070}"/>
                </a:ext>
              </a:extLst>
            </p:cNvPr>
            <p:cNvCxnSpPr>
              <a:cxnSpLocks/>
            </p:cNvCxnSpPr>
            <p:nvPr/>
          </p:nvCxnSpPr>
          <p:spPr>
            <a:xfrm flipV="1">
              <a:off x="1964629" y="5946998"/>
              <a:ext cx="0" cy="30908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BE1E45C5-5DF8-4ADD-17F3-28F65E2EB40D}"/>
                </a:ext>
              </a:extLst>
            </p:cNvPr>
            <p:cNvCxnSpPr>
              <a:cxnSpLocks/>
            </p:cNvCxnSpPr>
            <p:nvPr/>
          </p:nvCxnSpPr>
          <p:spPr>
            <a:xfrm flipV="1">
              <a:off x="4304668" y="5946998"/>
              <a:ext cx="0" cy="194642"/>
            </a:xfrm>
            <a:prstGeom prst="line">
              <a:avLst/>
            </a:prstGeom>
            <a:ln w="19050">
              <a:solidFill>
                <a:schemeClr val="accent1">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9A4DCA5D-E3E8-3BA0-AA07-859B2DC0CE4C}"/>
                </a:ext>
              </a:extLst>
            </p:cNvPr>
            <p:cNvCxnSpPr>
              <a:cxnSpLocks/>
            </p:cNvCxnSpPr>
            <p:nvPr/>
          </p:nvCxnSpPr>
          <p:spPr>
            <a:xfrm flipV="1">
              <a:off x="3531655" y="5946998"/>
              <a:ext cx="0" cy="30908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1D183106-69D5-70F7-C953-D4AA40599366}"/>
                </a:ext>
              </a:extLst>
            </p:cNvPr>
            <p:cNvCxnSpPr>
              <a:cxnSpLocks/>
            </p:cNvCxnSpPr>
            <p:nvPr/>
          </p:nvCxnSpPr>
          <p:spPr>
            <a:xfrm flipV="1">
              <a:off x="5109134" y="5946998"/>
              <a:ext cx="0" cy="30908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57" name="Rectangle: Rounded Corners 1056">
              <a:extLst>
                <a:ext uri="{FF2B5EF4-FFF2-40B4-BE49-F238E27FC236}">
                  <a16:creationId xmlns:a16="http://schemas.microsoft.com/office/drawing/2014/main" id="{2853CB43-DC90-2F05-DE00-6BACCD57F0AE}"/>
                </a:ext>
              </a:extLst>
            </p:cNvPr>
            <p:cNvSpPr/>
            <p:nvPr/>
          </p:nvSpPr>
          <p:spPr>
            <a:xfrm>
              <a:off x="1616629" y="6259142"/>
              <a:ext cx="684000" cy="677301"/>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Rectangle: Rounded Corners 1057">
              <a:extLst>
                <a:ext uri="{FF2B5EF4-FFF2-40B4-BE49-F238E27FC236}">
                  <a16:creationId xmlns:a16="http://schemas.microsoft.com/office/drawing/2014/main" id="{7C8DD525-C894-0260-54CE-17A51B88F75E}"/>
                </a:ext>
              </a:extLst>
            </p:cNvPr>
            <p:cNvSpPr/>
            <p:nvPr/>
          </p:nvSpPr>
          <p:spPr>
            <a:xfrm>
              <a:off x="2393814" y="6150485"/>
              <a:ext cx="684000" cy="677301"/>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Rectangle: Rounded Corners 1058">
              <a:extLst>
                <a:ext uri="{FF2B5EF4-FFF2-40B4-BE49-F238E27FC236}">
                  <a16:creationId xmlns:a16="http://schemas.microsoft.com/office/drawing/2014/main" id="{EA4BA103-B3E4-E37F-9A44-C950FD5019AC}"/>
                </a:ext>
              </a:extLst>
            </p:cNvPr>
            <p:cNvSpPr/>
            <p:nvPr/>
          </p:nvSpPr>
          <p:spPr>
            <a:xfrm>
              <a:off x="3183655" y="6259142"/>
              <a:ext cx="684000" cy="677301"/>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Rectangle: Rounded Corners 1059">
              <a:extLst>
                <a:ext uri="{FF2B5EF4-FFF2-40B4-BE49-F238E27FC236}">
                  <a16:creationId xmlns:a16="http://schemas.microsoft.com/office/drawing/2014/main" id="{EC5A3CA8-5F04-0F0B-F99B-ACD1056B80DA}"/>
                </a:ext>
              </a:extLst>
            </p:cNvPr>
            <p:cNvSpPr/>
            <p:nvPr/>
          </p:nvSpPr>
          <p:spPr>
            <a:xfrm>
              <a:off x="3960840" y="6150485"/>
              <a:ext cx="684000" cy="677301"/>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Rectangle: Rounded Corners 1060">
              <a:extLst>
                <a:ext uri="{FF2B5EF4-FFF2-40B4-BE49-F238E27FC236}">
                  <a16:creationId xmlns:a16="http://schemas.microsoft.com/office/drawing/2014/main" id="{A37AB872-111F-4DE7-7BEA-88892E307FC0}"/>
                </a:ext>
              </a:extLst>
            </p:cNvPr>
            <p:cNvSpPr/>
            <p:nvPr/>
          </p:nvSpPr>
          <p:spPr>
            <a:xfrm>
              <a:off x="4761134" y="6259142"/>
              <a:ext cx="684000" cy="677301"/>
            </a:xfrm>
            <a:prstGeom prst="round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4" name="Picture 4" descr="SureCloud Cyber Services logo">
              <a:extLst>
                <a:ext uri="{FF2B5EF4-FFF2-40B4-BE49-F238E27FC236}">
                  <a16:creationId xmlns:a16="http://schemas.microsoft.com/office/drawing/2014/main" id="{C919A120-7224-F81C-B90A-5C575AE1D8B8}"/>
                </a:ext>
              </a:extLst>
            </p:cNvPr>
            <p:cNvPicPr>
              <a:picLocks noChangeAspect="1" noChangeArrowheads="1"/>
            </p:cNvPicPr>
            <p:nvPr/>
          </p:nvPicPr>
          <p:blipFill rotWithShape="1">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l="17213" t="33206" r="12664" b="44053"/>
            <a:stretch/>
          </p:blipFill>
          <p:spPr bwMode="auto">
            <a:xfrm>
              <a:off x="4810191" y="6498554"/>
              <a:ext cx="612000" cy="19847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Marathon Managed Services is now FluidOne Enterprise IT">
              <a:extLst>
                <a:ext uri="{FF2B5EF4-FFF2-40B4-BE49-F238E27FC236}">
                  <a16:creationId xmlns:a16="http://schemas.microsoft.com/office/drawing/2014/main" id="{18B29482-C31D-8433-F403-482F7FB5DED4}"/>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002" y="5295775"/>
              <a:ext cx="864000" cy="45216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Livingbridge EP LLP – 7/19/2022 | TD Cowen">
              <a:extLst>
                <a:ext uri="{FF2B5EF4-FFF2-40B4-BE49-F238E27FC236}">
                  <a16:creationId xmlns:a16="http://schemas.microsoft.com/office/drawing/2014/main" id="{1ECBE53F-68A3-8800-AEFE-CA2FD8E48B30}"/>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880" y="5928478"/>
              <a:ext cx="640044" cy="283769"/>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PSU Technology Group Ltd | LinkedIn">
              <a:extLst>
                <a:ext uri="{FF2B5EF4-FFF2-40B4-BE49-F238E27FC236}">
                  <a16:creationId xmlns:a16="http://schemas.microsoft.com/office/drawing/2014/main" id="{2CA0EA66-7125-8D6D-A27A-6809228B8D8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2926" t="32751" r="11258" b="40404"/>
            <a:stretch/>
          </p:blipFill>
          <p:spPr bwMode="auto">
            <a:xfrm>
              <a:off x="1682769" y="6523049"/>
              <a:ext cx="566617" cy="200631"/>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Cyber Security Associates - Head on PR">
              <a:extLst>
                <a:ext uri="{FF2B5EF4-FFF2-40B4-BE49-F238E27FC236}">
                  <a16:creationId xmlns:a16="http://schemas.microsoft.com/office/drawing/2014/main" id="{59F13670-5394-3D7E-3043-9B62D52700D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12916" y="6413299"/>
              <a:ext cx="648000" cy="190476"/>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sas-logo-1">
              <a:extLst>
                <a:ext uri="{FF2B5EF4-FFF2-40B4-BE49-F238E27FC236}">
                  <a16:creationId xmlns:a16="http://schemas.microsoft.com/office/drawing/2014/main" id="{6C604FB7-5FD5-98ED-180D-E4FAED6D510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40538" y="6379828"/>
              <a:ext cx="576000" cy="18335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marathon-delete">
              <a:extLst>
                <a:ext uri="{FF2B5EF4-FFF2-40B4-BE49-F238E27FC236}">
                  <a16:creationId xmlns:a16="http://schemas.microsoft.com/office/drawing/2014/main" id="{BAC8F2C8-8B8F-571C-5582-5214C7D1FDB8}"/>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9170" t="2695" r="8710" b="3155"/>
            <a:stretch/>
          </p:blipFill>
          <p:spPr bwMode="auto">
            <a:xfrm>
              <a:off x="3240151" y="6587603"/>
              <a:ext cx="612000" cy="3672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Projectfive Acquisition - Surrey Chambers">
              <a:extLst>
                <a:ext uri="{FF2B5EF4-FFF2-40B4-BE49-F238E27FC236}">
                  <a16:creationId xmlns:a16="http://schemas.microsoft.com/office/drawing/2014/main" id="{1F75A4A7-8063-52B2-51B2-C6DA69799EF4}"/>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l="4607" t="32214" r="4882" b="32463"/>
            <a:stretch/>
          </p:blipFill>
          <p:spPr bwMode="auto">
            <a:xfrm>
              <a:off x="4021781" y="6400034"/>
              <a:ext cx="576000" cy="126429"/>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Highlander Computing Solutions - Connect Yorkshire">
              <a:extLst>
                <a:ext uri="{FF2B5EF4-FFF2-40B4-BE49-F238E27FC236}">
                  <a16:creationId xmlns:a16="http://schemas.microsoft.com/office/drawing/2014/main" id="{6973CE77-6456-C0C5-E333-72DD548F9CFE}"/>
                </a:ext>
              </a:extLst>
            </p:cNvPr>
            <p:cNvPicPr>
              <a:picLocks noChangeAspect="1" noChangeArrowheads="1"/>
            </p:cNvPicPr>
            <p:nvPr/>
          </p:nvPicPr>
          <p:blipFill>
            <a:blip r:embed="rId33">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4005596" y="6212247"/>
              <a:ext cx="607280" cy="159082"/>
            </a:xfrm>
            <a:prstGeom prst="rect">
              <a:avLst/>
            </a:prstGeom>
            <a:noFill/>
            <a:extLst>
              <a:ext uri="{909E8E84-426E-40DD-AFC4-6F175D3DCCD1}">
                <a14:hiddenFill xmlns:a14="http://schemas.microsoft.com/office/drawing/2010/main">
                  <a:solidFill>
                    <a:srgbClr val="FFFFFF"/>
                  </a:solidFill>
                </a14:hiddenFill>
              </a:ext>
            </a:extLst>
          </p:spPr>
        </p:pic>
      </p:grpSp>
      <p:sp>
        <p:nvSpPr>
          <p:cNvPr id="1092" name="Rectangle: Rounded Corners 1091">
            <a:extLst>
              <a:ext uri="{FF2B5EF4-FFF2-40B4-BE49-F238E27FC236}">
                <a16:creationId xmlns:a16="http://schemas.microsoft.com/office/drawing/2014/main" id="{FA8FD575-0925-9DC3-9646-7E7DA320526C}"/>
              </a:ext>
            </a:extLst>
          </p:cNvPr>
          <p:cNvSpPr/>
          <p:nvPr/>
        </p:nvSpPr>
        <p:spPr>
          <a:xfrm>
            <a:off x="555786" y="5102515"/>
            <a:ext cx="925200" cy="972949"/>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TextBox 1092">
            <a:extLst>
              <a:ext uri="{FF2B5EF4-FFF2-40B4-BE49-F238E27FC236}">
                <a16:creationId xmlns:a16="http://schemas.microsoft.com/office/drawing/2014/main" id="{27313ADD-A5B9-91C4-0C62-DB066267EACD}"/>
              </a:ext>
            </a:extLst>
          </p:cNvPr>
          <p:cNvSpPr txBox="1"/>
          <p:nvPr/>
        </p:nvSpPr>
        <p:spPr>
          <a:xfrm>
            <a:off x="514386" y="5383659"/>
            <a:ext cx="1008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75756"/>
                </a:solidFill>
                <a:effectLst/>
                <a:uLnTx/>
                <a:uFillTx/>
                <a:ea typeface="Urbanist" panose="020B0A04040200000203" pitchFamily="34" charset="77"/>
                <a:cs typeface="Urbanist" panose="020B0A04040200000203" pitchFamily="34" charset="77"/>
              </a:rPr>
              <a:t>Initially backed by:</a:t>
            </a:r>
          </a:p>
        </p:txBody>
      </p:sp>
      <p:pic>
        <p:nvPicPr>
          <p:cNvPr id="1096" name="Picture 6" descr="BCN Group bolster portfolio with the acquisition of NewCMI - ECI Partners">
            <a:extLst>
              <a:ext uri="{FF2B5EF4-FFF2-40B4-BE49-F238E27FC236}">
                <a16:creationId xmlns:a16="http://schemas.microsoft.com/office/drawing/2014/main" id="{85C57E78-8EAB-AF01-F63D-0F50BCFC2907}"/>
              </a:ext>
            </a:extLst>
          </p:cNvPr>
          <p:cNvPicPr>
            <a:picLocks noChangeAspect="1" noChangeArrowheads="1"/>
          </p:cNvPicPr>
          <p:nvPr/>
        </p:nvPicPr>
        <p:blipFill rotWithShape="1">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l="19854" t="19811" r="20058" b="58306"/>
          <a:stretch/>
        </p:blipFill>
        <p:spPr bwMode="auto">
          <a:xfrm>
            <a:off x="586386" y="5162811"/>
            <a:ext cx="864000" cy="21249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ABF3819-17B8-6564-C7D3-B27B46326394}"/>
              </a:ext>
            </a:extLst>
          </p:cNvPr>
          <p:cNvCxnSpPr>
            <a:cxnSpLocks/>
          </p:cNvCxnSpPr>
          <p:nvPr/>
        </p:nvCxnSpPr>
        <p:spPr>
          <a:xfrm flipV="1">
            <a:off x="1477886" y="5735100"/>
            <a:ext cx="3909591" cy="37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74C16BE-3A11-BAF7-A019-6AFB03C6CD2B}"/>
              </a:ext>
            </a:extLst>
          </p:cNvPr>
          <p:cNvSpPr>
            <a:spLocks/>
          </p:cNvSpPr>
          <p:nvPr/>
        </p:nvSpPr>
        <p:spPr>
          <a:xfrm>
            <a:off x="1637386" y="5573100"/>
            <a:ext cx="612000" cy="324000"/>
          </a:xfrm>
          <a:prstGeom prst="roundRect">
            <a:avLst>
              <a:gd name="adj" fmla="val 22547"/>
            </a:avLst>
          </a:prstGeom>
          <a:solidFill>
            <a:srgbClr val="8DDFEF"/>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2019</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7" name="Rectangle: Rounded Corners 16">
            <a:extLst>
              <a:ext uri="{FF2B5EF4-FFF2-40B4-BE49-F238E27FC236}">
                <a16:creationId xmlns:a16="http://schemas.microsoft.com/office/drawing/2014/main" id="{F0E7AAD0-B757-8127-F014-A70FD8CC8C53}"/>
              </a:ext>
            </a:extLst>
          </p:cNvPr>
          <p:cNvSpPr>
            <a:spLocks/>
          </p:cNvSpPr>
          <p:nvPr/>
        </p:nvSpPr>
        <p:spPr>
          <a:xfrm>
            <a:off x="2423814" y="5573100"/>
            <a:ext cx="612000" cy="324000"/>
          </a:xfrm>
          <a:prstGeom prst="roundRect">
            <a:avLst>
              <a:gd name="adj" fmla="val 22547"/>
            </a:avLst>
          </a:prstGeom>
          <a:solidFill>
            <a:srgbClr val="8DDFEF"/>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2020</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8" name="Rectangle: Rounded Corners 17">
            <a:extLst>
              <a:ext uri="{FF2B5EF4-FFF2-40B4-BE49-F238E27FC236}">
                <a16:creationId xmlns:a16="http://schemas.microsoft.com/office/drawing/2014/main" id="{0661409C-34D5-6F17-B961-E5512D533F0F}"/>
              </a:ext>
            </a:extLst>
          </p:cNvPr>
          <p:cNvSpPr>
            <a:spLocks/>
          </p:cNvSpPr>
          <p:nvPr/>
        </p:nvSpPr>
        <p:spPr>
          <a:xfrm>
            <a:off x="3210242" y="5573100"/>
            <a:ext cx="612000" cy="324000"/>
          </a:xfrm>
          <a:prstGeom prst="roundRect">
            <a:avLst>
              <a:gd name="adj" fmla="val 22547"/>
            </a:avLst>
          </a:prstGeom>
          <a:solidFill>
            <a:srgbClr val="8DDFEF"/>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2021</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19" name="Rectangle: Rounded Corners 18">
            <a:extLst>
              <a:ext uri="{FF2B5EF4-FFF2-40B4-BE49-F238E27FC236}">
                <a16:creationId xmlns:a16="http://schemas.microsoft.com/office/drawing/2014/main" id="{F5AE4548-F448-3B39-5FC5-AFACA132AF4A}"/>
              </a:ext>
            </a:extLst>
          </p:cNvPr>
          <p:cNvSpPr>
            <a:spLocks/>
          </p:cNvSpPr>
          <p:nvPr/>
        </p:nvSpPr>
        <p:spPr>
          <a:xfrm>
            <a:off x="3996670" y="5573100"/>
            <a:ext cx="612000" cy="324000"/>
          </a:xfrm>
          <a:prstGeom prst="roundRect">
            <a:avLst>
              <a:gd name="adj" fmla="val 22547"/>
            </a:avLst>
          </a:prstGeom>
          <a:solidFill>
            <a:srgbClr val="8DDFEF"/>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2022</a:t>
            </a:r>
            <a:endParaRPr kumimoji="0" lang="en-GB" sz="1100" b="1" i="0" u="none" strike="noStrike" kern="1200" cap="none" spc="0" normalizeH="0" baseline="0" noProof="0">
              <a:ln>
                <a:noFill/>
              </a:ln>
              <a:solidFill>
                <a:srgbClr val="FFFFFF"/>
              </a:solidFill>
              <a:effectLst/>
              <a:uLnTx/>
              <a:uFillTx/>
              <a:ea typeface="+mn-ea"/>
              <a:cs typeface="+mn-cs"/>
            </a:endParaRPr>
          </a:p>
        </p:txBody>
      </p:sp>
      <p:sp>
        <p:nvSpPr>
          <p:cNvPr id="20" name="Rectangle: Rounded Corners 19">
            <a:extLst>
              <a:ext uri="{FF2B5EF4-FFF2-40B4-BE49-F238E27FC236}">
                <a16:creationId xmlns:a16="http://schemas.microsoft.com/office/drawing/2014/main" id="{B60EB265-9B58-EDEE-D9B0-AC1110A8C534}"/>
              </a:ext>
            </a:extLst>
          </p:cNvPr>
          <p:cNvSpPr>
            <a:spLocks/>
          </p:cNvSpPr>
          <p:nvPr/>
        </p:nvSpPr>
        <p:spPr>
          <a:xfrm>
            <a:off x="4783097" y="5573100"/>
            <a:ext cx="612000" cy="324000"/>
          </a:xfrm>
          <a:prstGeom prst="roundRect">
            <a:avLst>
              <a:gd name="adj" fmla="val 22547"/>
            </a:avLst>
          </a:prstGeom>
          <a:solidFill>
            <a:srgbClr val="8DDFEF"/>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rgbClr val="FFFFFF"/>
                </a:solidFill>
              </a:rPr>
              <a:t>2023</a:t>
            </a:r>
            <a:endParaRPr kumimoji="0" lang="en-GB" sz="1100" b="1" i="0" u="none" strike="noStrike" kern="1200" cap="none" spc="0" normalizeH="0" baseline="0" noProof="0">
              <a:ln>
                <a:noFill/>
              </a:ln>
              <a:solidFill>
                <a:srgbClr val="FFFFFF"/>
              </a:solidFill>
              <a:effectLst/>
              <a:uLnTx/>
              <a:uFillTx/>
              <a:ea typeface="+mn-ea"/>
              <a:cs typeface="+mn-cs"/>
            </a:endParaRPr>
          </a:p>
        </p:txBody>
      </p:sp>
      <p:cxnSp>
        <p:nvCxnSpPr>
          <p:cNvPr id="1042" name="Straight Connector 1041">
            <a:extLst>
              <a:ext uri="{FF2B5EF4-FFF2-40B4-BE49-F238E27FC236}">
                <a16:creationId xmlns:a16="http://schemas.microsoft.com/office/drawing/2014/main" id="{20CFF33C-0227-D3CE-FEE1-9608C1099C90}"/>
              </a:ext>
            </a:extLst>
          </p:cNvPr>
          <p:cNvCxnSpPr>
            <a:cxnSpLocks/>
          </p:cNvCxnSpPr>
          <p:nvPr/>
        </p:nvCxnSpPr>
        <p:spPr>
          <a:xfrm flipV="1">
            <a:off x="2737642" y="5891618"/>
            <a:ext cx="0" cy="194642"/>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7A524006-AFA0-F538-7FD5-75F443B30904}"/>
              </a:ext>
            </a:extLst>
          </p:cNvPr>
          <p:cNvCxnSpPr>
            <a:cxnSpLocks/>
          </p:cNvCxnSpPr>
          <p:nvPr/>
        </p:nvCxnSpPr>
        <p:spPr>
          <a:xfrm flipV="1">
            <a:off x="1964629" y="5891618"/>
            <a:ext cx="0" cy="3090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E17E567B-2536-46E0-10EC-7E4598DEE6EB}"/>
              </a:ext>
            </a:extLst>
          </p:cNvPr>
          <p:cNvCxnSpPr>
            <a:cxnSpLocks/>
          </p:cNvCxnSpPr>
          <p:nvPr/>
        </p:nvCxnSpPr>
        <p:spPr>
          <a:xfrm flipV="1">
            <a:off x="4304668" y="5891618"/>
            <a:ext cx="0" cy="194642"/>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0D48F3D-A680-7927-164C-C81F4F0DEFC8}"/>
              </a:ext>
            </a:extLst>
          </p:cNvPr>
          <p:cNvCxnSpPr>
            <a:cxnSpLocks/>
          </p:cNvCxnSpPr>
          <p:nvPr/>
        </p:nvCxnSpPr>
        <p:spPr>
          <a:xfrm flipV="1">
            <a:off x="3531655" y="5891618"/>
            <a:ext cx="0" cy="3090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5462E4E-D4E8-0228-946C-1D55459799C6}"/>
              </a:ext>
            </a:extLst>
          </p:cNvPr>
          <p:cNvCxnSpPr>
            <a:cxnSpLocks/>
          </p:cNvCxnSpPr>
          <p:nvPr/>
        </p:nvCxnSpPr>
        <p:spPr>
          <a:xfrm flipV="1">
            <a:off x="5109134" y="5891618"/>
            <a:ext cx="0" cy="3090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7" name="Rectangle: Rounded Corners 1046">
            <a:extLst>
              <a:ext uri="{FF2B5EF4-FFF2-40B4-BE49-F238E27FC236}">
                <a16:creationId xmlns:a16="http://schemas.microsoft.com/office/drawing/2014/main" id="{606B2BD3-3334-406B-23AE-6D25707012D0}"/>
              </a:ext>
            </a:extLst>
          </p:cNvPr>
          <p:cNvSpPr/>
          <p:nvPr/>
        </p:nvSpPr>
        <p:spPr>
          <a:xfrm>
            <a:off x="1616629" y="6203762"/>
            <a:ext cx="684000" cy="677301"/>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Rectangle: Rounded Corners 1047">
            <a:extLst>
              <a:ext uri="{FF2B5EF4-FFF2-40B4-BE49-F238E27FC236}">
                <a16:creationId xmlns:a16="http://schemas.microsoft.com/office/drawing/2014/main" id="{C349D121-E80F-0088-6F8E-076CD1512E96}"/>
              </a:ext>
            </a:extLst>
          </p:cNvPr>
          <p:cNvSpPr/>
          <p:nvPr/>
        </p:nvSpPr>
        <p:spPr>
          <a:xfrm>
            <a:off x="2393814" y="6095105"/>
            <a:ext cx="684000" cy="677301"/>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Rectangle: Rounded Corners 1048">
            <a:extLst>
              <a:ext uri="{FF2B5EF4-FFF2-40B4-BE49-F238E27FC236}">
                <a16:creationId xmlns:a16="http://schemas.microsoft.com/office/drawing/2014/main" id="{1A405B53-26AA-F1F6-B9A0-2A728F50DF2F}"/>
              </a:ext>
            </a:extLst>
          </p:cNvPr>
          <p:cNvSpPr/>
          <p:nvPr/>
        </p:nvSpPr>
        <p:spPr>
          <a:xfrm>
            <a:off x="3183655" y="6203762"/>
            <a:ext cx="684000" cy="677301"/>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Rectangle: Rounded Corners 1049">
            <a:extLst>
              <a:ext uri="{FF2B5EF4-FFF2-40B4-BE49-F238E27FC236}">
                <a16:creationId xmlns:a16="http://schemas.microsoft.com/office/drawing/2014/main" id="{34A936A4-F379-8333-060D-082873F4CCBA}"/>
              </a:ext>
            </a:extLst>
          </p:cNvPr>
          <p:cNvSpPr/>
          <p:nvPr/>
        </p:nvSpPr>
        <p:spPr>
          <a:xfrm>
            <a:off x="3960840" y="6095105"/>
            <a:ext cx="684000" cy="677301"/>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Rectangle: Rounded Corners 1050">
            <a:extLst>
              <a:ext uri="{FF2B5EF4-FFF2-40B4-BE49-F238E27FC236}">
                <a16:creationId xmlns:a16="http://schemas.microsoft.com/office/drawing/2014/main" id="{5DADDBBC-6CA4-AC41-35CC-5434438BA146}"/>
              </a:ext>
            </a:extLst>
          </p:cNvPr>
          <p:cNvSpPr/>
          <p:nvPr/>
        </p:nvSpPr>
        <p:spPr>
          <a:xfrm>
            <a:off x="4761134" y="6203762"/>
            <a:ext cx="684000" cy="677301"/>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02" name="Picture 54" descr="Alantra has advised Ancoris on its investment from Beech Tree Private Equity  | Alantra">
            <a:extLst>
              <a:ext uri="{FF2B5EF4-FFF2-40B4-BE49-F238E27FC236}">
                <a16:creationId xmlns:a16="http://schemas.microsoft.com/office/drawing/2014/main" id="{4DEDE0DD-B8D9-660D-535E-466190C55124}"/>
              </a:ext>
            </a:extLst>
          </p:cNvPr>
          <p:cNvPicPr>
            <a:picLocks noChangeAspect="1" noChangeArrowheads="1"/>
          </p:cNvPicPr>
          <p:nvPr/>
        </p:nvPicPr>
        <p:blipFill>
          <a:blip r:embed="rId3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22386" y="5818696"/>
            <a:ext cx="792000" cy="216480"/>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Blue Logic Computer Systems Ltd - Business Profile - bluelogic | PRLog">
            <a:extLst>
              <a:ext uri="{FF2B5EF4-FFF2-40B4-BE49-F238E27FC236}">
                <a16:creationId xmlns:a16="http://schemas.microsoft.com/office/drawing/2014/main" id="{3F60FD2F-6832-2E18-5C61-03ECAA016BC6}"/>
              </a:ext>
            </a:extLst>
          </p:cNvPr>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2979" y="6401797"/>
            <a:ext cx="612000" cy="24437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Polymorph - Crunchbase Company Profile &amp; Funding">
            <a:extLst>
              <a:ext uri="{FF2B5EF4-FFF2-40B4-BE49-F238E27FC236}">
                <a16:creationId xmlns:a16="http://schemas.microsoft.com/office/drawing/2014/main" id="{0DF60445-3B13-28D6-8EBA-A496CA58D487}"/>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5000" t="23883" r="5000" b="25492"/>
          <a:stretch/>
        </p:blipFill>
        <p:spPr bwMode="auto">
          <a:xfrm>
            <a:off x="2530927" y="6218162"/>
            <a:ext cx="409509" cy="230349"/>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descr="Xicon - Crunchbase Company Profile &amp; Funding">
            <a:extLst>
              <a:ext uri="{FF2B5EF4-FFF2-40B4-BE49-F238E27FC236}">
                <a16:creationId xmlns:a16="http://schemas.microsoft.com/office/drawing/2014/main" id="{BF194C92-E423-9C62-05B4-CF98A141B63E}"/>
              </a:ext>
            </a:extLst>
          </p:cNvPr>
          <p:cNvPicPr>
            <a:picLocks noChangeAspect="1" noChangeArrowheads="1"/>
          </p:cNvPicPr>
          <p:nvPr/>
        </p:nvPicPr>
        <p:blipFill rotWithShape="1">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t="40979" b="40427"/>
          <a:stretch/>
        </p:blipFill>
        <p:spPr bwMode="auto">
          <a:xfrm>
            <a:off x="2381464" y="6521434"/>
            <a:ext cx="720000" cy="133877"/>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62" descr="Cloud2, a BCN Group company | LinkedIn">
            <a:extLst>
              <a:ext uri="{FF2B5EF4-FFF2-40B4-BE49-F238E27FC236}">
                <a16:creationId xmlns:a16="http://schemas.microsoft.com/office/drawing/2014/main" id="{A5C56AAA-5B72-DD42-1B3C-6212B4101FC3}"/>
              </a:ext>
            </a:extLst>
          </p:cNvPr>
          <p:cNvPicPr>
            <a:picLocks noChangeAspect="1" noChangeArrowheads="1"/>
          </p:cNvPicPr>
          <p:nvPr/>
        </p:nvPicPr>
        <p:blipFill rotWithShape="1">
          <a:blip r:embed="rId39">
            <a:clrChange>
              <a:clrFrom>
                <a:srgbClr val="FFFFFD"/>
              </a:clrFrom>
              <a:clrTo>
                <a:srgbClr val="FFFFFD">
                  <a:alpha val="0"/>
                </a:srgbClr>
              </a:clrTo>
            </a:clrChange>
            <a:extLst>
              <a:ext uri="{28A0092B-C50C-407E-A947-70E740481C1C}">
                <a14:useLocalDpi xmlns:a14="http://schemas.microsoft.com/office/drawing/2010/main" val="0"/>
              </a:ext>
            </a:extLst>
          </a:blip>
          <a:srcRect l="12367" t="37816" r="11436" b="41957"/>
          <a:stretch/>
        </p:blipFill>
        <p:spPr bwMode="auto">
          <a:xfrm>
            <a:off x="3240763" y="6464804"/>
            <a:ext cx="582511" cy="154630"/>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descr="Public View">
            <a:extLst>
              <a:ext uri="{FF2B5EF4-FFF2-40B4-BE49-F238E27FC236}">
                <a16:creationId xmlns:a16="http://schemas.microsoft.com/office/drawing/2014/main" id="{CD8B2C50-DE85-70A3-0584-389D2904B3F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012987" y="6012860"/>
            <a:ext cx="593301" cy="593301"/>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Evo-soft Limited | GrowthHub">
            <a:extLst>
              <a:ext uri="{FF2B5EF4-FFF2-40B4-BE49-F238E27FC236}">
                <a16:creationId xmlns:a16="http://schemas.microsoft.com/office/drawing/2014/main" id="{A99D5459-C226-A814-20C1-35D7F75FF1EA}"/>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l="16325" t="30901" r="16325" b="34045"/>
          <a:stretch/>
        </p:blipFill>
        <p:spPr bwMode="auto">
          <a:xfrm>
            <a:off x="4004427" y="6507430"/>
            <a:ext cx="612000" cy="171208"/>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CMI | LinkedIn">
            <a:extLst>
              <a:ext uri="{FF2B5EF4-FFF2-40B4-BE49-F238E27FC236}">
                <a16:creationId xmlns:a16="http://schemas.microsoft.com/office/drawing/2014/main" id="{B133EE98-75C6-1FB5-95B3-C5D2CFAB35A6}"/>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27587" b="41184"/>
          <a:stretch/>
        </p:blipFill>
        <p:spPr bwMode="auto">
          <a:xfrm>
            <a:off x="4780544" y="6445058"/>
            <a:ext cx="648000" cy="202364"/>
          </a:xfrm>
          <a:prstGeom prst="rect">
            <a:avLst/>
          </a:prstGeom>
          <a:noFill/>
          <a:extLst>
            <a:ext uri="{909E8E84-426E-40DD-AFC4-6F175D3DCCD1}">
              <a14:hiddenFill xmlns:a14="http://schemas.microsoft.com/office/drawing/2010/main">
                <a:solidFill>
                  <a:srgbClr val="FFFFFF"/>
                </a:solidFill>
              </a14:hiddenFill>
            </a:ext>
          </a:extLst>
        </p:spPr>
      </p:pic>
      <p:cxnSp>
        <p:nvCxnSpPr>
          <p:cNvPr id="1075" name="Straight Connector 1074">
            <a:extLst>
              <a:ext uri="{FF2B5EF4-FFF2-40B4-BE49-F238E27FC236}">
                <a16:creationId xmlns:a16="http://schemas.microsoft.com/office/drawing/2014/main" id="{4C33179D-B22F-7F6F-78E3-D7D53B3531EB}"/>
              </a:ext>
            </a:extLst>
          </p:cNvPr>
          <p:cNvCxnSpPr>
            <a:cxnSpLocks/>
          </p:cNvCxnSpPr>
          <p:nvPr/>
        </p:nvCxnSpPr>
        <p:spPr>
          <a:xfrm flipV="1">
            <a:off x="4298668" y="5510265"/>
            <a:ext cx="0" cy="68036"/>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094" name="Rectangle: Rounded Corners 1093">
            <a:extLst>
              <a:ext uri="{FF2B5EF4-FFF2-40B4-BE49-F238E27FC236}">
                <a16:creationId xmlns:a16="http://schemas.microsoft.com/office/drawing/2014/main" id="{A0652DF7-B614-1616-C120-73673962C2DD}"/>
              </a:ext>
            </a:extLst>
          </p:cNvPr>
          <p:cNvSpPr/>
          <p:nvPr/>
        </p:nvSpPr>
        <p:spPr>
          <a:xfrm>
            <a:off x="3967637" y="5099950"/>
            <a:ext cx="684000" cy="397017"/>
          </a:xfrm>
          <a:prstGeom prst="roundRect">
            <a:avLst>
              <a:gd name="adj" fmla="val 18746"/>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tIns="0" bIns="72000" rtlCol="0" anchor="t"/>
          <a:lstStyle/>
          <a:p>
            <a:pPr algn="ctr"/>
            <a:r>
              <a:rPr lang="en-GB" sz="1100" b="1">
                <a:solidFill>
                  <a:srgbClr val="575756"/>
                </a:solidFill>
              </a:rPr>
              <a:t>Entry:</a:t>
            </a:r>
          </a:p>
        </p:txBody>
      </p:sp>
      <p:pic>
        <p:nvPicPr>
          <p:cNvPr id="2118" name="Picture 70" descr="ECI Partners (@ecipartners) / X">
            <a:extLst>
              <a:ext uri="{FF2B5EF4-FFF2-40B4-BE49-F238E27FC236}">
                <a16:creationId xmlns:a16="http://schemas.microsoft.com/office/drawing/2014/main" id="{02641096-B9DD-6777-48C1-831B1C1A8025}"/>
              </a:ext>
            </a:extLst>
          </p:cNvPr>
          <p:cNvPicPr>
            <a:picLocks noChangeAspect="1" noChangeArrowheads="1"/>
          </p:cNvPicPr>
          <p:nvPr/>
        </p:nvPicPr>
        <p:blipFill rotWithShape="1">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l="8871" t="21149" r="9976" b="26394"/>
          <a:stretch/>
        </p:blipFill>
        <p:spPr bwMode="auto">
          <a:xfrm>
            <a:off x="4158536" y="5299429"/>
            <a:ext cx="280263" cy="18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7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EC52487-939F-428D-BE9C-4797598C5EFF}"/>
              </a:ext>
            </a:extLst>
          </p:cNvPr>
          <p:cNvGraphicFramePr>
            <a:graphicFrameLocks/>
          </p:cNvGraphicFramePr>
          <p:nvPr>
            <p:extLst>
              <p:ext uri="{D42A27DB-BD31-4B8C-83A1-F6EECF244321}">
                <p14:modId xmlns:p14="http://schemas.microsoft.com/office/powerpoint/2010/main" val="1539208179"/>
              </p:ext>
            </p:extLst>
          </p:nvPr>
        </p:nvGraphicFramePr>
        <p:xfrm>
          <a:off x="1506071" y="1918832"/>
          <a:ext cx="5360470" cy="4718709"/>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3424BDB7-6EAF-E818-25A4-3ED743C35B0A}"/>
              </a:ext>
            </a:extLst>
          </p:cNvPr>
          <p:cNvSpPr txBox="1"/>
          <p:nvPr/>
        </p:nvSpPr>
        <p:spPr>
          <a:xfrm>
            <a:off x="593230" y="6794708"/>
            <a:ext cx="9469438" cy="246221"/>
          </a:xfrm>
          <a:prstGeom prst="rect">
            <a:avLst/>
          </a:prstGeom>
          <a:noFill/>
          <a:ln>
            <a:noFill/>
          </a:ln>
        </p:spPr>
        <p:txBody>
          <a:bodyPr wrap="square" rtlCol="0">
            <a:spAutoFit/>
          </a:bodyPr>
          <a:lstStyle/>
          <a:p>
            <a:pPr algn="ctr"/>
            <a:r>
              <a:rPr lang="en-GB" sz="1000" b="1">
                <a:solidFill>
                  <a:srgbClr val="D0CDE0"/>
                </a:solidFill>
                <a:sym typeface="Wingdings" panose="05000000000000000000" pitchFamily="2" charset="2"/>
              </a:rPr>
              <a:t> </a:t>
            </a:r>
            <a:r>
              <a:rPr lang="en-GB" sz="1000" b="1">
                <a:solidFill>
                  <a:srgbClr val="575756"/>
                </a:solidFill>
                <a:sym typeface="Wingdings" panose="05000000000000000000" pitchFamily="2" charset="2"/>
              </a:rPr>
              <a:t>Cyber security </a:t>
            </a:r>
            <a:r>
              <a:rPr lang="en-GB" sz="1000" b="1">
                <a:solidFill>
                  <a:srgbClr val="158097"/>
                </a:solidFill>
                <a:sym typeface="Wingdings" panose="05000000000000000000" pitchFamily="2" charset="2"/>
              </a:rPr>
              <a:t></a:t>
            </a:r>
            <a:r>
              <a:rPr lang="en-GB" sz="1000" b="1">
                <a:solidFill>
                  <a:schemeClr val="bg1"/>
                </a:solidFill>
                <a:sym typeface="Wingdings" panose="05000000000000000000" pitchFamily="2" charset="2"/>
              </a:rPr>
              <a:t> </a:t>
            </a:r>
            <a:r>
              <a:rPr lang="en-GB" sz="1000" b="1">
                <a:solidFill>
                  <a:srgbClr val="575756"/>
                </a:solidFill>
                <a:sym typeface="Wingdings" panose="05000000000000000000" pitchFamily="2" charset="2"/>
              </a:rPr>
              <a:t>Software development </a:t>
            </a:r>
            <a:r>
              <a:rPr lang="en-GB" sz="1000" b="1">
                <a:solidFill>
                  <a:srgbClr val="3EB3B7"/>
                </a:solidFill>
                <a:sym typeface="Wingdings" panose="05000000000000000000" pitchFamily="2" charset="2"/>
              </a:rPr>
              <a:t></a:t>
            </a:r>
            <a:r>
              <a:rPr lang="en-GB" sz="1000" b="1">
                <a:solidFill>
                  <a:srgbClr val="DADF7A"/>
                </a:solidFill>
                <a:sym typeface="Wingdings" panose="05000000000000000000" pitchFamily="2" charset="2"/>
              </a:rPr>
              <a:t> </a:t>
            </a:r>
            <a:r>
              <a:rPr lang="en-GB" sz="1000" b="1">
                <a:solidFill>
                  <a:srgbClr val="575756"/>
                </a:solidFill>
                <a:sym typeface="Wingdings" panose="05000000000000000000" pitchFamily="2" charset="2"/>
              </a:rPr>
              <a:t>Application software products </a:t>
            </a:r>
            <a:r>
              <a:rPr lang="en-GB" sz="1000" b="1">
                <a:solidFill>
                  <a:srgbClr val="F2977F"/>
                </a:solidFill>
                <a:sym typeface="Wingdings" panose="05000000000000000000" pitchFamily="2" charset="2"/>
              </a:rPr>
              <a:t></a:t>
            </a:r>
            <a:r>
              <a:rPr lang="en-GB" sz="1000" b="1">
                <a:solidFill>
                  <a:schemeClr val="bg1"/>
                </a:solidFill>
                <a:sym typeface="Wingdings" panose="05000000000000000000" pitchFamily="2" charset="2"/>
              </a:rPr>
              <a:t> </a:t>
            </a:r>
            <a:r>
              <a:rPr lang="en-GB" sz="1000" b="1">
                <a:solidFill>
                  <a:srgbClr val="575756"/>
                </a:solidFill>
                <a:sym typeface="Wingdings" panose="05000000000000000000" pitchFamily="2" charset="2"/>
              </a:rPr>
              <a:t>IT consulting and other </a:t>
            </a:r>
            <a:r>
              <a:rPr lang="en-GB" sz="1000" b="1">
                <a:solidFill>
                  <a:srgbClr val="DADF7A"/>
                </a:solidFill>
                <a:sym typeface="Wingdings" panose="05000000000000000000" pitchFamily="2" charset="2"/>
              </a:rPr>
              <a:t></a:t>
            </a:r>
            <a:r>
              <a:rPr lang="en-GB" sz="1000" b="1">
                <a:solidFill>
                  <a:schemeClr val="bg1"/>
                </a:solidFill>
                <a:sym typeface="Wingdings" panose="05000000000000000000" pitchFamily="2" charset="2"/>
              </a:rPr>
              <a:t> </a:t>
            </a:r>
            <a:r>
              <a:rPr lang="en-GB" sz="1000" b="1">
                <a:solidFill>
                  <a:srgbClr val="575756"/>
                </a:solidFill>
                <a:sym typeface="Wingdings" panose="05000000000000000000" pitchFamily="2" charset="2"/>
              </a:rPr>
              <a:t>Fintech</a:t>
            </a:r>
            <a:endParaRPr lang="en-GB" sz="1000" b="1">
              <a:solidFill>
                <a:srgbClr val="575756"/>
              </a:solidFill>
            </a:endParaRPr>
          </a:p>
        </p:txBody>
      </p:sp>
      <p:sp>
        <p:nvSpPr>
          <p:cNvPr id="5" name="TextBox 4">
            <a:extLst>
              <a:ext uri="{FF2B5EF4-FFF2-40B4-BE49-F238E27FC236}">
                <a16:creationId xmlns:a16="http://schemas.microsoft.com/office/drawing/2014/main" id="{2F42EA97-C2A3-EE26-199D-D65FC4DA9088}"/>
              </a:ext>
            </a:extLst>
          </p:cNvPr>
          <p:cNvSpPr txBox="1"/>
          <p:nvPr/>
        </p:nvSpPr>
        <p:spPr>
          <a:xfrm>
            <a:off x="504018" y="7038754"/>
            <a:ext cx="4232874" cy="215444"/>
          </a:xfrm>
          <a:prstGeom prst="rect">
            <a:avLst/>
          </a:prstGeom>
          <a:noFill/>
        </p:spPr>
        <p:txBody>
          <a:bodyPr wrap="square" rtlCol="0">
            <a:spAutoFit/>
          </a:bodyPr>
          <a:lstStyle/>
          <a:p>
            <a:r>
              <a:rPr lang="en-GB" sz="800" i="1">
                <a:solidFill>
                  <a:srgbClr val="575756"/>
                </a:solidFill>
              </a:rPr>
              <a:t>Source: S&amp;P </a:t>
            </a:r>
            <a:r>
              <a:rPr lang="en-GB" sz="800" i="1" err="1">
                <a:solidFill>
                  <a:srgbClr val="575756"/>
                </a:solidFill>
              </a:rPr>
              <a:t>CapIQ</a:t>
            </a:r>
            <a:r>
              <a:rPr lang="en-GB" sz="800" i="1">
                <a:solidFill>
                  <a:srgbClr val="575756"/>
                </a:solidFill>
              </a:rPr>
              <a:t> and Lexington analysis</a:t>
            </a:r>
          </a:p>
        </p:txBody>
      </p:sp>
      <p:pic>
        <p:nvPicPr>
          <p:cNvPr id="53" name="Picture 52">
            <a:extLst>
              <a:ext uri="{FF2B5EF4-FFF2-40B4-BE49-F238E27FC236}">
                <a16:creationId xmlns:a16="http://schemas.microsoft.com/office/drawing/2014/main" id="{D381297C-A5B7-185D-9A36-63A63D25B3F1}"/>
              </a:ext>
            </a:extLst>
          </p:cNvPr>
          <p:cNvPicPr>
            <a:picLocks noChangeAspect="1"/>
          </p:cNvPicPr>
          <p:nvPr/>
        </p:nvPicPr>
        <p:blipFill rotWithShape="1">
          <a:blip r:embed="rId4"/>
          <a:srcRect t="31063" r="5933" b="33436"/>
          <a:stretch/>
        </p:blipFill>
        <p:spPr>
          <a:xfrm>
            <a:off x="517298" y="5310955"/>
            <a:ext cx="1167438" cy="224296"/>
          </a:xfrm>
          <a:prstGeom prst="rect">
            <a:avLst/>
          </a:prstGeom>
        </p:spPr>
      </p:pic>
      <p:sp>
        <p:nvSpPr>
          <p:cNvPr id="6" name="Text Placeholder 5">
            <a:extLst>
              <a:ext uri="{FF2B5EF4-FFF2-40B4-BE49-F238E27FC236}">
                <a16:creationId xmlns:a16="http://schemas.microsoft.com/office/drawing/2014/main" id="{B9DB6515-4AEA-4950-B91D-E3C14E7C9600}"/>
              </a:ext>
            </a:extLst>
          </p:cNvPr>
          <p:cNvSpPr>
            <a:spLocks noGrp="1"/>
          </p:cNvSpPr>
          <p:nvPr>
            <p:ph type="body" sz="quarter" idx="13"/>
          </p:nvPr>
        </p:nvSpPr>
        <p:spPr/>
        <p:txBody>
          <a:bodyPr/>
          <a:lstStyle/>
          <a:p>
            <a:pPr marL="0"/>
            <a:r>
              <a:rPr lang="en-GB"/>
              <a:t>The listed companies in the UK that are active in the IT &amp; Technology sector</a:t>
            </a:r>
          </a:p>
        </p:txBody>
      </p:sp>
      <p:sp>
        <p:nvSpPr>
          <p:cNvPr id="2" name="Title 1">
            <a:extLst>
              <a:ext uri="{FF2B5EF4-FFF2-40B4-BE49-F238E27FC236}">
                <a16:creationId xmlns:a16="http://schemas.microsoft.com/office/drawing/2014/main" id="{1AF065A1-D4E4-4E13-B8B5-2E92DE6F896D}"/>
              </a:ext>
            </a:extLst>
          </p:cNvPr>
          <p:cNvSpPr>
            <a:spLocks noGrp="1"/>
          </p:cNvSpPr>
          <p:nvPr>
            <p:ph type="title"/>
          </p:nvPr>
        </p:nvSpPr>
        <p:spPr/>
        <p:txBody>
          <a:bodyPr/>
          <a:lstStyle/>
          <a:p>
            <a:r>
              <a:rPr lang="en-GB"/>
              <a:t>Quoted company benchmark multiples </a:t>
            </a:r>
          </a:p>
        </p:txBody>
      </p:sp>
      <p:sp>
        <p:nvSpPr>
          <p:cNvPr id="36" name="Slide Number Placeholder 4">
            <a:extLst>
              <a:ext uri="{FF2B5EF4-FFF2-40B4-BE49-F238E27FC236}">
                <a16:creationId xmlns:a16="http://schemas.microsoft.com/office/drawing/2014/main" id="{902085CC-C1CA-439C-FFD8-57423C533CE3}"/>
              </a:ext>
            </a:extLst>
          </p:cNvPr>
          <p:cNvSpPr>
            <a:spLocks noGrp="1"/>
          </p:cNvSpPr>
          <p:nvPr>
            <p:ph type="sldNum" sz="quarter" idx="16"/>
          </p:nvPr>
        </p:nvSpPr>
        <p:spPr>
          <a:xfrm>
            <a:off x="7658288" y="6726441"/>
            <a:ext cx="2482227" cy="402483"/>
          </a:xfrm>
        </p:spPr>
        <p:txBody>
          <a:bodyPr/>
          <a:lstStyle/>
          <a:p>
            <a:fld id="{D70609D9-2F62-42FE-A7F8-9F0C18800B2F}" type="slidenum">
              <a:rPr lang="en-GB" smtClean="0"/>
              <a:pPr/>
              <a:t>9</a:t>
            </a:fld>
            <a:endParaRPr lang="en-GB"/>
          </a:p>
        </p:txBody>
      </p:sp>
      <p:pic>
        <p:nvPicPr>
          <p:cNvPr id="39" name="Picture 38">
            <a:extLst>
              <a:ext uri="{FF2B5EF4-FFF2-40B4-BE49-F238E27FC236}">
                <a16:creationId xmlns:a16="http://schemas.microsoft.com/office/drawing/2014/main" id="{78DDF4A0-F0D5-AE23-3742-0DD3F8852A96}"/>
              </a:ext>
            </a:extLst>
          </p:cNvPr>
          <p:cNvPicPr>
            <a:picLocks noChangeAspect="1"/>
          </p:cNvPicPr>
          <p:nvPr/>
        </p:nvPicPr>
        <p:blipFill>
          <a:blip r:embed="rId5"/>
          <a:stretch>
            <a:fillRect/>
          </a:stretch>
        </p:blipFill>
        <p:spPr>
          <a:xfrm>
            <a:off x="773782" y="2075852"/>
            <a:ext cx="917304" cy="207447"/>
          </a:xfrm>
          <a:prstGeom prst="rect">
            <a:avLst/>
          </a:prstGeom>
        </p:spPr>
      </p:pic>
      <p:pic>
        <p:nvPicPr>
          <p:cNvPr id="40" name="Picture 10" descr="1Spatial Logo [ Download - Logo - icon ] png svg">
            <a:extLst>
              <a:ext uri="{FF2B5EF4-FFF2-40B4-BE49-F238E27FC236}">
                <a16:creationId xmlns:a16="http://schemas.microsoft.com/office/drawing/2014/main" id="{5018792F-1317-99CA-9BB2-78E0C8DF9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610" b="33936"/>
          <a:stretch/>
        </p:blipFill>
        <p:spPr bwMode="auto">
          <a:xfrm>
            <a:off x="805444" y="2335329"/>
            <a:ext cx="879292" cy="250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3CC57983-5BB6-0BD5-D772-3CE003109C57}"/>
              </a:ext>
            </a:extLst>
          </p:cNvPr>
          <p:cNvPicPr>
            <a:picLocks noChangeAspect="1"/>
          </p:cNvPicPr>
          <p:nvPr/>
        </p:nvPicPr>
        <p:blipFill rotWithShape="1">
          <a:blip r:embed="rId7"/>
          <a:srcRect r="14894" b="-1832"/>
          <a:stretch/>
        </p:blipFill>
        <p:spPr>
          <a:xfrm>
            <a:off x="1021645" y="2896353"/>
            <a:ext cx="663091" cy="235148"/>
          </a:xfrm>
          <a:prstGeom prst="rect">
            <a:avLst/>
          </a:prstGeom>
        </p:spPr>
      </p:pic>
      <p:grpSp>
        <p:nvGrpSpPr>
          <p:cNvPr id="42" name="Group 41">
            <a:extLst>
              <a:ext uri="{FF2B5EF4-FFF2-40B4-BE49-F238E27FC236}">
                <a16:creationId xmlns:a16="http://schemas.microsoft.com/office/drawing/2014/main" id="{06ACF55D-40CE-FD9E-C921-696251DF41C8}"/>
              </a:ext>
            </a:extLst>
          </p:cNvPr>
          <p:cNvGrpSpPr/>
          <p:nvPr/>
        </p:nvGrpSpPr>
        <p:grpSpPr>
          <a:xfrm>
            <a:off x="955935" y="4526523"/>
            <a:ext cx="728801" cy="169636"/>
            <a:chOff x="950384" y="3108960"/>
            <a:chExt cx="772160" cy="213360"/>
          </a:xfrm>
        </p:grpSpPr>
        <p:sp>
          <p:nvSpPr>
            <p:cNvPr id="54" name="Rectangle 53">
              <a:extLst>
                <a:ext uri="{FF2B5EF4-FFF2-40B4-BE49-F238E27FC236}">
                  <a16:creationId xmlns:a16="http://schemas.microsoft.com/office/drawing/2014/main" id="{2D1EB0D7-4C87-DADA-462C-3AD52B061BFF}"/>
                </a:ext>
              </a:extLst>
            </p:cNvPr>
            <p:cNvSpPr/>
            <p:nvPr/>
          </p:nvSpPr>
          <p:spPr>
            <a:xfrm>
              <a:off x="950384" y="3108960"/>
              <a:ext cx="772160"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BA237896-7174-9DFF-A930-97374792FC91}"/>
                </a:ext>
              </a:extLst>
            </p:cNvPr>
            <p:cNvPicPr>
              <a:picLocks noChangeAspect="1"/>
            </p:cNvPicPr>
            <p:nvPr/>
          </p:nvPicPr>
          <p:blipFill>
            <a:blip r:embed="rId8"/>
            <a:stretch>
              <a:fillRect/>
            </a:stretch>
          </p:blipFill>
          <p:spPr>
            <a:xfrm>
              <a:off x="966784" y="3132431"/>
              <a:ext cx="745594" cy="172480"/>
            </a:xfrm>
            <a:prstGeom prst="rect">
              <a:avLst/>
            </a:prstGeom>
          </p:spPr>
        </p:pic>
      </p:grpSp>
      <p:pic>
        <p:nvPicPr>
          <p:cNvPr id="43" name="Picture 42">
            <a:extLst>
              <a:ext uri="{FF2B5EF4-FFF2-40B4-BE49-F238E27FC236}">
                <a16:creationId xmlns:a16="http://schemas.microsoft.com/office/drawing/2014/main" id="{6717C3CD-B593-7264-D5C1-6824F2FC5ACD}"/>
              </a:ext>
            </a:extLst>
          </p:cNvPr>
          <p:cNvPicPr>
            <a:picLocks noChangeAspect="1"/>
          </p:cNvPicPr>
          <p:nvPr/>
        </p:nvPicPr>
        <p:blipFill>
          <a:blip r:embed="rId9"/>
          <a:stretch>
            <a:fillRect/>
          </a:stretch>
        </p:blipFill>
        <p:spPr>
          <a:xfrm>
            <a:off x="929482" y="3170831"/>
            <a:ext cx="755254" cy="180153"/>
          </a:xfrm>
          <a:prstGeom prst="rect">
            <a:avLst/>
          </a:prstGeom>
        </p:spPr>
      </p:pic>
      <p:pic>
        <p:nvPicPr>
          <p:cNvPr id="46" name="Picture 45">
            <a:extLst>
              <a:ext uri="{FF2B5EF4-FFF2-40B4-BE49-F238E27FC236}">
                <a16:creationId xmlns:a16="http://schemas.microsoft.com/office/drawing/2014/main" id="{B2604C06-3142-60AC-24F3-952F56B178AF}"/>
              </a:ext>
            </a:extLst>
          </p:cNvPr>
          <p:cNvPicPr>
            <a:picLocks noChangeAspect="1"/>
          </p:cNvPicPr>
          <p:nvPr/>
        </p:nvPicPr>
        <p:blipFill rotWithShape="1">
          <a:blip r:embed="rId10"/>
          <a:srcRect t="11442" b="39989"/>
          <a:stretch/>
        </p:blipFill>
        <p:spPr>
          <a:xfrm>
            <a:off x="740229" y="5033080"/>
            <a:ext cx="944507" cy="206795"/>
          </a:xfrm>
          <a:prstGeom prst="rect">
            <a:avLst/>
          </a:prstGeom>
        </p:spPr>
      </p:pic>
      <p:pic>
        <p:nvPicPr>
          <p:cNvPr id="47" name="Picture 46">
            <a:extLst>
              <a:ext uri="{FF2B5EF4-FFF2-40B4-BE49-F238E27FC236}">
                <a16:creationId xmlns:a16="http://schemas.microsoft.com/office/drawing/2014/main" id="{32162D00-DA79-EAAA-712C-6DCCFE584DE9}"/>
              </a:ext>
            </a:extLst>
          </p:cNvPr>
          <p:cNvPicPr>
            <a:picLocks noChangeAspect="1"/>
          </p:cNvPicPr>
          <p:nvPr/>
        </p:nvPicPr>
        <p:blipFill>
          <a:blip r:embed="rId11"/>
          <a:stretch>
            <a:fillRect/>
          </a:stretch>
        </p:blipFill>
        <p:spPr>
          <a:xfrm>
            <a:off x="803024" y="3688507"/>
            <a:ext cx="881712" cy="202514"/>
          </a:xfrm>
          <a:prstGeom prst="rect">
            <a:avLst/>
          </a:prstGeom>
        </p:spPr>
      </p:pic>
      <p:pic>
        <p:nvPicPr>
          <p:cNvPr id="48" name="Picture 14" descr="Kin + Carta Brings Mona Champaneri in to Head Up Experience">
            <a:extLst>
              <a:ext uri="{FF2B5EF4-FFF2-40B4-BE49-F238E27FC236}">
                <a16:creationId xmlns:a16="http://schemas.microsoft.com/office/drawing/2014/main" id="{FC61CF92-BEB3-DC14-4E0E-43F31F8AE5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385" y="4837089"/>
            <a:ext cx="1026351" cy="1122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C69056AD-D5A1-154B-CEB8-051BA1FB697C}"/>
              </a:ext>
            </a:extLst>
          </p:cNvPr>
          <p:cNvPicPr>
            <a:picLocks noChangeAspect="1"/>
          </p:cNvPicPr>
          <p:nvPr/>
        </p:nvPicPr>
        <p:blipFill>
          <a:blip r:embed="rId13"/>
          <a:stretch>
            <a:fillRect/>
          </a:stretch>
        </p:blipFill>
        <p:spPr>
          <a:xfrm>
            <a:off x="652438" y="5587281"/>
            <a:ext cx="1032298" cy="196259"/>
          </a:xfrm>
          <a:prstGeom prst="rect">
            <a:avLst/>
          </a:prstGeom>
        </p:spPr>
      </p:pic>
      <p:pic>
        <p:nvPicPr>
          <p:cNvPr id="50" name="Picture 49">
            <a:extLst>
              <a:ext uri="{FF2B5EF4-FFF2-40B4-BE49-F238E27FC236}">
                <a16:creationId xmlns:a16="http://schemas.microsoft.com/office/drawing/2014/main" id="{476C985A-8FBE-A653-BCD7-578F4CEE638D}"/>
              </a:ext>
            </a:extLst>
          </p:cNvPr>
          <p:cNvPicPr>
            <a:picLocks noChangeAspect="1"/>
          </p:cNvPicPr>
          <p:nvPr/>
        </p:nvPicPr>
        <p:blipFill>
          <a:blip r:embed="rId14"/>
          <a:stretch>
            <a:fillRect/>
          </a:stretch>
        </p:blipFill>
        <p:spPr>
          <a:xfrm>
            <a:off x="982046" y="5873670"/>
            <a:ext cx="702690" cy="150438"/>
          </a:xfrm>
          <a:prstGeom prst="rect">
            <a:avLst/>
          </a:prstGeom>
        </p:spPr>
      </p:pic>
      <p:pic>
        <p:nvPicPr>
          <p:cNvPr id="52" name="Picture 51">
            <a:extLst>
              <a:ext uri="{FF2B5EF4-FFF2-40B4-BE49-F238E27FC236}">
                <a16:creationId xmlns:a16="http://schemas.microsoft.com/office/drawing/2014/main" id="{17725050-BF82-2AD2-ED19-D3D844BDC100}"/>
              </a:ext>
            </a:extLst>
          </p:cNvPr>
          <p:cNvPicPr>
            <a:picLocks noChangeAspect="1"/>
          </p:cNvPicPr>
          <p:nvPr/>
        </p:nvPicPr>
        <p:blipFill>
          <a:blip r:embed="rId15"/>
          <a:stretch>
            <a:fillRect/>
          </a:stretch>
        </p:blipFill>
        <p:spPr>
          <a:xfrm>
            <a:off x="982046" y="6133289"/>
            <a:ext cx="702690" cy="202436"/>
          </a:xfrm>
          <a:prstGeom prst="rect">
            <a:avLst/>
          </a:prstGeom>
        </p:spPr>
      </p:pic>
      <p:pic>
        <p:nvPicPr>
          <p:cNvPr id="1046" name="Picture 22" descr="Sage Group – Logos Download">
            <a:extLst>
              <a:ext uri="{FF2B5EF4-FFF2-40B4-BE49-F238E27FC236}">
                <a16:creationId xmlns:a16="http://schemas.microsoft.com/office/drawing/2014/main" id="{49275A15-1561-2986-2D1E-929EBB58C1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7179" y="2656593"/>
            <a:ext cx="477557" cy="181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lenfern || Clients and Case Histories">
            <a:extLst>
              <a:ext uri="{FF2B5EF4-FFF2-40B4-BE49-F238E27FC236}">
                <a16:creationId xmlns:a16="http://schemas.microsoft.com/office/drawing/2014/main" id="{D970C232-2C96-CDC7-C9F4-510704A01EA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5654" b="35787"/>
          <a:stretch/>
        </p:blipFill>
        <p:spPr bwMode="auto">
          <a:xfrm>
            <a:off x="1000660" y="3441114"/>
            <a:ext cx="684076" cy="1953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2C3F5F6-80AC-9A9B-94F8-FDA23629A8DE}"/>
              </a:ext>
            </a:extLst>
          </p:cNvPr>
          <p:cNvPicPr>
            <a:picLocks noChangeAspect="1"/>
          </p:cNvPicPr>
          <p:nvPr/>
        </p:nvPicPr>
        <p:blipFill>
          <a:blip r:embed="rId18"/>
          <a:stretch>
            <a:fillRect/>
          </a:stretch>
        </p:blipFill>
        <p:spPr>
          <a:xfrm>
            <a:off x="1098192" y="3962101"/>
            <a:ext cx="586544" cy="194378"/>
          </a:xfrm>
          <a:prstGeom prst="rect">
            <a:avLst/>
          </a:prstGeom>
        </p:spPr>
      </p:pic>
      <p:pic>
        <p:nvPicPr>
          <p:cNvPr id="10" name="Picture 9">
            <a:extLst>
              <a:ext uri="{FF2B5EF4-FFF2-40B4-BE49-F238E27FC236}">
                <a16:creationId xmlns:a16="http://schemas.microsoft.com/office/drawing/2014/main" id="{026182B0-D484-979B-3064-570C31E14446}"/>
              </a:ext>
            </a:extLst>
          </p:cNvPr>
          <p:cNvPicPr>
            <a:picLocks noChangeAspect="1"/>
          </p:cNvPicPr>
          <p:nvPr/>
        </p:nvPicPr>
        <p:blipFill>
          <a:blip r:embed="rId19"/>
          <a:stretch>
            <a:fillRect/>
          </a:stretch>
        </p:blipFill>
        <p:spPr>
          <a:xfrm>
            <a:off x="784899" y="4265659"/>
            <a:ext cx="899837" cy="145334"/>
          </a:xfrm>
          <a:prstGeom prst="rect">
            <a:avLst/>
          </a:prstGeom>
        </p:spPr>
      </p:pic>
      <p:sp>
        <p:nvSpPr>
          <p:cNvPr id="11" name="Rectangle: Rounded Corners 10">
            <a:extLst>
              <a:ext uri="{FF2B5EF4-FFF2-40B4-BE49-F238E27FC236}">
                <a16:creationId xmlns:a16="http://schemas.microsoft.com/office/drawing/2014/main" id="{3558287A-4254-B28D-7ED3-DB9FDCFFEA25}"/>
              </a:ext>
            </a:extLst>
          </p:cNvPr>
          <p:cNvSpPr/>
          <p:nvPr/>
        </p:nvSpPr>
        <p:spPr>
          <a:xfrm>
            <a:off x="4397958" y="5354317"/>
            <a:ext cx="1724832" cy="913900"/>
          </a:xfrm>
          <a:prstGeom prst="roundRect">
            <a:avLst/>
          </a:prstGeom>
          <a:noFill/>
          <a:ln w="3810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100" b="1" u="sng">
                <a:solidFill>
                  <a:schemeClr val="accent6"/>
                </a:solidFill>
              </a:rPr>
              <a:t>Average LTM EBITDA Multiple</a:t>
            </a:r>
          </a:p>
        </p:txBody>
      </p:sp>
      <p:sp>
        <p:nvSpPr>
          <p:cNvPr id="24" name="TextBox 23">
            <a:extLst>
              <a:ext uri="{FF2B5EF4-FFF2-40B4-BE49-F238E27FC236}">
                <a16:creationId xmlns:a16="http://schemas.microsoft.com/office/drawing/2014/main" id="{8C3E638A-A3DA-31B4-C7FB-B2818FFD75EE}"/>
              </a:ext>
            </a:extLst>
          </p:cNvPr>
          <p:cNvSpPr txBox="1"/>
          <p:nvPr/>
        </p:nvSpPr>
        <p:spPr>
          <a:xfrm>
            <a:off x="4254397" y="5805673"/>
            <a:ext cx="1013297" cy="430887"/>
          </a:xfrm>
          <a:prstGeom prst="rect">
            <a:avLst/>
          </a:prstGeom>
          <a:noFill/>
        </p:spPr>
        <p:txBody>
          <a:bodyPr wrap="square" rtlCol="0">
            <a:spAutoFit/>
          </a:bodyPr>
          <a:lstStyle/>
          <a:p>
            <a:pPr algn="ctr"/>
            <a:r>
              <a:rPr lang="en-GB" sz="1100" b="1" dirty="0">
                <a:solidFill>
                  <a:schemeClr val="accent6"/>
                </a:solidFill>
              </a:rPr>
              <a:t>Q1 2023 </a:t>
            </a:r>
          </a:p>
          <a:p>
            <a:pPr algn="ctr"/>
            <a:r>
              <a:rPr lang="en-GB" sz="1100" b="1" dirty="0">
                <a:solidFill>
                  <a:schemeClr val="accent6"/>
                </a:solidFill>
              </a:rPr>
              <a:t>12x</a:t>
            </a:r>
          </a:p>
        </p:txBody>
      </p:sp>
      <p:sp>
        <p:nvSpPr>
          <p:cNvPr id="25" name="TextBox 24">
            <a:extLst>
              <a:ext uri="{FF2B5EF4-FFF2-40B4-BE49-F238E27FC236}">
                <a16:creationId xmlns:a16="http://schemas.microsoft.com/office/drawing/2014/main" id="{0AD3F7F6-0990-ACFB-D22E-2084BECA6C06}"/>
              </a:ext>
            </a:extLst>
          </p:cNvPr>
          <p:cNvSpPr txBox="1"/>
          <p:nvPr/>
        </p:nvSpPr>
        <p:spPr>
          <a:xfrm>
            <a:off x="5268384" y="5805673"/>
            <a:ext cx="1013297" cy="430887"/>
          </a:xfrm>
          <a:prstGeom prst="rect">
            <a:avLst/>
          </a:prstGeom>
          <a:noFill/>
        </p:spPr>
        <p:txBody>
          <a:bodyPr wrap="square" rtlCol="0">
            <a:spAutoFit/>
          </a:bodyPr>
          <a:lstStyle/>
          <a:p>
            <a:pPr algn="ctr"/>
            <a:r>
              <a:rPr lang="en-GB" sz="1100" b="1" dirty="0">
                <a:solidFill>
                  <a:schemeClr val="accent6"/>
                </a:solidFill>
              </a:rPr>
              <a:t>Q1 2024</a:t>
            </a:r>
          </a:p>
          <a:p>
            <a:pPr algn="ctr"/>
            <a:r>
              <a:rPr lang="en-GB" sz="1100" b="1" dirty="0">
                <a:solidFill>
                  <a:schemeClr val="accent6"/>
                </a:solidFill>
              </a:rPr>
              <a:t>14x</a:t>
            </a:r>
          </a:p>
        </p:txBody>
      </p:sp>
      <p:pic>
        <p:nvPicPr>
          <p:cNvPr id="27" name="Graphic 26" descr="Arrow Right with solid fill">
            <a:extLst>
              <a:ext uri="{FF2B5EF4-FFF2-40B4-BE49-F238E27FC236}">
                <a16:creationId xmlns:a16="http://schemas.microsoft.com/office/drawing/2014/main" id="{B05B610E-372F-14C2-4F1F-C909863F51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52303" y="5773312"/>
            <a:ext cx="416142" cy="504066"/>
          </a:xfrm>
          <a:prstGeom prst="rect">
            <a:avLst/>
          </a:prstGeom>
        </p:spPr>
      </p:pic>
      <p:sp>
        <p:nvSpPr>
          <p:cNvPr id="4" name="Rectangle: Rounded Corners 3">
            <a:extLst>
              <a:ext uri="{FF2B5EF4-FFF2-40B4-BE49-F238E27FC236}">
                <a16:creationId xmlns:a16="http://schemas.microsoft.com/office/drawing/2014/main" id="{32FAA7C6-977C-E863-697B-E79E4EA68DC9}"/>
              </a:ext>
            </a:extLst>
          </p:cNvPr>
          <p:cNvSpPr/>
          <p:nvPr/>
        </p:nvSpPr>
        <p:spPr>
          <a:xfrm>
            <a:off x="6400801" y="2205048"/>
            <a:ext cx="3661868" cy="4072329"/>
          </a:xfrm>
          <a:prstGeom prst="roundRect">
            <a:avLst>
              <a:gd name="adj" fmla="val 10050"/>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575756"/>
                </a:solidFill>
                <a:effectLst/>
                <a:uLnTx/>
                <a:uFillTx/>
                <a:latin typeface="Urbanist"/>
                <a:ea typeface="+mn-ea"/>
                <a:cs typeface="+mn-cs"/>
              </a:rPr>
              <a:t>Overview</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100" b="1" i="0" u="sng" strike="noStrike" kern="1200" cap="none" spc="0" normalizeH="0" baseline="0" noProof="0" dirty="0">
              <a:ln>
                <a:noFill/>
              </a:ln>
              <a:solidFill>
                <a:srgbClr val="575756"/>
              </a:solidFill>
              <a:effectLst/>
              <a:uLnTx/>
              <a:uFillTx/>
              <a:latin typeface="Urbanis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808038" algn="l"/>
              </a:tabLst>
              <a:defRPr/>
            </a:pPr>
            <a:r>
              <a:rPr lang="en-GB" sz="1000" b="1" dirty="0">
                <a:solidFill>
                  <a:srgbClr val="575756"/>
                </a:solidFill>
                <a:latin typeface="Urbanist"/>
              </a:rPr>
              <a:t>Lexington has identified 16 publicly traded IT &amp; Technology firms in the UK and Ireland. The data shows that 50% of UK IT &amp; Technology multiples have grown since Q4 2023, with </a:t>
            </a:r>
            <a:r>
              <a:rPr lang="en-GB" sz="1000" b="1" dirty="0" err="1">
                <a:solidFill>
                  <a:srgbClr val="575756"/>
                </a:solidFill>
                <a:latin typeface="Urbanist"/>
              </a:rPr>
              <a:t>Arcontech</a:t>
            </a:r>
            <a:r>
              <a:rPr lang="en-GB" sz="1000" b="1" dirty="0">
                <a:solidFill>
                  <a:srgbClr val="575756"/>
                </a:solidFill>
                <a:latin typeface="Urbanist"/>
              </a:rPr>
              <a:t> notably increasing by 38% and Intercede rising from 31.5x to 38.5x. </a:t>
            </a:r>
          </a:p>
          <a:p>
            <a:pPr marL="0" marR="0" lvl="0" indent="0" defTabSz="914400" rtl="0" eaLnBrk="1" fontAlgn="auto" latinLnBrk="0" hangingPunct="1">
              <a:lnSpc>
                <a:spcPct val="100000"/>
              </a:lnSpc>
              <a:spcBef>
                <a:spcPts val="0"/>
              </a:spcBef>
              <a:spcAft>
                <a:spcPts val="0"/>
              </a:spcAft>
              <a:buClrTx/>
              <a:buSzTx/>
              <a:buFontTx/>
              <a:buNone/>
              <a:tabLst>
                <a:tab pos="808038" algn="l"/>
              </a:tabLst>
              <a:defRPr/>
            </a:pPr>
            <a:endParaRPr lang="en-GB" sz="1000" b="1" dirty="0">
              <a:solidFill>
                <a:srgbClr val="575756"/>
              </a:solidFill>
              <a:latin typeface="Urbanist"/>
            </a:endParaRPr>
          </a:p>
          <a:p>
            <a:pPr marL="0" marR="0" lvl="0" indent="0" defTabSz="914400" rtl="0" eaLnBrk="1" fontAlgn="auto" latinLnBrk="0" hangingPunct="1">
              <a:lnSpc>
                <a:spcPct val="100000"/>
              </a:lnSpc>
              <a:spcBef>
                <a:spcPts val="0"/>
              </a:spcBef>
              <a:spcAft>
                <a:spcPts val="0"/>
              </a:spcAft>
              <a:buClrTx/>
              <a:buSzTx/>
              <a:buFontTx/>
              <a:buNone/>
              <a:tabLst>
                <a:tab pos="808038" algn="l"/>
              </a:tabLst>
              <a:defRPr/>
            </a:pPr>
            <a:r>
              <a:rPr lang="en-GB" sz="1000" b="1" dirty="0">
                <a:solidFill>
                  <a:srgbClr val="575756"/>
                </a:solidFill>
                <a:latin typeface="Urbanist"/>
              </a:rPr>
              <a:t>Despite a significant decrease in Capita's EV/EBITDA multiple, which fell from 13x last quarter to 3.7x this quarter, the average LTM EBITDA multiple across the 16 companies increased from 12x in Q1 2023 to 14x in Q1 2024. </a:t>
            </a:r>
          </a:p>
          <a:p>
            <a:pPr marL="0" marR="0" lvl="0" indent="0" defTabSz="914400" rtl="0" eaLnBrk="1" fontAlgn="auto" latinLnBrk="0" hangingPunct="1">
              <a:lnSpc>
                <a:spcPct val="100000"/>
              </a:lnSpc>
              <a:spcBef>
                <a:spcPts val="0"/>
              </a:spcBef>
              <a:spcAft>
                <a:spcPts val="0"/>
              </a:spcAft>
              <a:buClrTx/>
              <a:buSzTx/>
              <a:buFontTx/>
              <a:buNone/>
              <a:tabLst>
                <a:tab pos="808038" algn="l"/>
              </a:tabLst>
              <a:defRPr/>
            </a:pPr>
            <a:endParaRPr lang="en-GB" sz="1000" b="1" dirty="0">
              <a:solidFill>
                <a:srgbClr val="575756"/>
              </a:solidFill>
              <a:latin typeface="Urbanist"/>
            </a:endParaRPr>
          </a:p>
          <a:p>
            <a:pPr marL="0" marR="0" lvl="0" indent="0" defTabSz="914400" rtl="0" eaLnBrk="1" fontAlgn="auto" latinLnBrk="0" hangingPunct="1">
              <a:lnSpc>
                <a:spcPct val="100000"/>
              </a:lnSpc>
              <a:spcBef>
                <a:spcPts val="0"/>
              </a:spcBef>
              <a:spcAft>
                <a:spcPts val="0"/>
              </a:spcAft>
              <a:buClrTx/>
              <a:buSzTx/>
              <a:buFontTx/>
              <a:buNone/>
              <a:tabLst>
                <a:tab pos="808038" algn="l"/>
              </a:tabLst>
              <a:defRPr/>
            </a:pPr>
            <a:r>
              <a:rPr lang="en-GB" sz="1000" b="1" dirty="0">
                <a:solidFill>
                  <a:srgbClr val="575756"/>
                </a:solidFill>
                <a:latin typeface="Urbanist"/>
              </a:rPr>
              <a:t>The sustained outperformance of the UK IT &amp; Technology sector over the market is underpinned by the continuation of increasing demand of digital consulting services, as well as the increasing mission critical status that cybersecurity is receiving. The combination of these factors along with scalability of these services, allows growth at a scale that is not generally possible when comparing with sectors such as manufacturing. Due to the convergence of these factors, we can expect to see a continuation of highly valued companies and high levels of growth in the UK IT &amp; Technology sector.</a:t>
            </a:r>
          </a:p>
        </p:txBody>
      </p:sp>
    </p:spTree>
    <p:extLst>
      <p:ext uri="{BB962C8B-B14F-4D97-AF65-F5344CB8AC3E}">
        <p14:creationId xmlns:p14="http://schemas.microsoft.com/office/powerpoint/2010/main" val="4189648851"/>
      </p:ext>
    </p:extLst>
  </p:cSld>
  <p:clrMapOvr>
    <a:masterClrMapping/>
  </p:clrMapOvr>
</p:sld>
</file>

<file path=ppt/theme/theme1.xml><?xml version="1.0" encoding="utf-8"?>
<a:theme xmlns:a="http://schemas.openxmlformats.org/drawingml/2006/main" name="Lexington">
  <a:themeElements>
    <a:clrScheme name="Custom 1">
      <a:dk1>
        <a:srgbClr val="2D2943"/>
      </a:dk1>
      <a:lt1>
        <a:srgbClr val="FFFFFF"/>
      </a:lt1>
      <a:dk2>
        <a:srgbClr val="2D2943"/>
      </a:dk2>
      <a:lt2>
        <a:srgbClr val="158097"/>
      </a:lt2>
      <a:accent1>
        <a:srgbClr val="2D2943"/>
      </a:accent1>
      <a:accent2>
        <a:srgbClr val="3EB3B7"/>
      </a:accent2>
      <a:accent3>
        <a:srgbClr val="158097"/>
      </a:accent3>
      <a:accent4>
        <a:srgbClr val="B6BE2D"/>
      </a:accent4>
      <a:accent5>
        <a:srgbClr val="E9512A"/>
      </a:accent5>
      <a:accent6>
        <a:srgbClr val="575756"/>
      </a:accent6>
      <a:hlink>
        <a:srgbClr val="3EB3B7"/>
      </a:hlink>
      <a:folHlink>
        <a:srgbClr val="FFFFFF"/>
      </a:folHlink>
    </a:clrScheme>
    <a:fontScheme name="Lexington CF">
      <a:majorFont>
        <a:latin typeface="Urbanist"/>
        <a:ea typeface=""/>
        <a:cs typeface=""/>
      </a:majorFont>
      <a:minorFont>
        <a:latin typeface="Urban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exington Branding">
    <a:dk1>
      <a:srgbClr val="2C2942"/>
    </a:dk1>
    <a:lt1>
      <a:srgbClr val="3EB3B7"/>
    </a:lt1>
    <a:dk2>
      <a:srgbClr val="158097"/>
    </a:dk2>
    <a:lt2>
      <a:srgbClr val="B7BF2C"/>
    </a:lt2>
    <a:accent1>
      <a:srgbClr val="E9522B"/>
    </a:accent1>
    <a:accent2>
      <a:srgbClr val="575756"/>
    </a:accent2>
    <a:accent3>
      <a:srgbClr val="2C2942"/>
    </a:accent3>
    <a:accent4>
      <a:srgbClr val="3EB3B7"/>
    </a:accent4>
    <a:accent5>
      <a:srgbClr val="158097"/>
    </a:accent5>
    <a:accent6>
      <a:srgbClr val="B7BF2C"/>
    </a:accent6>
    <a:hlink>
      <a:srgbClr val="E9522B"/>
    </a:hlink>
    <a:folHlink>
      <a:srgbClr val="575756"/>
    </a:folHlink>
  </a:clrScheme>
  <a:fontScheme name="Lexington Branding">
    <a:majorFont>
      <a:latin typeface="Urbanist"/>
      <a:ea typeface=""/>
      <a:cs typeface=""/>
    </a:majorFont>
    <a:minorFont>
      <a:latin typeface="Urban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Lexington Branding">
    <a:dk1>
      <a:srgbClr val="2C2942"/>
    </a:dk1>
    <a:lt1>
      <a:srgbClr val="3EB3B7"/>
    </a:lt1>
    <a:dk2>
      <a:srgbClr val="158097"/>
    </a:dk2>
    <a:lt2>
      <a:srgbClr val="B7BF2C"/>
    </a:lt2>
    <a:accent1>
      <a:srgbClr val="E9522B"/>
    </a:accent1>
    <a:accent2>
      <a:srgbClr val="575756"/>
    </a:accent2>
    <a:accent3>
      <a:srgbClr val="2C2942"/>
    </a:accent3>
    <a:accent4>
      <a:srgbClr val="3EB3B7"/>
    </a:accent4>
    <a:accent5>
      <a:srgbClr val="158097"/>
    </a:accent5>
    <a:accent6>
      <a:srgbClr val="B7BF2C"/>
    </a:accent6>
    <a:hlink>
      <a:srgbClr val="E9522B"/>
    </a:hlink>
    <a:folHlink>
      <a:srgbClr val="575756"/>
    </a:folHlink>
  </a:clrScheme>
  <a:fontScheme name="Lexington Branding">
    <a:majorFont>
      <a:latin typeface="Urbanist"/>
      <a:ea typeface=""/>
      <a:cs typeface=""/>
    </a:majorFont>
    <a:minorFont>
      <a:latin typeface="Urban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Lexington Branding">
    <a:dk1>
      <a:srgbClr val="2C2942"/>
    </a:dk1>
    <a:lt1>
      <a:srgbClr val="3EB3B7"/>
    </a:lt1>
    <a:dk2>
      <a:srgbClr val="158097"/>
    </a:dk2>
    <a:lt2>
      <a:srgbClr val="B7BF2C"/>
    </a:lt2>
    <a:accent1>
      <a:srgbClr val="E9522B"/>
    </a:accent1>
    <a:accent2>
      <a:srgbClr val="575756"/>
    </a:accent2>
    <a:accent3>
      <a:srgbClr val="2C2942"/>
    </a:accent3>
    <a:accent4>
      <a:srgbClr val="3EB3B7"/>
    </a:accent4>
    <a:accent5>
      <a:srgbClr val="158097"/>
    </a:accent5>
    <a:accent6>
      <a:srgbClr val="B7BF2C"/>
    </a:accent6>
    <a:hlink>
      <a:srgbClr val="E9522B"/>
    </a:hlink>
    <a:folHlink>
      <a:srgbClr val="575756"/>
    </a:folHlink>
  </a:clrScheme>
  <a:fontScheme name="Lexington Branding">
    <a:majorFont>
      <a:latin typeface="Urbanist"/>
      <a:ea typeface=""/>
      <a:cs typeface=""/>
    </a:majorFont>
    <a:minorFont>
      <a:latin typeface="Urbani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6A8BD49AAD4D4FA5595CC947E8A8BA" ma:contentTypeVersion="19" ma:contentTypeDescription="Create a new document." ma:contentTypeScope="" ma:versionID="7c55dbb08d3213fb5da94957ba8e0608">
  <xsd:schema xmlns:xsd="http://www.w3.org/2001/XMLSchema" xmlns:xs="http://www.w3.org/2001/XMLSchema" xmlns:p="http://schemas.microsoft.com/office/2006/metadata/properties" xmlns:ns2="36536fc4-3ca8-47ab-9153-d1e55b1abcd3" xmlns:ns3="c64d0056-4448-4ef7-a223-9d9553a8df8b" targetNamespace="http://schemas.microsoft.com/office/2006/metadata/properties" ma:root="true" ma:fieldsID="c36ea995c7bc4e8c7bbeeb9b0d5d4ca7" ns2:_="" ns3:_="">
    <xsd:import namespace="36536fc4-3ca8-47ab-9153-d1e55b1abcd3"/>
    <xsd:import namespace="c64d0056-4448-4ef7-a223-9d9553a8df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_Flow_SignoffStatu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36fc4-3ca8-47ab-9153-d1e55b1abc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b88bdf0-1148-4371-ab86-79d8b35b8d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4d0056-4448-4ef7-a223-9d9553a8d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30de530-c08d-4995-a3b4-98c7bdd8a4e3}" ma:internalName="TaxCatchAll" ma:showField="CatchAllData" ma:web="c64d0056-4448-4ef7-a223-9d9553a8d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36536fc4-3ca8-47ab-9153-d1e55b1abcd3" xsi:nil="true"/>
    <TaxCatchAll xmlns="c64d0056-4448-4ef7-a223-9d9553a8df8b" xsi:nil="true"/>
    <lcf76f155ced4ddcb4097134ff3c332f xmlns="36536fc4-3ca8-47ab-9153-d1e55b1abc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96A4AD-3BBD-4207-99A3-2D997CBA3EB1}">
  <ds:schemaRefs>
    <ds:schemaRef ds:uri="http://schemas.microsoft.com/sharepoint/v3/contenttype/forms"/>
  </ds:schemaRefs>
</ds:datastoreItem>
</file>

<file path=customXml/itemProps2.xml><?xml version="1.0" encoding="utf-8"?>
<ds:datastoreItem xmlns:ds="http://schemas.openxmlformats.org/officeDocument/2006/customXml" ds:itemID="{54DC1FBE-F2D6-412E-9DD4-A218836FAABF}">
  <ds:schemaRefs>
    <ds:schemaRef ds:uri="36536fc4-3ca8-47ab-9153-d1e55b1abcd3"/>
    <ds:schemaRef ds:uri="c64d0056-4448-4ef7-a223-9d9553a8df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155A55-280F-46F3-8430-CB547FC71F96}">
  <ds:schemaRefs>
    <ds:schemaRef ds:uri="36536fc4-3ca8-47ab-9153-d1e55b1abcd3"/>
    <ds:schemaRef ds:uri="c64d0056-4448-4ef7-a223-9d9553a8df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Lexington</Template>
  <TotalTime>0</TotalTime>
  <Words>3529</Words>
  <Application>Microsoft Office PowerPoint</Application>
  <PresentationFormat>Custom</PresentationFormat>
  <Paragraphs>301</Paragraphs>
  <Slides>13</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Urbanist</vt:lpstr>
      <vt:lpstr>Lexington</vt:lpstr>
      <vt:lpstr>PowerPoint Presentation</vt:lpstr>
      <vt:lpstr>Lexington’s key highlights</vt:lpstr>
      <vt:lpstr>Quarterly activity snapshot </vt:lpstr>
      <vt:lpstr>IT &amp; Technology M&amp;A sub-sector analysis</vt:lpstr>
      <vt:lpstr>Trade v PE</vt:lpstr>
      <vt:lpstr>Notable transactions – Trade </vt:lpstr>
      <vt:lpstr>Notable transactions – Private Equity </vt:lpstr>
      <vt:lpstr>Focus on Managed Services Providers (MSP)</vt:lpstr>
      <vt:lpstr>Quoted company benchmark multiples </vt:lpstr>
      <vt:lpstr>Tech v FTSE index </vt:lpstr>
      <vt:lpstr>Who we are </vt:lpstr>
      <vt:lpstr>Feedback from the clients we work with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Jones</dc:creator>
  <cp:lastModifiedBy>Thomas Edwards</cp:lastModifiedBy>
  <cp:revision>2</cp:revision>
  <cp:lastPrinted>2022-10-11T13:03:46Z</cp:lastPrinted>
  <dcterms:created xsi:type="dcterms:W3CDTF">2018-09-11T12:57:52Z</dcterms:created>
  <dcterms:modified xsi:type="dcterms:W3CDTF">2024-06-21T13:08:52Z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0x0101005C6A8BD49AAD4D4FA5595CC947E8A8BA</vt:lpwstr>
  </property>
</Properties>
</file>